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ink/ink3.xml" ContentType="application/inkml+xml"/>
  <Override PartName="/ppt/ink/ink4.xml" ContentType="application/inkml+xml"/>
  <Override PartName="/ppt/notesSlides/notesSlide14.xml" ContentType="application/vnd.openxmlformats-officedocument.presentationml.notesSlide+xml"/>
  <Override PartName="/ppt/ink/ink5.xml" ContentType="application/inkml+xml"/>
  <Override PartName="/ppt/ink/ink6.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xml" ContentType="application/inkml+xml"/>
  <Override PartName="/ppt/ink/ink10.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1.xml" ContentType="application/inkml+xml"/>
  <Override PartName="/ppt/ink/ink12.xml" ContentType="application/inkml+xml"/>
  <Override PartName="/ppt/notesSlides/notesSlide21.xml" ContentType="application/vnd.openxmlformats-officedocument.presentationml.notesSlide+xml"/>
  <Override PartName="/ppt/ink/ink13.xml" ContentType="application/inkml+xml"/>
  <Override PartName="/ppt/ink/ink1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744" r:id="rId2"/>
    <p:sldId id="525" r:id="rId3"/>
    <p:sldId id="660" r:id="rId4"/>
    <p:sldId id="661" r:id="rId5"/>
    <p:sldId id="437" r:id="rId6"/>
    <p:sldId id="274" r:id="rId7"/>
    <p:sldId id="462" r:id="rId8"/>
    <p:sldId id="294" r:id="rId9"/>
    <p:sldId id="733" r:id="rId10"/>
    <p:sldId id="528" r:id="rId11"/>
    <p:sldId id="666" r:id="rId12"/>
    <p:sldId id="667" r:id="rId13"/>
    <p:sldId id="665" r:id="rId14"/>
    <p:sldId id="669" r:id="rId15"/>
    <p:sldId id="591" r:id="rId16"/>
    <p:sldId id="295" r:id="rId17"/>
    <p:sldId id="670" r:id="rId18"/>
    <p:sldId id="277" r:id="rId19"/>
    <p:sldId id="664" r:id="rId20"/>
    <p:sldId id="624" r:id="rId21"/>
    <p:sldId id="734" r:id="rId22"/>
    <p:sldId id="672" r:id="rId23"/>
    <p:sldId id="668" r:id="rId24"/>
    <p:sldId id="562" r:id="rId25"/>
    <p:sldId id="697" r:id="rId26"/>
    <p:sldId id="656" r:id="rId27"/>
    <p:sldId id="726" r:id="rId28"/>
    <p:sldId id="724" r:id="rId29"/>
    <p:sldId id="725" r:id="rId30"/>
    <p:sldId id="579" r:id="rId31"/>
    <p:sldId id="674" r:id="rId32"/>
    <p:sldId id="678" r:id="rId33"/>
    <p:sldId id="574" r:id="rId34"/>
    <p:sldId id="588" r:id="rId35"/>
    <p:sldId id="587" r:id="rId36"/>
    <p:sldId id="583" r:id="rId37"/>
    <p:sldId id="589" r:id="rId38"/>
    <p:sldId id="575" r:id="rId39"/>
    <p:sldId id="582" r:id="rId40"/>
    <p:sldId id="530" r:id="rId41"/>
    <p:sldId id="531" r:id="rId42"/>
    <p:sldId id="529" r:id="rId43"/>
    <p:sldId id="596" r:id="rId44"/>
    <p:sldId id="743" r:id="rId45"/>
    <p:sldId id="742" r:id="rId46"/>
    <p:sldId id="491" r:id="rId47"/>
    <p:sldId id="506" r:id="rId48"/>
    <p:sldId id="505" r:id="rId49"/>
    <p:sldId id="500" r:id="rId50"/>
    <p:sldId id="501" r:id="rId51"/>
    <p:sldId id="504" r:id="rId52"/>
    <p:sldId id="736" r:id="rId53"/>
    <p:sldId id="735" r:id="rId54"/>
    <p:sldId id="737" r:id="rId55"/>
    <p:sldId id="738" r:id="rId56"/>
    <p:sldId id="739" r:id="rId57"/>
    <p:sldId id="740" r:id="rId58"/>
    <p:sldId id="74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A68A93-527B-4753-A4D6-4E65607E3F03}">
          <p14:sldIdLst>
            <p14:sldId id="744"/>
            <p14:sldId id="525"/>
            <p14:sldId id="660"/>
            <p14:sldId id="661"/>
            <p14:sldId id="437"/>
            <p14:sldId id="274"/>
            <p14:sldId id="462"/>
            <p14:sldId id="294"/>
            <p14:sldId id="733"/>
            <p14:sldId id="528"/>
            <p14:sldId id="666"/>
            <p14:sldId id="667"/>
            <p14:sldId id="665"/>
            <p14:sldId id="669"/>
            <p14:sldId id="591"/>
            <p14:sldId id="295"/>
            <p14:sldId id="670"/>
            <p14:sldId id="277"/>
            <p14:sldId id="664"/>
            <p14:sldId id="624"/>
            <p14:sldId id="734"/>
            <p14:sldId id="672"/>
            <p14:sldId id="668"/>
            <p14:sldId id="562"/>
            <p14:sldId id="697"/>
            <p14:sldId id="656"/>
            <p14:sldId id="726"/>
            <p14:sldId id="724"/>
            <p14:sldId id="725"/>
            <p14:sldId id="579"/>
            <p14:sldId id="674"/>
            <p14:sldId id="678"/>
            <p14:sldId id="574"/>
            <p14:sldId id="588"/>
            <p14:sldId id="587"/>
            <p14:sldId id="583"/>
            <p14:sldId id="589"/>
            <p14:sldId id="575"/>
            <p14:sldId id="582"/>
            <p14:sldId id="530"/>
            <p14:sldId id="531"/>
            <p14:sldId id="529"/>
            <p14:sldId id="596"/>
            <p14:sldId id="743"/>
            <p14:sldId id="742"/>
          </p14:sldIdLst>
        </p14:section>
        <p14:section name="Bonus Slides" id="{2FC16148-EC45-4C0A-9686-1226A2589852}">
          <p14:sldIdLst>
            <p14:sldId id="491"/>
            <p14:sldId id="506"/>
            <p14:sldId id="505"/>
            <p14:sldId id="500"/>
            <p14:sldId id="501"/>
            <p14:sldId id="504"/>
            <p14:sldId id="736"/>
            <p14:sldId id="735"/>
            <p14:sldId id="737"/>
            <p14:sldId id="738"/>
            <p14:sldId id="739"/>
            <p14:sldId id="740"/>
            <p14:sldId id="7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9B9EF4-8687-4065-A44E-F7168EFB4A78}" v="20" dt="2024-05-03T08:05:02.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77240" autoAdjust="0"/>
  </p:normalViewPr>
  <p:slideViewPr>
    <p:cSldViewPr snapToGrid="0">
      <p:cViewPr varScale="1">
        <p:scale>
          <a:sx n="80" d="100"/>
          <a:sy n="80" d="100"/>
        </p:scale>
        <p:origin x="108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n Barba" userId="596f1217-c9ce-4d55-a0b3-02e9335f9391" providerId="ADAL" clId="{619B9EF4-8687-4065-A44E-F7168EFB4A78}"/>
    <pc:docChg chg="undo custSel addSld delSld modSld sldOrd addSection modSection">
      <pc:chgData name="Evan Barba" userId="596f1217-c9ce-4d55-a0b3-02e9335f9391" providerId="ADAL" clId="{619B9EF4-8687-4065-A44E-F7168EFB4A78}" dt="2024-05-03T08:07:24.303" v="676" actId="1076"/>
      <pc:docMkLst>
        <pc:docMk/>
      </pc:docMkLst>
      <pc:sldChg chg="del">
        <pc:chgData name="Evan Barba" userId="596f1217-c9ce-4d55-a0b3-02e9335f9391" providerId="ADAL" clId="{619B9EF4-8687-4065-A44E-F7168EFB4A78}" dt="2024-05-02T20:15:04.021" v="124" actId="47"/>
        <pc:sldMkLst>
          <pc:docMk/>
          <pc:sldMk cId="647596965" sldId="266"/>
        </pc:sldMkLst>
      </pc:sldChg>
      <pc:sldChg chg="modSp mod">
        <pc:chgData name="Evan Barba" userId="596f1217-c9ce-4d55-a0b3-02e9335f9391" providerId="ADAL" clId="{619B9EF4-8687-4065-A44E-F7168EFB4A78}" dt="2024-05-01T21:23:20.311" v="39" actId="1076"/>
        <pc:sldMkLst>
          <pc:docMk/>
          <pc:sldMk cId="3214743992" sldId="295"/>
        </pc:sldMkLst>
        <pc:spChg chg="mod">
          <ac:chgData name="Evan Barba" userId="596f1217-c9ce-4d55-a0b3-02e9335f9391" providerId="ADAL" clId="{619B9EF4-8687-4065-A44E-F7168EFB4A78}" dt="2024-05-01T21:23:20.311" v="39" actId="1076"/>
          <ac:spMkLst>
            <pc:docMk/>
            <pc:sldMk cId="3214743992" sldId="295"/>
            <ac:spMk id="4" creationId="{937C7966-DA8B-A656-253F-E4FAE7D1AD34}"/>
          </ac:spMkLst>
        </pc:spChg>
        <pc:picChg chg="mod">
          <ac:chgData name="Evan Barba" userId="596f1217-c9ce-4d55-a0b3-02e9335f9391" providerId="ADAL" clId="{619B9EF4-8687-4065-A44E-F7168EFB4A78}" dt="2024-05-01T21:23:20.311" v="39" actId="1076"/>
          <ac:picMkLst>
            <pc:docMk/>
            <pc:sldMk cId="3214743992" sldId="295"/>
            <ac:picMk id="5" creationId="{BEF348AF-23A0-1ABC-88BA-697E7A209738}"/>
          </ac:picMkLst>
        </pc:picChg>
      </pc:sldChg>
      <pc:sldChg chg="del">
        <pc:chgData name="Evan Barba" userId="596f1217-c9ce-4d55-a0b3-02e9335f9391" providerId="ADAL" clId="{619B9EF4-8687-4065-A44E-F7168EFB4A78}" dt="2024-05-02T20:15:09.758" v="125" actId="47"/>
        <pc:sldMkLst>
          <pc:docMk/>
          <pc:sldMk cId="555870171" sldId="466"/>
        </pc:sldMkLst>
      </pc:sldChg>
      <pc:sldChg chg="del">
        <pc:chgData name="Evan Barba" userId="596f1217-c9ce-4d55-a0b3-02e9335f9391" providerId="ADAL" clId="{619B9EF4-8687-4065-A44E-F7168EFB4A78}" dt="2024-05-02T20:15:09.758" v="125" actId="47"/>
        <pc:sldMkLst>
          <pc:docMk/>
          <pc:sldMk cId="4053622378" sldId="467"/>
        </pc:sldMkLst>
      </pc:sldChg>
      <pc:sldChg chg="del">
        <pc:chgData name="Evan Barba" userId="596f1217-c9ce-4d55-a0b3-02e9335f9391" providerId="ADAL" clId="{619B9EF4-8687-4065-A44E-F7168EFB4A78}" dt="2024-05-02T20:15:09.758" v="125" actId="47"/>
        <pc:sldMkLst>
          <pc:docMk/>
          <pc:sldMk cId="4231465832" sldId="468"/>
        </pc:sldMkLst>
      </pc:sldChg>
      <pc:sldChg chg="del">
        <pc:chgData name="Evan Barba" userId="596f1217-c9ce-4d55-a0b3-02e9335f9391" providerId="ADAL" clId="{619B9EF4-8687-4065-A44E-F7168EFB4A78}" dt="2024-05-02T20:15:09.758" v="125" actId="47"/>
        <pc:sldMkLst>
          <pc:docMk/>
          <pc:sldMk cId="3528115449" sldId="471"/>
        </pc:sldMkLst>
      </pc:sldChg>
      <pc:sldChg chg="del">
        <pc:chgData name="Evan Barba" userId="596f1217-c9ce-4d55-a0b3-02e9335f9391" providerId="ADAL" clId="{619B9EF4-8687-4065-A44E-F7168EFB4A78}" dt="2024-05-02T20:15:09.758" v="125" actId="47"/>
        <pc:sldMkLst>
          <pc:docMk/>
          <pc:sldMk cId="1725232375" sldId="472"/>
        </pc:sldMkLst>
      </pc:sldChg>
      <pc:sldChg chg="del">
        <pc:chgData name="Evan Barba" userId="596f1217-c9ce-4d55-a0b3-02e9335f9391" providerId="ADAL" clId="{619B9EF4-8687-4065-A44E-F7168EFB4A78}" dt="2024-05-02T20:15:09.758" v="125" actId="47"/>
        <pc:sldMkLst>
          <pc:docMk/>
          <pc:sldMk cId="838278967" sldId="473"/>
        </pc:sldMkLst>
      </pc:sldChg>
      <pc:sldChg chg="del">
        <pc:chgData name="Evan Barba" userId="596f1217-c9ce-4d55-a0b3-02e9335f9391" providerId="ADAL" clId="{619B9EF4-8687-4065-A44E-F7168EFB4A78}" dt="2024-05-02T20:15:09.758" v="125" actId="47"/>
        <pc:sldMkLst>
          <pc:docMk/>
          <pc:sldMk cId="2987434656" sldId="474"/>
        </pc:sldMkLst>
      </pc:sldChg>
      <pc:sldChg chg="del">
        <pc:chgData name="Evan Barba" userId="596f1217-c9ce-4d55-a0b3-02e9335f9391" providerId="ADAL" clId="{619B9EF4-8687-4065-A44E-F7168EFB4A78}" dt="2024-05-02T20:13:24.171" v="110" actId="47"/>
        <pc:sldMkLst>
          <pc:docMk/>
          <pc:sldMk cId="72118979" sldId="489"/>
        </pc:sldMkLst>
      </pc:sldChg>
      <pc:sldChg chg="modSp del mod ord">
        <pc:chgData name="Evan Barba" userId="596f1217-c9ce-4d55-a0b3-02e9335f9391" providerId="ADAL" clId="{619B9EF4-8687-4065-A44E-F7168EFB4A78}" dt="2024-05-01T21:24:10.209" v="45" actId="47"/>
        <pc:sldMkLst>
          <pc:docMk/>
          <pc:sldMk cId="2023461975" sldId="490"/>
        </pc:sldMkLst>
        <pc:spChg chg="mod">
          <ac:chgData name="Evan Barba" userId="596f1217-c9ce-4d55-a0b3-02e9335f9391" providerId="ADAL" clId="{619B9EF4-8687-4065-A44E-F7168EFB4A78}" dt="2024-05-01T21:19:38.162" v="4" actId="207"/>
          <ac:spMkLst>
            <pc:docMk/>
            <pc:sldMk cId="2023461975" sldId="490"/>
            <ac:spMk id="15" creationId="{0EFC6D89-D927-4571-8CF0-F12709C3A7E4}"/>
          </ac:spMkLst>
        </pc:spChg>
        <pc:spChg chg="mod">
          <ac:chgData name="Evan Barba" userId="596f1217-c9ce-4d55-a0b3-02e9335f9391" providerId="ADAL" clId="{619B9EF4-8687-4065-A44E-F7168EFB4A78}" dt="2024-05-01T21:19:43.992" v="6" actId="207"/>
          <ac:spMkLst>
            <pc:docMk/>
            <pc:sldMk cId="2023461975" sldId="490"/>
            <ac:spMk id="21" creationId="{A0D914CA-EE18-4DD4-B19E-359D4287F519}"/>
          </ac:spMkLst>
        </pc:spChg>
        <pc:spChg chg="mod">
          <ac:chgData name="Evan Barba" userId="596f1217-c9ce-4d55-a0b3-02e9335f9391" providerId="ADAL" clId="{619B9EF4-8687-4065-A44E-F7168EFB4A78}" dt="2024-05-01T21:19:50.384" v="7" actId="207"/>
          <ac:spMkLst>
            <pc:docMk/>
            <pc:sldMk cId="2023461975" sldId="490"/>
            <ac:spMk id="22" creationId="{56719F7B-4B2E-4994-8B36-9D96FCABC2A3}"/>
          </ac:spMkLst>
        </pc:spChg>
        <pc:spChg chg="mod">
          <ac:chgData name="Evan Barba" userId="596f1217-c9ce-4d55-a0b3-02e9335f9391" providerId="ADAL" clId="{619B9EF4-8687-4065-A44E-F7168EFB4A78}" dt="2024-05-01T21:19:50.384" v="7" actId="207"/>
          <ac:spMkLst>
            <pc:docMk/>
            <pc:sldMk cId="2023461975" sldId="490"/>
            <ac:spMk id="23" creationId="{B7F6776A-7F58-4BD7-8A19-C0B9D9FA9931}"/>
          </ac:spMkLst>
        </pc:spChg>
        <pc:spChg chg="mod">
          <ac:chgData name="Evan Barba" userId="596f1217-c9ce-4d55-a0b3-02e9335f9391" providerId="ADAL" clId="{619B9EF4-8687-4065-A44E-F7168EFB4A78}" dt="2024-05-01T21:19:50.384" v="7" actId="207"/>
          <ac:spMkLst>
            <pc:docMk/>
            <pc:sldMk cId="2023461975" sldId="490"/>
            <ac:spMk id="24" creationId="{B731C183-D327-455A-972F-AD9F3D8758A8}"/>
          </ac:spMkLst>
        </pc:spChg>
        <pc:spChg chg="mod">
          <ac:chgData name="Evan Barba" userId="596f1217-c9ce-4d55-a0b3-02e9335f9391" providerId="ADAL" clId="{619B9EF4-8687-4065-A44E-F7168EFB4A78}" dt="2024-05-01T21:19:55.512" v="9" actId="207"/>
          <ac:spMkLst>
            <pc:docMk/>
            <pc:sldMk cId="2023461975" sldId="490"/>
            <ac:spMk id="27" creationId="{37F401F5-CD7A-4EE5-A11A-6FB80C43C896}"/>
          </ac:spMkLst>
        </pc:spChg>
        <pc:spChg chg="mod">
          <ac:chgData name="Evan Barba" userId="596f1217-c9ce-4d55-a0b3-02e9335f9391" providerId="ADAL" clId="{619B9EF4-8687-4065-A44E-F7168EFB4A78}" dt="2024-05-01T21:19:50.384" v="7" actId="207"/>
          <ac:spMkLst>
            <pc:docMk/>
            <pc:sldMk cId="2023461975" sldId="490"/>
            <ac:spMk id="30" creationId="{5099618F-FE65-4960-B8C4-892514C001D9}"/>
          </ac:spMkLst>
        </pc:spChg>
        <pc:spChg chg="mod">
          <ac:chgData name="Evan Barba" userId="596f1217-c9ce-4d55-a0b3-02e9335f9391" providerId="ADAL" clId="{619B9EF4-8687-4065-A44E-F7168EFB4A78}" dt="2024-05-01T21:19:42.288" v="5" actId="207"/>
          <ac:spMkLst>
            <pc:docMk/>
            <pc:sldMk cId="2023461975" sldId="490"/>
            <ac:spMk id="34" creationId="{82511E26-3DA8-4BDE-962B-1390A499C18E}"/>
          </ac:spMkLst>
        </pc:spChg>
      </pc:sldChg>
      <pc:sldChg chg="modSp mod ord">
        <pc:chgData name="Evan Barba" userId="596f1217-c9ce-4d55-a0b3-02e9335f9391" providerId="ADAL" clId="{619B9EF4-8687-4065-A44E-F7168EFB4A78}" dt="2024-05-02T20:15:27.510" v="128"/>
        <pc:sldMkLst>
          <pc:docMk/>
          <pc:sldMk cId="1478468169" sldId="491"/>
        </pc:sldMkLst>
        <pc:spChg chg="mod">
          <ac:chgData name="Evan Barba" userId="596f1217-c9ce-4d55-a0b3-02e9335f9391" providerId="ADAL" clId="{619B9EF4-8687-4065-A44E-F7168EFB4A78}" dt="2024-05-02T20:13:41.049" v="111" actId="207"/>
          <ac:spMkLst>
            <pc:docMk/>
            <pc:sldMk cId="1478468169" sldId="491"/>
            <ac:spMk id="16" creationId="{6EEEA10B-AF3F-468C-AF7B-AF093C645534}"/>
          </ac:spMkLst>
        </pc:spChg>
        <pc:spChg chg="mod">
          <ac:chgData name="Evan Barba" userId="596f1217-c9ce-4d55-a0b3-02e9335f9391" providerId="ADAL" clId="{619B9EF4-8687-4065-A44E-F7168EFB4A78}" dt="2024-05-02T20:13:43.556" v="112" actId="207"/>
          <ac:spMkLst>
            <pc:docMk/>
            <pc:sldMk cId="1478468169" sldId="491"/>
            <ac:spMk id="17" creationId="{58D3DBD1-3B4C-4A6F-B82F-E545EBA1DAF1}"/>
          </ac:spMkLst>
        </pc:spChg>
      </pc:sldChg>
      <pc:sldChg chg="modSp mod ord">
        <pc:chgData name="Evan Barba" userId="596f1217-c9ce-4d55-a0b3-02e9335f9391" providerId="ADAL" clId="{619B9EF4-8687-4065-A44E-F7168EFB4A78}" dt="2024-05-02T20:35:47.142" v="207" actId="404"/>
        <pc:sldMkLst>
          <pc:docMk/>
          <pc:sldMk cId="711952424" sldId="500"/>
        </pc:sldMkLst>
        <pc:spChg chg="mod">
          <ac:chgData name="Evan Barba" userId="596f1217-c9ce-4d55-a0b3-02e9335f9391" providerId="ADAL" clId="{619B9EF4-8687-4065-A44E-F7168EFB4A78}" dt="2024-05-02T20:34:58.267" v="204"/>
          <ac:spMkLst>
            <pc:docMk/>
            <pc:sldMk cId="711952424" sldId="500"/>
            <ac:spMk id="9" creationId="{5C1F680C-051F-40C9-ABAA-A041891A898F}"/>
          </ac:spMkLst>
        </pc:spChg>
        <pc:spChg chg="mod">
          <ac:chgData name="Evan Barba" userId="596f1217-c9ce-4d55-a0b3-02e9335f9391" providerId="ADAL" clId="{619B9EF4-8687-4065-A44E-F7168EFB4A78}" dt="2024-05-02T20:35:47.142" v="207" actId="404"/>
          <ac:spMkLst>
            <pc:docMk/>
            <pc:sldMk cId="711952424" sldId="500"/>
            <ac:spMk id="11" creationId="{CB3100E8-12E9-472C-8359-B390955D16A0}"/>
          </ac:spMkLst>
        </pc:spChg>
        <pc:spChg chg="mod">
          <ac:chgData name="Evan Barba" userId="596f1217-c9ce-4d55-a0b3-02e9335f9391" providerId="ADAL" clId="{619B9EF4-8687-4065-A44E-F7168EFB4A78}" dt="2024-05-02T20:14:02.622" v="118" actId="207"/>
          <ac:spMkLst>
            <pc:docMk/>
            <pc:sldMk cId="711952424" sldId="500"/>
            <ac:spMk id="12" creationId="{4C226CA9-22DE-4224-8E00-7D1403011DA9}"/>
          </ac:spMkLst>
        </pc:spChg>
      </pc:sldChg>
      <pc:sldChg chg="modSp mod ord">
        <pc:chgData name="Evan Barba" userId="596f1217-c9ce-4d55-a0b3-02e9335f9391" providerId="ADAL" clId="{619B9EF4-8687-4065-A44E-F7168EFB4A78}" dt="2024-05-02T20:36:11.907" v="210" actId="1076"/>
        <pc:sldMkLst>
          <pc:docMk/>
          <pc:sldMk cId="930543741" sldId="501"/>
        </pc:sldMkLst>
        <pc:spChg chg="mod">
          <ac:chgData name="Evan Barba" userId="596f1217-c9ce-4d55-a0b3-02e9335f9391" providerId="ADAL" clId="{619B9EF4-8687-4065-A44E-F7168EFB4A78}" dt="2024-05-02T20:36:11.907" v="210" actId="1076"/>
          <ac:spMkLst>
            <pc:docMk/>
            <pc:sldMk cId="930543741" sldId="501"/>
            <ac:spMk id="11" creationId="{CB3100E8-12E9-472C-8359-B390955D16A0}"/>
          </ac:spMkLst>
        </pc:spChg>
        <pc:spChg chg="mod">
          <ac:chgData name="Evan Barba" userId="596f1217-c9ce-4d55-a0b3-02e9335f9391" providerId="ADAL" clId="{619B9EF4-8687-4065-A44E-F7168EFB4A78}" dt="2024-05-02T20:14:17.472" v="119" actId="207"/>
          <ac:spMkLst>
            <pc:docMk/>
            <pc:sldMk cId="930543741" sldId="501"/>
            <ac:spMk id="16" creationId="{EC54A4A4-93B6-48AE-B5A6-D2FDD4547059}"/>
          </ac:spMkLst>
        </pc:spChg>
      </pc:sldChg>
      <pc:sldChg chg="modSp mod ord">
        <pc:chgData name="Evan Barba" userId="596f1217-c9ce-4d55-a0b3-02e9335f9391" providerId="ADAL" clId="{619B9EF4-8687-4065-A44E-F7168EFB4A78}" dt="2024-05-02T20:37:17.342" v="216" actId="20577"/>
        <pc:sldMkLst>
          <pc:docMk/>
          <pc:sldMk cId="1995469783" sldId="504"/>
        </pc:sldMkLst>
        <pc:spChg chg="mod">
          <ac:chgData name="Evan Barba" userId="596f1217-c9ce-4d55-a0b3-02e9335f9391" providerId="ADAL" clId="{619B9EF4-8687-4065-A44E-F7168EFB4A78}" dt="2024-05-02T20:15:54.404" v="147" actId="20577"/>
          <ac:spMkLst>
            <pc:docMk/>
            <pc:sldMk cId="1995469783" sldId="504"/>
            <ac:spMk id="9" creationId="{CB791D11-581D-4AE8-8F1B-B9AA6C7F4976}"/>
          </ac:spMkLst>
        </pc:spChg>
        <pc:spChg chg="mod">
          <ac:chgData name="Evan Barba" userId="596f1217-c9ce-4d55-a0b3-02e9335f9391" providerId="ADAL" clId="{619B9EF4-8687-4065-A44E-F7168EFB4A78}" dt="2024-05-02T20:15:50.238" v="144" actId="20577"/>
          <ac:spMkLst>
            <pc:docMk/>
            <pc:sldMk cId="1995469783" sldId="504"/>
            <ac:spMk id="10" creationId="{BD25B173-3171-4469-A6EA-89C2C9AD73E8}"/>
          </ac:spMkLst>
        </pc:spChg>
        <pc:spChg chg="mod">
          <ac:chgData name="Evan Barba" userId="596f1217-c9ce-4d55-a0b3-02e9335f9391" providerId="ADAL" clId="{619B9EF4-8687-4065-A44E-F7168EFB4A78}" dt="2024-05-02T20:37:17.342" v="216" actId="20577"/>
          <ac:spMkLst>
            <pc:docMk/>
            <pc:sldMk cId="1995469783" sldId="504"/>
            <ac:spMk id="11" creationId="{CB3100E8-12E9-472C-8359-B390955D16A0}"/>
          </ac:spMkLst>
        </pc:spChg>
      </pc:sldChg>
      <pc:sldChg chg="modSp mod ord">
        <pc:chgData name="Evan Barba" userId="596f1217-c9ce-4d55-a0b3-02e9335f9391" providerId="ADAL" clId="{619B9EF4-8687-4065-A44E-F7168EFB4A78}" dt="2024-05-02T20:34:30.312" v="200" actId="404"/>
        <pc:sldMkLst>
          <pc:docMk/>
          <pc:sldMk cId="2081480805" sldId="505"/>
        </pc:sldMkLst>
        <pc:spChg chg="mod">
          <ac:chgData name="Evan Barba" userId="596f1217-c9ce-4d55-a0b3-02e9335f9391" providerId="ADAL" clId="{619B9EF4-8687-4065-A44E-F7168EFB4A78}" dt="2024-05-02T20:34:30.312" v="200" actId="404"/>
          <ac:spMkLst>
            <pc:docMk/>
            <pc:sldMk cId="2081480805" sldId="505"/>
            <ac:spMk id="11" creationId="{CB3100E8-12E9-472C-8359-B390955D16A0}"/>
          </ac:spMkLst>
        </pc:spChg>
        <pc:spChg chg="mod">
          <ac:chgData name="Evan Barba" userId="596f1217-c9ce-4d55-a0b3-02e9335f9391" providerId="ADAL" clId="{619B9EF4-8687-4065-A44E-F7168EFB4A78}" dt="2024-05-02T20:13:53.977" v="115" actId="207"/>
          <ac:spMkLst>
            <pc:docMk/>
            <pc:sldMk cId="2081480805" sldId="505"/>
            <ac:spMk id="16" creationId="{6EEEA10B-AF3F-468C-AF7B-AF093C645534}"/>
          </ac:spMkLst>
        </pc:spChg>
        <pc:spChg chg="mod">
          <ac:chgData name="Evan Barba" userId="596f1217-c9ce-4d55-a0b3-02e9335f9391" providerId="ADAL" clId="{619B9EF4-8687-4065-A44E-F7168EFB4A78}" dt="2024-05-02T20:13:56.121" v="116" actId="207"/>
          <ac:spMkLst>
            <pc:docMk/>
            <pc:sldMk cId="2081480805" sldId="505"/>
            <ac:spMk id="17" creationId="{58D3DBD1-3B4C-4A6F-B82F-E545EBA1DAF1}"/>
          </ac:spMkLst>
        </pc:spChg>
      </pc:sldChg>
      <pc:sldChg chg="modSp mod ord">
        <pc:chgData name="Evan Barba" userId="596f1217-c9ce-4d55-a0b3-02e9335f9391" providerId="ADAL" clId="{619B9EF4-8687-4065-A44E-F7168EFB4A78}" dt="2024-05-02T20:34:38.817" v="202" actId="14100"/>
        <pc:sldMkLst>
          <pc:docMk/>
          <pc:sldMk cId="4039301432" sldId="506"/>
        </pc:sldMkLst>
        <pc:spChg chg="mod">
          <ac:chgData name="Evan Barba" userId="596f1217-c9ce-4d55-a0b3-02e9335f9391" providerId="ADAL" clId="{619B9EF4-8687-4065-A44E-F7168EFB4A78}" dt="2024-05-02T20:34:38.817" v="202" actId="14100"/>
          <ac:spMkLst>
            <pc:docMk/>
            <pc:sldMk cId="4039301432" sldId="506"/>
            <ac:spMk id="11" creationId="{CB3100E8-12E9-472C-8359-B390955D16A0}"/>
          </ac:spMkLst>
        </pc:spChg>
        <pc:spChg chg="mod">
          <ac:chgData name="Evan Barba" userId="596f1217-c9ce-4d55-a0b3-02e9335f9391" providerId="ADAL" clId="{619B9EF4-8687-4065-A44E-F7168EFB4A78}" dt="2024-05-02T20:13:47.552" v="113" actId="207"/>
          <ac:spMkLst>
            <pc:docMk/>
            <pc:sldMk cId="4039301432" sldId="506"/>
            <ac:spMk id="16" creationId="{6EEEA10B-AF3F-468C-AF7B-AF093C645534}"/>
          </ac:spMkLst>
        </pc:spChg>
        <pc:spChg chg="mod">
          <ac:chgData name="Evan Barba" userId="596f1217-c9ce-4d55-a0b3-02e9335f9391" providerId="ADAL" clId="{619B9EF4-8687-4065-A44E-F7168EFB4A78}" dt="2024-05-02T20:13:49.321" v="114" actId="207"/>
          <ac:spMkLst>
            <pc:docMk/>
            <pc:sldMk cId="4039301432" sldId="506"/>
            <ac:spMk id="17" creationId="{58D3DBD1-3B4C-4A6F-B82F-E545EBA1DAF1}"/>
          </ac:spMkLst>
        </pc:spChg>
      </pc:sldChg>
      <pc:sldChg chg="modSp del mod ord">
        <pc:chgData name="Evan Barba" userId="596f1217-c9ce-4d55-a0b3-02e9335f9391" providerId="ADAL" clId="{619B9EF4-8687-4065-A44E-F7168EFB4A78}" dt="2024-05-02T20:38:46.963" v="223" actId="47"/>
        <pc:sldMkLst>
          <pc:docMk/>
          <pc:sldMk cId="369049656" sldId="507"/>
        </pc:sldMkLst>
        <pc:spChg chg="mod">
          <ac:chgData name="Evan Barba" userId="596f1217-c9ce-4d55-a0b3-02e9335f9391" providerId="ADAL" clId="{619B9EF4-8687-4065-A44E-F7168EFB4A78}" dt="2024-05-02T20:14:33.467" v="123" actId="207"/>
          <ac:spMkLst>
            <pc:docMk/>
            <pc:sldMk cId="369049656" sldId="507"/>
            <ac:spMk id="9" creationId="{CB791D11-581D-4AE8-8F1B-B9AA6C7F4976}"/>
          </ac:spMkLst>
        </pc:spChg>
        <pc:spChg chg="mod">
          <ac:chgData name="Evan Barba" userId="596f1217-c9ce-4d55-a0b3-02e9335f9391" providerId="ADAL" clId="{619B9EF4-8687-4065-A44E-F7168EFB4A78}" dt="2024-05-02T20:14:30.522" v="122" actId="207"/>
          <ac:spMkLst>
            <pc:docMk/>
            <pc:sldMk cId="369049656" sldId="507"/>
            <ac:spMk id="10" creationId="{BD25B173-3171-4469-A6EA-89C2C9AD73E8}"/>
          </ac:spMkLst>
        </pc:spChg>
      </pc:sldChg>
      <pc:sldChg chg="add del ord">
        <pc:chgData name="Evan Barba" userId="596f1217-c9ce-4d55-a0b3-02e9335f9391" providerId="ADAL" clId="{619B9EF4-8687-4065-A44E-F7168EFB4A78}" dt="2024-05-01T21:27:08.230" v="59" actId="47"/>
        <pc:sldMkLst>
          <pc:docMk/>
          <pc:sldMk cId="3127241956" sldId="508"/>
        </pc:sldMkLst>
      </pc:sldChg>
      <pc:sldChg chg="modSp del mod ord">
        <pc:chgData name="Evan Barba" userId="596f1217-c9ce-4d55-a0b3-02e9335f9391" providerId="ADAL" clId="{619B9EF4-8687-4065-A44E-F7168EFB4A78}" dt="2024-05-01T21:27:10.496" v="60" actId="47"/>
        <pc:sldMkLst>
          <pc:docMk/>
          <pc:sldMk cId="1958751101" sldId="509"/>
        </pc:sldMkLst>
        <pc:spChg chg="mod">
          <ac:chgData name="Evan Barba" userId="596f1217-c9ce-4d55-a0b3-02e9335f9391" providerId="ADAL" clId="{619B9EF4-8687-4065-A44E-F7168EFB4A78}" dt="2024-05-01T21:24:25.607" v="48" actId="207"/>
          <ac:spMkLst>
            <pc:docMk/>
            <pc:sldMk cId="1958751101" sldId="509"/>
            <ac:spMk id="32" creationId="{77D13F76-DE1D-48A8-A08C-D2C2A2427281}"/>
          </ac:spMkLst>
        </pc:spChg>
        <pc:spChg chg="mod">
          <ac:chgData name="Evan Barba" userId="596f1217-c9ce-4d55-a0b3-02e9335f9391" providerId="ADAL" clId="{619B9EF4-8687-4065-A44E-F7168EFB4A78}" dt="2024-05-01T21:24:25.607" v="48" actId="207"/>
          <ac:spMkLst>
            <pc:docMk/>
            <pc:sldMk cId="1958751101" sldId="509"/>
            <ac:spMk id="33" creationId="{7E461B15-7512-4F0F-AC8C-2160DA60526F}"/>
          </ac:spMkLst>
        </pc:spChg>
      </pc:sldChg>
      <pc:sldChg chg="del ord">
        <pc:chgData name="Evan Barba" userId="596f1217-c9ce-4d55-a0b3-02e9335f9391" providerId="ADAL" clId="{619B9EF4-8687-4065-A44E-F7168EFB4A78}" dt="2024-05-01T21:29:27.185" v="78" actId="47"/>
        <pc:sldMkLst>
          <pc:docMk/>
          <pc:sldMk cId="3531324014" sldId="510"/>
        </pc:sldMkLst>
      </pc:sldChg>
      <pc:sldChg chg="del ord">
        <pc:chgData name="Evan Barba" userId="596f1217-c9ce-4d55-a0b3-02e9335f9391" providerId="ADAL" clId="{619B9EF4-8687-4065-A44E-F7168EFB4A78}" dt="2024-05-01T21:29:28.831" v="79" actId="47"/>
        <pc:sldMkLst>
          <pc:docMk/>
          <pc:sldMk cId="590535083" sldId="513"/>
        </pc:sldMkLst>
      </pc:sldChg>
      <pc:sldChg chg="del ord">
        <pc:chgData name="Evan Barba" userId="596f1217-c9ce-4d55-a0b3-02e9335f9391" providerId="ADAL" clId="{619B9EF4-8687-4065-A44E-F7168EFB4A78}" dt="2024-05-01T21:28:12.386" v="70" actId="47"/>
        <pc:sldMkLst>
          <pc:docMk/>
          <pc:sldMk cId="1809003233" sldId="514"/>
        </pc:sldMkLst>
      </pc:sldChg>
      <pc:sldChg chg="del ord">
        <pc:chgData name="Evan Barba" userId="596f1217-c9ce-4d55-a0b3-02e9335f9391" providerId="ADAL" clId="{619B9EF4-8687-4065-A44E-F7168EFB4A78}" dt="2024-05-01T21:29:31.210" v="80" actId="47"/>
        <pc:sldMkLst>
          <pc:docMk/>
          <pc:sldMk cId="1276619969" sldId="515"/>
        </pc:sldMkLst>
      </pc:sldChg>
      <pc:sldChg chg="ord">
        <pc:chgData name="Evan Barba" userId="596f1217-c9ce-4d55-a0b3-02e9335f9391" providerId="ADAL" clId="{619B9EF4-8687-4065-A44E-F7168EFB4A78}" dt="2024-05-02T20:12:31.839" v="109"/>
        <pc:sldMkLst>
          <pc:docMk/>
          <pc:sldMk cId="2252533672" sldId="528"/>
        </pc:sldMkLst>
      </pc:sldChg>
      <pc:sldChg chg="ord">
        <pc:chgData name="Evan Barba" userId="596f1217-c9ce-4d55-a0b3-02e9335f9391" providerId="ADAL" clId="{619B9EF4-8687-4065-A44E-F7168EFB4A78}" dt="2024-05-01T21:16:32.821" v="1"/>
        <pc:sldMkLst>
          <pc:docMk/>
          <pc:sldMk cId="3692440574" sldId="529"/>
        </pc:sldMkLst>
      </pc:sldChg>
      <pc:sldChg chg="ord">
        <pc:chgData name="Evan Barba" userId="596f1217-c9ce-4d55-a0b3-02e9335f9391" providerId="ADAL" clId="{619B9EF4-8687-4065-A44E-F7168EFB4A78}" dt="2024-05-01T21:16:32.821" v="1"/>
        <pc:sldMkLst>
          <pc:docMk/>
          <pc:sldMk cId="3948066695" sldId="530"/>
        </pc:sldMkLst>
      </pc:sldChg>
      <pc:sldChg chg="ord">
        <pc:chgData name="Evan Barba" userId="596f1217-c9ce-4d55-a0b3-02e9335f9391" providerId="ADAL" clId="{619B9EF4-8687-4065-A44E-F7168EFB4A78}" dt="2024-05-01T21:16:32.821" v="1"/>
        <pc:sldMkLst>
          <pc:docMk/>
          <pc:sldMk cId="1425848193" sldId="531"/>
        </pc:sldMkLst>
      </pc:sldChg>
      <pc:sldChg chg="addSp delSp modSp mod">
        <pc:chgData name="Evan Barba" userId="596f1217-c9ce-4d55-a0b3-02e9335f9391" providerId="ADAL" clId="{619B9EF4-8687-4065-A44E-F7168EFB4A78}" dt="2024-05-01T21:25:07.963" v="58" actId="207"/>
        <pc:sldMkLst>
          <pc:docMk/>
          <pc:sldMk cId="3972273838" sldId="591"/>
        </pc:sldMkLst>
        <pc:spChg chg="add del mod">
          <ac:chgData name="Evan Barba" userId="596f1217-c9ce-4d55-a0b3-02e9335f9391" providerId="ADAL" clId="{619B9EF4-8687-4065-A44E-F7168EFB4A78}" dt="2024-05-01T21:23:07.389" v="37" actId="478"/>
          <ac:spMkLst>
            <pc:docMk/>
            <pc:sldMk cId="3972273838" sldId="591"/>
            <ac:spMk id="5" creationId="{FD92D2D3-4ACE-A4EE-970F-1C2F12D85AA7}"/>
          </ac:spMkLst>
        </pc:spChg>
        <pc:spChg chg="add mod">
          <ac:chgData name="Evan Barba" userId="596f1217-c9ce-4d55-a0b3-02e9335f9391" providerId="ADAL" clId="{619B9EF4-8687-4065-A44E-F7168EFB4A78}" dt="2024-05-01T21:25:06.044" v="57" actId="1076"/>
          <ac:spMkLst>
            <pc:docMk/>
            <pc:sldMk cId="3972273838" sldId="591"/>
            <ac:spMk id="9" creationId="{324686B3-AF87-9048-C488-C719AE8C701A}"/>
          </ac:spMkLst>
        </pc:spChg>
        <pc:spChg chg="add mod">
          <ac:chgData name="Evan Barba" userId="596f1217-c9ce-4d55-a0b3-02e9335f9391" providerId="ADAL" clId="{619B9EF4-8687-4065-A44E-F7168EFB4A78}" dt="2024-05-01T21:25:06.044" v="57" actId="1076"/>
          <ac:spMkLst>
            <pc:docMk/>
            <pc:sldMk cId="3972273838" sldId="591"/>
            <ac:spMk id="15" creationId="{35C2E150-B1D9-4A8C-04B3-7ADD8818B7DF}"/>
          </ac:spMkLst>
        </pc:spChg>
        <pc:spChg chg="add mod">
          <ac:chgData name="Evan Barba" userId="596f1217-c9ce-4d55-a0b3-02e9335f9391" providerId="ADAL" clId="{619B9EF4-8687-4065-A44E-F7168EFB4A78}" dt="2024-05-01T21:25:07.963" v="58" actId="207"/>
          <ac:spMkLst>
            <pc:docMk/>
            <pc:sldMk cId="3972273838" sldId="591"/>
            <ac:spMk id="17" creationId="{53980EAD-4212-A8A7-59B0-C461099EC35B}"/>
          </ac:spMkLst>
        </pc:spChg>
      </pc:sldChg>
      <pc:sldChg chg="delSp modSp add del mod ord">
        <pc:chgData name="Evan Barba" userId="596f1217-c9ce-4d55-a0b3-02e9335f9391" providerId="ADAL" clId="{619B9EF4-8687-4065-A44E-F7168EFB4A78}" dt="2024-05-02T20:11:53.781" v="107" actId="20577"/>
        <pc:sldMkLst>
          <pc:docMk/>
          <pc:sldMk cId="446232053" sldId="596"/>
        </pc:sldMkLst>
        <pc:spChg chg="mod">
          <ac:chgData name="Evan Barba" userId="596f1217-c9ce-4d55-a0b3-02e9335f9391" providerId="ADAL" clId="{619B9EF4-8687-4065-A44E-F7168EFB4A78}" dt="2024-05-02T20:11:53.781" v="107" actId="20577"/>
          <ac:spMkLst>
            <pc:docMk/>
            <pc:sldMk cId="446232053" sldId="596"/>
            <ac:spMk id="2" creationId="{A7C2F2A2-573A-DCF3-2979-FB5B3E81C57C}"/>
          </ac:spMkLst>
        </pc:spChg>
        <pc:spChg chg="del mod">
          <ac:chgData name="Evan Barba" userId="596f1217-c9ce-4d55-a0b3-02e9335f9391" providerId="ADAL" clId="{619B9EF4-8687-4065-A44E-F7168EFB4A78}" dt="2024-05-02T20:11:45.231" v="85" actId="478"/>
          <ac:spMkLst>
            <pc:docMk/>
            <pc:sldMk cId="446232053" sldId="596"/>
            <ac:spMk id="3" creationId="{3DF0412A-B215-C783-4632-7663D4DB3B13}"/>
          </ac:spMkLst>
        </pc:spChg>
        <pc:picChg chg="mod">
          <ac:chgData name="Evan Barba" userId="596f1217-c9ce-4d55-a0b3-02e9335f9391" providerId="ADAL" clId="{619B9EF4-8687-4065-A44E-F7168EFB4A78}" dt="2024-05-02T20:11:48.149" v="87" actId="1076"/>
          <ac:picMkLst>
            <pc:docMk/>
            <pc:sldMk cId="446232053" sldId="596"/>
            <ac:picMk id="4" creationId="{542D8EA7-52B4-9A45-F5A3-8E940E44145F}"/>
          </ac:picMkLst>
        </pc:picChg>
      </pc:sldChg>
      <pc:sldChg chg="add del ord">
        <pc:chgData name="Evan Barba" userId="596f1217-c9ce-4d55-a0b3-02e9335f9391" providerId="ADAL" clId="{619B9EF4-8687-4065-A44E-F7168EFB4A78}" dt="2024-05-02T20:11:39.719" v="83" actId="47"/>
        <pc:sldMkLst>
          <pc:docMk/>
          <pc:sldMk cId="2775847883" sldId="597"/>
        </pc:sldMkLst>
      </pc:sldChg>
      <pc:sldChg chg="ord">
        <pc:chgData name="Evan Barba" userId="596f1217-c9ce-4d55-a0b3-02e9335f9391" providerId="ADAL" clId="{619B9EF4-8687-4065-A44E-F7168EFB4A78}" dt="2024-05-01T21:28:55.763" v="77"/>
        <pc:sldMkLst>
          <pc:docMk/>
          <pc:sldMk cId="3257558592" sldId="624"/>
        </pc:sldMkLst>
      </pc:sldChg>
      <pc:sldChg chg="delSp modSp mod">
        <pc:chgData name="Evan Barba" userId="596f1217-c9ce-4d55-a0b3-02e9335f9391" providerId="ADAL" clId="{619B9EF4-8687-4065-A44E-F7168EFB4A78}" dt="2024-05-01T21:22:47.758" v="33" actId="478"/>
        <pc:sldMkLst>
          <pc:docMk/>
          <pc:sldMk cId="3637169560" sldId="664"/>
        </pc:sldMkLst>
        <pc:spChg chg="del">
          <ac:chgData name="Evan Barba" userId="596f1217-c9ce-4d55-a0b3-02e9335f9391" providerId="ADAL" clId="{619B9EF4-8687-4065-A44E-F7168EFB4A78}" dt="2024-05-01T21:22:47.758" v="33" actId="478"/>
          <ac:spMkLst>
            <pc:docMk/>
            <pc:sldMk cId="3637169560" sldId="664"/>
            <ac:spMk id="4" creationId="{6E05CF61-99CF-4D05-8B21-2AFA1914B9EF}"/>
          </ac:spMkLst>
        </pc:spChg>
        <pc:spChg chg="del">
          <ac:chgData name="Evan Barba" userId="596f1217-c9ce-4d55-a0b3-02e9335f9391" providerId="ADAL" clId="{619B9EF4-8687-4065-A44E-F7168EFB4A78}" dt="2024-05-01T21:22:45.260" v="30" actId="478"/>
          <ac:spMkLst>
            <pc:docMk/>
            <pc:sldMk cId="3637169560" sldId="664"/>
            <ac:spMk id="33" creationId="{7E461B15-7512-4F0F-AC8C-2160DA60526F}"/>
          </ac:spMkLst>
        </pc:spChg>
        <pc:spChg chg="del mod">
          <ac:chgData name="Evan Barba" userId="596f1217-c9ce-4d55-a0b3-02e9335f9391" providerId="ADAL" clId="{619B9EF4-8687-4065-A44E-F7168EFB4A78}" dt="2024-05-01T21:22:46.918" v="32" actId="478"/>
          <ac:spMkLst>
            <pc:docMk/>
            <pc:sldMk cId="3637169560" sldId="664"/>
            <ac:spMk id="34" creationId="{82511E26-3DA8-4BDE-962B-1390A499C18E}"/>
          </ac:spMkLst>
        </pc:spChg>
        <pc:picChg chg="del">
          <ac:chgData name="Evan Barba" userId="596f1217-c9ce-4d55-a0b3-02e9335f9391" providerId="ADAL" clId="{619B9EF4-8687-4065-A44E-F7168EFB4A78}" dt="2024-05-01T21:22:44.667" v="29" actId="478"/>
          <ac:picMkLst>
            <pc:docMk/>
            <pc:sldMk cId="3637169560" sldId="664"/>
            <ac:picMk id="31" creationId="{58F1B24A-2695-4F6F-941E-46D70E46FEDF}"/>
          </ac:picMkLst>
        </pc:picChg>
      </pc:sldChg>
      <pc:sldChg chg="ord">
        <pc:chgData name="Evan Barba" userId="596f1217-c9ce-4d55-a0b3-02e9335f9391" providerId="ADAL" clId="{619B9EF4-8687-4065-A44E-F7168EFB4A78}" dt="2024-05-02T20:12:31.839" v="109"/>
        <pc:sldMkLst>
          <pc:docMk/>
          <pc:sldMk cId="3392040133" sldId="666"/>
        </pc:sldMkLst>
      </pc:sldChg>
      <pc:sldChg chg="ord">
        <pc:chgData name="Evan Barba" userId="596f1217-c9ce-4d55-a0b3-02e9335f9391" providerId="ADAL" clId="{619B9EF4-8687-4065-A44E-F7168EFB4A78}" dt="2024-05-02T20:12:31.839" v="109"/>
        <pc:sldMkLst>
          <pc:docMk/>
          <pc:sldMk cId="1952115013" sldId="667"/>
        </pc:sldMkLst>
      </pc:sldChg>
      <pc:sldChg chg="addSp delSp modSp mod">
        <pc:chgData name="Evan Barba" userId="596f1217-c9ce-4d55-a0b3-02e9335f9391" providerId="ADAL" clId="{619B9EF4-8687-4065-A44E-F7168EFB4A78}" dt="2024-05-01T21:28:06.289" v="69" actId="1076"/>
        <pc:sldMkLst>
          <pc:docMk/>
          <pc:sldMk cId="554580523" sldId="670"/>
        </pc:sldMkLst>
        <pc:spChg chg="del">
          <ac:chgData name="Evan Barba" userId="596f1217-c9ce-4d55-a0b3-02e9335f9391" providerId="ADAL" clId="{619B9EF4-8687-4065-A44E-F7168EFB4A78}" dt="2024-05-01T21:24:36.745" v="51" actId="478"/>
          <ac:spMkLst>
            <pc:docMk/>
            <pc:sldMk cId="554580523" sldId="670"/>
            <ac:spMk id="4" creationId="{6E05CF61-99CF-4D05-8B21-2AFA1914B9EF}"/>
          </ac:spMkLst>
        </pc:spChg>
        <pc:spChg chg="add mod">
          <ac:chgData name="Evan Barba" userId="596f1217-c9ce-4d55-a0b3-02e9335f9391" providerId="ADAL" clId="{619B9EF4-8687-4065-A44E-F7168EFB4A78}" dt="2024-05-01T21:27:44.604" v="66" actId="1076"/>
          <ac:spMkLst>
            <pc:docMk/>
            <pc:sldMk cId="554580523" sldId="670"/>
            <ac:spMk id="5" creationId="{35FB0384-6CA0-60E9-1581-BA158997E60F}"/>
          </ac:spMkLst>
        </pc:spChg>
        <pc:spChg chg="add mod">
          <ac:chgData name="Evan Barba" userId="596f1217-c9ce-4d55-a0b3-02e9335f9391" providerId="ADAL" clId="{619B9EF4-8687-4065-A44E-F7168EFB4A78}" dt="2024-05-01T21:28:06.289" v="69" actId="1076"/>
          <ac:spMkLst>
            <pc:docMk/>
            <pc:sldMk cId="554580523" sldId="670"/>
            <ac:spMk id="9" creationId="{5A1FD517-A411-DE72-5B9A-17F9D033E129}"/>
          </ac:spMkLst>
        </pc:spChg>
        <pc:spChg chg="add mod">
          <ac:chgData name="Evan Barba" userId="596f1217-c9ce-4d55-a0b3-02e9335f9391" providerId="ADAL" clId="{619B9EF4-8687-4065-A44E-F7168EFB4A78}" dt="2024-05-01T21:27:28.761" v="62" actId="571"/>
          <ac:spMkLst>
            <pc:docMk/>
            <pc:sldMk cId="554580523" sldId="670"/>
            <ac:spMk id="30" creationId="{B6D7A9D2-98B1-FE9B-4A55-6CDAD7E2B49D}"/>
          </ac:spMkLst>
        </pc:spChg>
        <pc:spChg chg="add mod">
          <ac:chgData name="Evan Barba" userId="596f1217-c9ce-4d55-a0b3-02e9335f9391" providerId="ADAL" clId="{619B9EF4-8687-4065-A44E-F7168EFB4A78}" dt="2024-05-01T21:27:44.604" v="66" actId="1076"/>
          <ac:spMkLst>
            <pc:docMk/>
            <pc:sldMk cId="554580523" sldId="670"/>
            <ac:spMk id="32" creationId="{D5F3CBB4-2130-A933-A5A1-BE70C6E827F7}"/>
          </ac:spMkLst>
        </pc:spChg>
        <pc:spChg chg="del">
          <ac:chgData name="Evan Barba" userId="596f1217-c9ce-4d55-a0b3-02e9335f9391" providerId="ADAL" clId="{619B9EF4-8687-4065-A44E-F7168EFB4A78}" dt="2024-05-01T21:22:51.311" v="35" actId="478"/>
          <ac:spMkLst>
            <pc:docMk/>
            <pc:sldMk cId="554580523" sldId="670"/>
            <ac:spMk id="33" creationId="{7E461B15-7512-4F0F-AC8C-2160DA60526F}"/>
          </ac:spMkLst>
        </pc:spChg>
        <pc:spChg chg="del">
          <ac:chgData name="Evan Barba" userId="596f1217-c9ce-4d55-a0b3-02e9335f9391" providerId="ADAL" clId="{619B9EF4-8687-4065-A44E-F7168EFB4A78}" dt="2024-05-01T21:22:53.044" v="36" actId="478"/>
          <ac:spMkLst>
            <pc:docMk/>
            <pc:sldMk cId="554580523" sldId="670"/>
            <ac:spMk id="34" creationId="{82511E26-3DA8-4BDE-962B-1390A499C18E}"/>
          </ac:spMkLst>
        </pc:spChg>
        <pc:spChg chg="add mod">
          <ac:chgData name="Evan Barba" userId="596f1217-c9ce-4d55-a0b3-02e9335f9391" providerId="ADAL" clId="{619B9EF4-8687-4065-A44E-F7168EFB4A78}" dt="2024-05-01T21:27:44.604" v="66" actId="1076"/>
          <ac:spMkLst>
            <pc:docMk/>
            <pc:sldMk cId="554580523" sldId="670"/>
            <ac:spMk id="35" creationId="{EB1AC6B2-FEEB-3B6E-FD77-58EFBA842B98}"/>
          </ac:spMkLst>
        </pc:spChg>
        <pc:picChg chg="del">
          <ac:chgData name="Evan Barba" userId="596f1217-c9ce-4d55-a0b3-02e9335f9391" providerId="ADAL" clId="{619B9EF4-8687-4065-A44E-F7168EFB4A78}" dt="2024-05-01T21:22:50.696" v="34" actId="478"/>
          <ac:picMkLst>
            <pc:docMk/>
            <pc:sldMk cId="554580523" sldId="670"/>
            <ac:picMk id="31" creationId="{58F1B24A-2695-4F6F-941E-46D70E46FEDF}"/>
          </ac:picMkLst>
        </pc:picChg>
        <pc:cxnChg chg="add mod">
          <ac:chgData name="Evan Barba" userId="596f1217-c9ce-4d55-a0b3-02e9335f9391" providerId="ADAL" clId="{619B9EF4-8687-4065-A44E-F7168EFB4A78}" dt="2024-05-01T21:27:44.604" v="66" actId="1076"/>
          <ac:cxnSpMkLst>
            <pc:docMk/>
            <pc:sldMk cId="554580523" sldId="670"/>
            <ac:cxnSpMk id="15" creationId="{107560AA-EF6C-9EFF-7909-1F5A947DB0E5}"/>
          </ac:cxnSpMkLst>
        </pc:cxnChg>
        <pc:cxnChg chg="add mod">
          <ac:chgData name="Evan Barba" userId="596f1217-c9ce-4d55-a0b3-02e9335f9391" providerId="ADAL" clId="{619B9EF4-8687-4065-A44E-F7168EFB4A78}" dt="2024-05-01T21:27:44.604" v="66" actId="1076"/>
          <ac:cxnSpMkLst>
            <pc:docMk/>
            <pc:sldMk cId="554580523" sldId="670"/>
            <ac:cxnSpMk id="17" creationId="{B5E969A7-B8DA-6AFA-AEB4-919075370AA4}"/>
          </ac:cxnSpMkLst>
        </pc:cxnChg>
        <pc:cxnChg chg="add mod">
          <ac:chgData name="Evan Barba" userId="596f1217-c9ce-4d55-a0b3-02e9335f9391" providerId="ADAL" clId="{619B9EF4-8687-4065-A44E-F7168EFB4A78}" dt="2024-05-01T21:27:44.604" v="66" actId="1076"/>
          <ac:cxnSpMkLst>
            <pc:docMk/>
            <pc:sldMk cId="554580523" sldId="670"/>
            <ac:cxnSpMk id="18" creationId="{B1F78AE2-02F3-4956-76DD-18A3A34F1585}"/>
          </ac:cxnSpMkLst>
        </pc:cxnChg>
        <pc:cxnChg chg="add mod">
          <ac:chgData name="Evan Barba" userId="596f1217-c9ce-4d55-a0b3-02e9335f9391" providerId="ADAL" clId="{619B9EF4-8687-4065-A44E-F7168EFB4A78}" dt="2024-05-01T21:27:44.604" v="66" actId="1076"/>
          <ac:cxnSpMkLst>
            <pc:docMk/>
            <pc:sldMk cId="554580523" sldId="670"/>
            <ac:cxnSpMk id="27" creationId="{E7A9592C-9526-6CEF-7A46-9CFD0D9C72BE}"/>
          </ac:cxnSpMkLst>
        </pc:cxnChg>
        <pc:cxnChg chg="add mod">
          <ac:chgData name="Evan Barba" userId="596f1217-c9ce-4d55-a0b3-02e9335f9391" providerId="ADAL" clId="{619B9EF4-8687-4065-A44E-F7168EFB4A78}" dt="2024-05-01T21:27:44.604" v="66" actId="1076"/>
          <ac:cxnSpMkLst>
            <pc:docMk/>
            <pc:sldMk cId="554580523" sldId="670"/>
            <ac:cxnSpMk id="29" creationId="{C56D63F0-9724-FB88-A99D-F9B28A35AFB7}"/>
          </ac:cxnSpMkLst>
        </pc:cxnChg>
      </pc:sldChg>
      <pc:sldChg chg="delSp modSp mod">
        <pc:chgData name="Evan Barba" userId="596f1217-c9ce-4d55-a0b3-02e9335f9391" providerId="ADAL" clId="{619B9EF4-8687-4065-A44E-F7168EFB4A78}" dt="2024-05-01T21:23:58.359" v="44" actId="14100"/>
        <pc:sldMkLst>
          <pc:docMk/>
          <pc:sldMk cId="3293605580" sldId="672"/>
        </pc:sldMkLst>
        <pc:spChg chg="del">
          <ac:chgData name="Evan Barba" userId="596f1217-c9ce-4d55-a0b3-02e9335f9391" providerId="ADAL" clId="{619B9EF4-8687-4065-A44E-F7168EFB4A78}" dt="2024-05-01T21:23:54.784" v="43" actId="478"/>
          <ac:spMkLst>
            <pc:docMk/>
            <pc:sldMk cId="3293605580" sldId="672"/>
            <ac:spMk id="4" creationId="{6E05CF61-99CF-4D05-8B21-2AFA1914B9EF}"/>
          </ac:spMkLst>
        </pc:spChg>
        <pc:spChg chg="del">
          <ac:chgData name="Evan Barba" userId="596f1217-c9ce-4d55-a0b3-02e9335f9391" providerId="ADAL" clId="{619B9EF4-8687-4065-A44E-F7168EFB4A78}" dt="2024-05-01T21:23:33.255" v="40" actId="478"/>
          <ac:spMkLst>
            <pc:docMk/>
            <pc:sldMk cId="3293605580" sldId="672"/>
            <ac:spMk id="33" creationId="{7E461B15-7512-4F0F-AC8C-2160DA60526F}"/>
          </ac:spMkLst>
        </pc:spChg>
        <pc:spChg chg="del">
          <ac:chgData name="Evan Barba" userId="596f1217-c9ce-4d55-a0b3-02e9335f9391" providerId="ADAL" clId="{619B9EF4-8687-4065-A44E-F7168EFB4A78}" dt="2024-05-01T21:23:35.162" v="42" actId="478"/>
          <ac:spMkLst>
            <pc:docMk/>
            <pc:sldMk cId="3293605580" sldId="672"/>
            <ac:spMk id="34" creationId="{82511E26-3DA8-4BDE-962B-1390A499C18E}"/>
          </ac:spMkLst>
        </pc:spChg>
        <pc:picChg chg="mod">
          <ac:chgData name="Evan Barba" userId="596f1217-c9ce-4d55-a0b3-02e9335f9391" providerId="ADAL" clId="{619B9EF4-8687-4065-A44E-F7168EFB4A78}" dt="2024-05-01T21:23:58.359" v="44" actId="14100"/>
          <ac:picMkLst>
            <pc:docMk/>
            <pc:sldMk cId="3293605580" sldId="672"/>
            <ac:picMk id="6" creationId="{2EBAD0BD-22FD-7E0A-982F-CC70CDBB09DE}"/>
          </ac:picMkLst>
        </pc:picChg>
        <pc:picChg chg="del">
          <ac:chgData name="Evan Barba" userId="596f1217-c9ce-4d55-a0b3-02e9335f9391" providerId="ADAL" clId="{619B9EF4-8687-4065-A44E-F7168EFB4A78}" dt="2024-05-01T21:23:33.918" v="41" actId="478"/>
          <ac:picMkLst>
            <pc:docMk/>
            <pc:sldMk cId="3293605580" sldId="672"/>
            <ac:picMk id="31" creationId="{58F1B24A-2695-4F6F-941E-46D70E46FEDF}"/>
          </ac:picMkLst>
        </pc:picChg>
      </pc:sldChg>
      <pc:sldChg chg="del ord">
        <pc:chgData name="Evan Barba" userId="596f1217-c9ce-4d55-a0b3-02e9335f9391" providerId="ADAL" clId="{619B9EF4-8687-4065-A44E-F7168EFB4A78}" dt="2024-05-02T20:15:14.899" v="126" actId="47"/>
        <pc:sldMkLst>
          <pc:docMk/>
          <pc:sldMk cId="291154401" sldId="679"/>
        </pc:sldMkLst>
      </pc:sldChg>
      <pc:sldChg chg="add del ord">
        <pc:chgData name="Evan Barba" userId="596f1217-c9ce-4d55-a0b3-02e9335f9391" providerId="ADAL" clId="{619B9EF4-8687-4065-A44E-F7168EFB4A78}" dt="2024-05-02T20:11:39.719" v="83" actId="47"/>
        <pc:sldMkLst>
          <pc:docMk/>
          <pc:sldMk cId="643937258" sldId="680"/>
        </pc:sldMkLst>
      </pc:sldChg>
      <pc:sldChg chg="add del ord">
        <pc:chgData name="Evan Barba" userId="596f1217-c9ce-4d55-a0b3-02e9335f9391" providerId="ADAL" clId="{619B9EF4-8687-4065-A44E-F7168EFB4A78}" dt="2024-05-02T20:11:39.719" v="83" actId="47"/>
        <pc:sldMkLst>
          <pc:docMk/>
          <pc:sldMk cId="4171909664" sldId="681"/>
        </pc:sldMkLst>
      </pc:sldChg>
      <pc:sldChg chg="addSp delSp modSp add mod">
        <pc:chgData name="Evan Barba" userId="596f1217-c9ce-4d55-a0b3-02e9335f9391" providerId="ADAL" clId="{619B9EF4-8687-4065-A44E-F7168EFB4A78}" dt="2024-05-01T21:28:46.677" v="75" actId="1076"/>
        <pc:sldMkLst>
          <pc:docMk/>
          <pc:sldMk cId="214260445" sldId="734"/>
        </pc:sldMkLst>
        <pc:spChg chg="add mod">
          <ac:chgData name="Evan Barba" userId="596f1217-c9ce-4d55-a0b3-02e9335f9391" providerId="ADAL" clId="{619B9EF4-8687-4065-A44E-F7168EFB4A78}" dt="2024-05-01T21:28:46.677" v="75" actId="1076"/>
          <ac:spMkLst>
            <pc:docMk/>
            <pc:sldMk cId="214260445" sldId="734"/>
            <ac:spMk id="4" creationId="{3FF1DAAF-AF8E-9E44-7025-AD239AA314E7}"/>
          </ac:spMkLst>
        </pc:spChg>
        <pc:spChg chg="add mod">
          <ac:chgData name="Evan Barba" userId="596f1217-c9ce-4d55-a0b3-02e9335f9391" providerId="ADAL" clId="{619B9EF4-8687-4065-A44E-F7168EFB4A78}" dt="2024-05-01T21:28:46.677" v="75" actId="1076"/>
          <ac:spMkLst>
            <pc:docMk/>
            <pc:sldMk cId="214260445" sldId="734"/>
            <ac:spMk id="5" creationId="{5E598E96-4392-3AA0-0E06-153D8BB446AA}"/>
          </ac:spMkLst>
        </pc:spChg>
        <pc:spChg chg="del">
          <ac:chgData name="Evan Barba" userId="596f1217-c9ce-4d55-a0b3-02e9335f9391" providerId="ADAL" clId="{619B9EF4-8687-4065-A44E-F7168EFB4A78}" dt="2024-05-01T21:28:38.106" v="72" actId="478"/>
          <ac:spMkLst>
            <pc:docMk/>
            <pc:sldMk cId="214260445" sldId="734"/>
            <ac:spMk id="9" creationId="{055A5CBA-A454-1CA9-D250-CA1A5B1DFB71}"/>
          </ac:spMkLst>
        </pc:spChg>
        <pc:spChg chg="add mod">
          <ac:chgData name="Evan Barba" userId="596f1217-c9ce-4d55-a0b3-02e9335f9391" providerId="ADAL" clId="{619B9EF4-8687-4065-A44E-F7168EFB4A78}" dt="2024-05-01T21:28:46.677" v="75" actId="1076"/>
          <ac:spMkLst>
            <pc:docMk/>
            <pc:sldMk cId="214260445" sldId="734"/>
            <ac:spMk id="15" creationId="{322F4A51-7B43-2556-889F-B3D0DAC7621B}"/>
          </ac:spMkLst>
        </pc:spChg>
        <pc:spChg chg="add mod">
          <ac:chgData name="Evan Barba" userId="596f1217-c9ce-4d55-a0b3-02e9335f9391" providerId="ADAL" clId="{619B9EF4-8687-4065-A44E-F7168EFB4A78}" dt="2024-05-01T21:28:46.677" v="75" actId="1076"/>
          <ac:spMkLst>
            <pc:docMk/>
            <pc:sldMk cId="214260445" sldId="734"/>
            <ac:spMk id="17" creationId="{5010884F-87EB-A554-BDFD-0388A9AE0542}"/>
          </ac:spMkLst>
        </pc:spChg>
        <pc:spChg chg="add mod">
          <ac:chgData name="Evan Barba" userId="596f1217-c9ce-4d55-a0b3-02e9335f9391" providerId="ADAL" clId="{619B9EF4-8687-4065-A44E-F7168EFB4A78}" dt="2024-05-01T21:28:46.677" v="75" actId="1076"/>
          <ac:spMkLst>
            <pc:docMk/>
            <pc:sldMk cId="214260445" sldId="734"/>
            <ac:spMk id="18" creationId="{47702E20-F233-606A-21A5-CF6F4CD64AB8}"/>
          </ac:spMkLst>
        </pc:spChg>
      </pc:sldChg>
      <pc:sldChg chg="new del">
        <pc:chgData name="Evan Barba" userId="596f1217-c9ce-4d55-a0b3-02e9335f9391" providerId="ADAL" clId="{619B9EF4-8687-4065-A44E-F7168EFB4A78}" dt="2024-05-01T21:21:58.587" v="28" actId="47"/>
        <pc:sldMkLst>
          <pc:docMk/>
          <pc:sldMk cId="2411841106" sldId="734"/>
        </pc:sldMkLst>
      </pc:sldChg>
      <pc:sldChg chg="modSp add mod">
        <pc:chgData name="Evan Barba" userId="596f1217-c9ce-4d55-a0b3-02e9335f9391" providerId="ADAL" clId="{619B9EF4-8687-4065-A44E-F7168EFB4A78}" dt="2024-05-02T20:37:58.994" v="221"/>
        <pc:sldMkLst>
          <pc:docMk/>
          <pc:sldMk cId="590573634" sldId="735"/>
        </pc:sldMkLst>
        <pc:spChg chg="mod">
          <ac:chgData name="Evan Barba" userId="596f1217-c9ce-4d55-a0b3-02e9335f9391" providerId="ADAL" clId="{619B9EF4-8687-4065-A44E-F7168EFB4A78}" dt="2024-05-02T20:37:58.994" v="221"/>
          <ac:spMkLst>
            <pc:docMk/>
            <pc:sldMk cId="590573634" sldId="735"/>
            <ac:spMk id="11" creationId="{CB3100E8-12E9-472C-8359-B390955D16A0}"/>
          </ac:spMkLst>
        </pc:spChg>
      </pc:sldChg>
      <pc:sldChg chg="modSp add mod">
        <pc:chgData name="Evan Barba" userId="596f1217-c9ce-4d55-a0b3-02e9335f9391" providerId="ADAL" clId="{619B9EF4-8687-4065-A44E-F7168EFB4A78}" dt="2024-05-02T20:37:43.501" v="220" actId="404"/>
        <pc:sldMkLst>
          <pc:docMk/>
          <pc:sldMk cId="794760842" sldId="736"/>
        </pc:sldMkLst>
        <pc:spChg chg="mod">
          <ac:chgData name="Evan Barba" userId="596f1217-c9ce-4d55-a0b3-02e9335f9391" providerId="ADAL" clId="{619B9EF4-8687-4065-A44E-F7168EFB4A78}" dt="2024-05-02T20:37:43.501" v="220" actId="404"/>
          <ac:spMkLst>
            <pc:docMk/>
            <pc:sldMk cId="794760842" sldId="736"/>
            <ac:spMk id="11" creationId="{CB3100E8-12E9-472C-8359-B390955D16A0}"/>
          </ac:spMkLst>
        </pc:spChg>
      </pc:sldChg>
      <pc:sldChg chg="add">
        <pc:chgData name="Evan Barba" userId="596f1217-c9ce-4d55-a0b3-02e9335f9391" providerId="ADAL" clId="{619B9EF4-8687-4065-A44E-F7168EFB4A78}" dt="2024-05-02T20:38:03.436" v="222" actId="2890"/>
        <pc:sldMkLst>
          <pc:docMk/>
          <pc:sldMk cId="2950928639" sldId="737"/>
        </pc:sldMkLst>
      </pc:sldChg>
      <pc:sldChg chg="modSp add mod">
        <pc:chgData name="Evan Barba" userId="596f1217-c9ce-4d55-a0b3-02e9335f9391" providerId="ADAL" clId="{619B9EF4-8687-4065-A44E-F7168EFB4A78}" dt="2024-05-02T20:39:09.213" v="226" actId="404"/>
        <pc:sldMkLst>
          <pc:docMk/>
          <pc:sldMk cId="1715158104" sldId="738"/>
        </pc:sldMkLst>
        <pc:spChg chg="mod">
          <ac:chgData name="Evan Barba" userId="596f1217-c9ce-4d55-a0b3-02e9335f9391" providerId="ADAL" clId="{619B9EF4-8687-4065-A44E-F7168EFB4A78}" dt="2024-05-02T20:39:09.213" v="226" actId="404"/>
          <ac:spMkLst>
            <pc:docMk/>
            <pc:sldMk cId="1715158104" sldId="738"/>
            <ac:spMk id="11" creationId="{CB3100E8-12E9-472C-8359-B390955D16A0}"/>
          </ac:spMkLst>
        </pc:spChg>
      </pc:sldChg>
      <pc:sldChg chg="modSp add mod">
        <pc:chgData name="Evan Barba" userId="596f1217-c9ce-4d55-a0b3-02e9335f9391" providerId="ADAL" clId="{619B9EF4-8687-4065-A44E-F7168EFB4A78}" dt="2024-05-02T20:39:53.663" v="312" actId="20577"/>
        <pc:sldMkLst>
          <pc:docMk/>
          <pc:sldMk cId="2873224172" sldId="739"/>
        </pc:sldMkLst>
        <pc:spChg chg="mod">
          <ac:chgData name="Evan Barba" userId="596f1217-c9ce-4d55-a0b3-02e9335f9391" providerId="ADAL" clId="{619B9EF4-8687-4065-A44E-F7168EFB4A78}" dt="2024-05-02T20:39:53.663" v="312" actId="20577"/>
          <ac:spMkLst>
            <pc:docMk/>
            <pc:sldMk cId="2873224172" sldId="739"/>
            <ac:spMk id="11" creationId="{CB3100E8-12E9-472C-8359-B390955D16A0}"/>
          </ac:spMkLst>
        </pc:spChg>
      </pc:sldChg>
      <pc:sldChg chg="modSp add mod">
        <pc:chgData name="Evan Barba" userId="596f1217-c9ce-4d55-a0b3-02e9335f9391" providerId="ADAL" clId="{619B9EF4-8687-4065-A44E-F7168EFB4A78}" dt="2024-05-02T20:39:58.761" v="314" actId="6549"/>
        <pc:sldMkLst>
          <pc:docMk/>
          <pc:sldMk cId="1258096020" sldId="740"/>
        </pc:sldMkLst>
        <pc:spChg chg="mod">
          <ac:chgData name="Evan Barba" userId="596f1217-c9ce-4d55-a0b3-02e9335f9391" providerId="ADAL" clId="{619B9EF4-8687-4065-A44E-F7168EFB4A78}" dt="2024-05-02T20:39:58.761" v="314" actId="6549"/>
          <ac:spMkLst>
            <pc:docMk/>
            <pc:sldMk cId="1258096020" sldId="740"/>
            <ac:spMk id="11" creationId="{CB3100E8-12E9-472C-8359-B390955D16A0}"/>
          </ac:spMkLst>
        </pc:spChg>
      </pc:sldChg>
      <pc:sldChg chg="modSp add mod">
        <pc:chgData name="Evan Barba" userId="596f1217-c9ce-4d55-a0b3-02e9335f9391" providerId="ADAL" clId="{619B9EF4-8687-4065-A44E-F7168EFB4A78}" dt="2024-05-02T20:43:08.360" v="430" actId="403"/>
        <pc:sldMkLst>
          <pc:docMk/>
          <pc:sldMk cId="166792947" sldId="741"/>
        </pc:sldMkLst>
        <pc:spChg chg="mod">
          <ac:chgData name="Evan Barba" userId="596f1217-c9ce-4d55-a0b3-02e9335f9391" providerId="ADAL" clId="{619B9EF4-8687-4065-A44E-F7168EFB4A78}" dt="2024-05-02T20:43:08.360" v="430" actId="403"/>
          <ac:spMkLst>
            <pc:docMk/>
            <pc:sldMk cId="166792947" sldId="741"/>
            <ac:spMk id="11" creationId="{CB3100E8-12E9-472C-8359-B390955D16A0}"/>
          </ac:spMkLst>
        </pc:spChg>
      </pc:sldChg>
      <pc:sldChg chg="add del">
        <pc:chgData name="Evan Barba" userId="596f1217-c9ce-4d55-a0b3-02e9335f9391" providerId="ADAL" clId="{619B9EF4-8687-4065-A44E-F7168EFB4A78}" dt="2024-05-02T20:42:47.634" v="427" actId="47"/>
        <pc:sldMkLst>
          <pc:docMk/>
          <pc:sldMk cId="2963290410" sldId="742"/>
        </pc:sldMkLst>
      </pc:sldChg>
      <pc:sldChg chg="addSp delSp modSp new mod">
        <pc:chgData name="Evan Barba" userId="596f1217-c9ce-4d55-a0b3-02e9335f9391" providerId="ADAL" clId="{619B9EF4-8687-4065-A44E-F7168EFB4A78}" dt="2024-05-03T07:53:58.820" v="494" actId="1076"/>
        <pc:sldMkLst>
          <pc:docMk/>
          <pc:sldMk cId="4016312970" sldId="742"/>
        </pc:sldMkLst>
        <pc:spChg chg="mod">
          <ac:chgData name="Evan Barba" userId="596f1217-c9ce-4d55-a0b3-02e9335f9391" providerId="ADAL" clId="{619B9EF4-8687-4065-A44E-F7168EFB4A78}" dt="2024-05-03T07:47:49.270" v="459" actId="20577"/>
          <ac:spMkLst>
            <pc:docMk/>
            <pc:sldMk cId="4016312970" sldId="742"/>
            <ac:spMk id="2" creationId="{E26E4639-3F89-6722-2D17-E7E184BE4753}"/>
          </ac:spMkLst>
        </pc:spChg>
        <pc:spChg chg="del">
          <ac:chgData name="Evan Barba" userId="596f1217-c9ce-4d55-a0b3-02e9335f9391" providerId="ADAL" clId="{619B9EF4-8687-4065-A44E-F7168EFB4A78}" dt="2024-05-03T07:46:36.032" v="436"/>
          <ac:spMkLst>
            <pc:docMk/>
            <pc:sldMk cId="4016312970" sldId="742"/>
            <ac:spMk id="3" creationId="{C52B7685-E614-69EC-E3D6-53E26C92104E}"/>
          </ac:spMkLst>
        </pc:spChg>
        <pc:spChg chg="add del">
          <ac:chgData name="Evan Barba" userId="596f1217-c9ce-4d55-a0b3-02e9335f9391" providerId="ADAL" clId="{619B9EF4-8687-4065-A44E-F7168EFB4A78}" dt="2024-05-03T07:46:17.112" v="435" actId="22"/>
          <ac:spMkLst>
            <pc:docMk/>
            <pc:sldMk cId="4016312970" sldId="742"/>
            <ac:spMk id="5" creationId="{38D20CA0-3C12-0279-E11E-A68D8AFFA89D}"/>
          </ac:spMkLst>
        </pc:spChg>
        <pc:spChg chg="add mod">
          <ac:chgData name="Evan Barba" userId="596f1217-c9ce-4d55-a0b3-02e9335f9391" providerId="ADAL" clId="{619B9EF4-8687-4065-A44E-F7168EFB4A78}" dt="2024-05-03T07:53:52.431" v="493" actId="20577"/>
          <ac:spMkLst>
            <pc:docMk/>
            <pc:sldMk cId="4016312970" sldId="742"/>
            <ac:spMk id="8" creationId="{08229D10-2846-7CAB-E9A0-6D4FD63A85F1}"/>
          </ac:spMkLst>
        </pc:spChg>
        <pc:picChg chg="add mod">
          <ac:chgData name="Evan Barba" userId="596f1217-c9ce-4d55-a0b3-02e9335f9391" providerId="ADAL" clId="{619B9EF4-8687-4065-A44E-F7168EFB4A78}" dt="2024-05-03T07:53:58.820" v="494" actId="1076"/>
          <ac:picMkLst>
            <pc:docMk/>
            <pc:sldMk cId="4016312970" sldId="742"/>
            <ac:picMk id="7" creationId="{F4D0E328-0F97-1DFC-4834-0CE6AAF161BB}"/>
          </ac:picMkLst>
        </pc:picChg>
      </pc:sldChg>
      <pc:sldChg chg="addSp modSp new mod">
        <pc:chgData name="Evan Barba" userId="596f1217-c9ce-4d55-a0b3-02e9335f9391" providerId="ADAL" clId="{619B9EF4-8687-4065-A44E-F7168EFB4A78}" dt="2024-05-03T07:50:07.338" v="483" actId="1076"/>
        <pc:sldMkLst>
          <pc:docMk/>
          <pc:sldMk cId="3408219638" sldId="743"/>
        </pc:sldMkLst>
        <pc:spChg chg="mod">
          <ac:chgData name="Evan Barba" userId="596f1217-c9ce-4d55-a0b3-02e9335f9391" providerId="ADAL" clId="{619B9EF4-8687-4065-A44E-F7168EFB4A78}" dt="2024-05-03T07:49:58.970" v="481" actId="20577"/>
          <ac:spMkLst>
            <pc:docMk/>
            <pc:sldMk cId="3408219638" sldId="743"/>
            <ac:spMk id="2" creationId="{F7BB7A4C-45AA-8AB8-A7ED-1F6440FB3FF2}"/>
          </ac:spMkLst>
        </pc:spChg>
        <pc:spChg chg="mod">
          <ac:chgData name="Evan Barba" userId="596f1217-c9ce-4d55-a0b3-02e9335f9391" providerId="ADAL" clId="{619B9EF4-8687-4065-A44E-F7168EFB4A78}" dt="2024-05-03T07:49:16.973" v="462"/>
          <ac:spMkLst>
            <pc:docMk/>
            <pc:sldMk cId="3408219638" sldId="743"/>
            <ac:spMk id="3" creationId="{47CDB9AB-9988-EE4F-BC7C-713750970CD5}"/>
          </ac:spMkLst>
        </pc:spChg>
        <pc:picChg chg="add mod">
          <ac:chgData name="Evan Barba" userId="596f1217-c9ce-4d55-a0b3-02e9335f9391" providerId="ADAL" clId="{619B9EF4-8687-4065-A44E-F7168EFB4A78}" dt="2024-05-03T07:50:07.338" v="483" actId="1076"/>
          <ac:picMkLst>
            <pc:docMk/>
            <pc:sldMk cId="3408219638" sldId="743"/>
            <ac:picMk id="4" creationId="{6816B4D6-2516-AD7B-ACF4-272DB538590D}"/>
          </ac:picMkLst>
        </pc:picChg>
      </pc:sldChg>
      <pc:sldChg chg="addSp delSp modSp new mod ord modClrScheme chgLayout">
        <pc:chgData name="Evan Barba" userId="596f1217-c9ce-4d55-a0b3-02e9335f9391" providerId="ADAL" clId="{619B9EF4-8687-4065-A44E-F7168EFB4A78}" dt="2024-05-03T08:07:24.303" v="676" actId="1076"/>
        <pc:sldMkLst>
          <pc:docMk/>
          <pc:sldMk cId="1075227196" sldId="744"/>
        </pc:sldMkLst>
        <pc:spChg chg="mod ord">
          <ac:chgData name="Evan Barba" userId="596f1217-c9ce-4d55-a0b3-02e9335f9391" providerId="ADAL" clId="{619B9EF4-8687-4065-A44E-F7168EFB4A78}" dt="2024-05-03T08:07:24.303" v="676" actId="1076"/>
          <ac:spMkLst>
            <pc:docMk/>
            <pc:sldMk cId="1075227196" sldId="744"/>
            <ac:spMk id="2" creationId="{B5A85FEE-4A94-8749-6015-336BC5C783D3}"/>
          </ac:spMkLst>
        </pc:spChg>
        <pc:spChg chg="del">
          <ac:chgData name="Evan Barba" userId="596f1217-c9ce-4d55-a0b3-02e9335f9391" providerId="ADAL" clId="{619B9EF4-8687-4065-A44E-F7168EFB4A78}" dt="2024-05-03T08:05:02.179" v="530" actId="478"/>
          <ac:spMkLst>
            <pc:docMk/>
            <pc:sldMk cId="1075227196" sldId="744"/>
            <ac:spMk id="3" creationId="{37210A6E-69A2-881C-205F-CAB876F043FD}"/>
          </ac:spMkLst>
        </pc:spChg>
        <pc:spChg chg="add mod ord">
          <ac:chgData name="Evan Barba" userId="596f1217-c9ce-4d55-a0b3-02e9335f9391" providerId="ADAL" clId="{619B9EF4-8687-4065-A44E-F7168EFB4A78}" dt="2024-05-03T08:07:18.454" v="674" actId="1076"/>
          <ac:spMkLst>
            <pc:docMk/>
            <pc:sldMk cId="1075227196" sldId="744"/>
            <ac:spMk id="5" creationId="{9DD29B0D-B5E0-B504-805B-F198A4B4D86F}"/>
          </ac:spMkLst>
        </pc:spChg>
        <pc:picChg chg="add mod">
          <ac:chgData name="Evan Barba" userId="596f1217-c9ce-4d55-a0b3-02e9335f9391" providerId="ADAL" clId="{619B9EF4-8687-4065-A44E-F7168EFB4A78}" dt="2024-05-03T08:07:20.954" v="675" actId="1076"/>
          <ac:picMkLst>
            <pc:docMk/>
            <pc:sldMk cId="1075227196" sldId="744"/>
            <ac:picMk id="4" creationId="{F86116EB-D50F-A523-7EC7-DF0B1B49B1FF}"/>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3.600"/>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0 0,'0'0,"0"0,0 0,0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4.496"/>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612 0,'-5'7,"-113"148,-90 157,167-241,4 0,2 3,4 1,3 1,4 1,2 5,0 27,5 0,1 54,8-7,10 72,5-126,12 58,26 99,-23-140,-14-79,0 0,-2 1,-1-1,-2 1,-2 11,-2-35,-1-3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3.600"/>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0 0,'0'0,"0"0,0 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4.496"/>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612 0,'-5'7,"-113"148,-90 157,167-241,4 0,2 3,4 1,3 1,4 1,2 5,0 27,5 0,1 54,8-7,10 72,5-126,12 58,26 99,-23-140,-14-79,0 0,-2 1,-1-1,-2 1,-2 11,-2-35,-1-3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3.600"/>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0 0,'0'0,"0"0,0 0,0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4.496"/>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612 0,'-5'7,"-113"148,-90 157,167-241,4 0,2 3,4 1,3 1,4 1,2 5,0 27,5 0,1 54,8-7,10 72,5-126,12 58,26 99,-23-140,-14-79,0 0,-2 1,-1-1,-2 1,-2 11,-2-35,-1-3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4.496"/>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612 0,'-5'7,"-113"148,-90 157,167-241,4 0,2 3,4 1,3 1,4 1,2 5,0 27,5 0,1 54,8-7,10 72,5-126,12 58,26 99,-23-140,-14-79,0 0,-2 1,-1-1,-2 1,-2 11,-2-35,-1-3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3.600"/>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0 0,'0'0,"0"0,0 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4.496"/>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612 0,'-5'7,"-113"148,-90 157,167-241,4 0,2 3,4 1,3 1,4 1,2 5,0 27,5 0,1 54,8-7,10 72,5-126,12 58,26 99,-23-140,-14-79,0 0,-2 1,-1-1,-2 1,-2 11,-2-35,-1-3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3.600"/>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0 0,'0'0,"0"0,0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4.496"/>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612 0,'-5'7,"-113"148,-90 157,167-241,4 0,2 3,4 1,3 1,4 1,2 5,0 27,5 0,1 54,8-7,10 72,5-126,12 58,26 99,-23-140,-14-79,0 0,-2 1,-1-1,-2 1,-2 11,-2-35,-1-3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3.600"/>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0 0,'0'0,"0"0,0 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4.496"/>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612 0,'-5'7,"-113"148,-90 157,167-241,4 0,2 3,4 1,3 1,4 1,2 5,0 27,5 0,1 54,8-7,10 72,5-126,12 58,26 99,-23-140,-14-79,0 0,-2 1,-1-1,-2 1,-2 11,-2-35,-1-3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5T04:50:03.600"/>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0 0,'0'0,"0"0,0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22A905-A173-419C-B1AB-0303C941D8C3}"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DF002-D662-4728-BB51-0A0DD7F093E4}" type="slidenum">
              <a:rPr lang="en-US" smtClean="0"/>
              <a:t>‹#›</a:t>
            </a:fld>
            <a:endParaRPr lang="en-US"/>
          </a:p>
        </p:txBody>
      </p:sp>
    </p:spTree>
    <p:extLst>
      <p:ext uri="{BB962C8B-B14F-4D97-AF65-F5344CB8AC3E}">
        <p14:creationId xmlns:p14="http://schemas.microsoft.com/office/powerpoint/2010/main" val="1004150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E7AFFE8-FC61-4A8B-ACD0-4EC0210E1DB0}"/>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With access to additional data, we can broaden our approach and look at patterns of variation across the genome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can ask the same questions population genetics aims to explain, but bring more power to analyses</a:t>
            </a:r>
          </a:p>
        </p:txBody>
      </p:sp>
    </p:spTree>
    <p:extLst>
      <p:ext uri="{BB962C8B-B14F-4D97-AF65-F5344CB8AC3E}">
        <p14:creationId xmlns:p14="http://schemas.microsoft.com/office/powerpoint/2010/main" val="752031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Then calculate genetic differentiation between every pool, at every SNP</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37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And outputs interactive plots along the way to visualize how filtering and parameter decisions impact results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7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I’ve developed a workflow modeled from the program </a:t>
            </a:r>
            <a:r>
              <a:rPr lang="en-US" dirty="0" err="1"/>
              <a:t>dDocent</a:t>
            </a:r>
            <a:r>
              <a:rPr lang="en-US" dirty="0"/>
              <a:t>, with modifications to handle pooled data</a:t>
            </a:r>
          </a:p>
          <a:p>
            <a:endParaRPr lang="en-US" dirty="0"/>
          </a:p>
          <a:p>
            <a:r>
              <a:rPr lang="en-US" dirty="0"/>
              <a:t>I have also added optional multithreading support to nearly every step, which essentially allows us to run everything faster by chopping up datasets into smaller pieces, and running them simultaneously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813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take all of our reads and trim off unnecessary bits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064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aw-US" dirty="0"/>
              <a:t>We then assemble the reads to create a refer</a:t>
            </a:r>
            <a:r>
              <a:rPr lang="en-US" dirty="0"/>
              <a:t>e</a:t>
            </a:r>
            <a:r>
              <a:rPr lang="haw-US" dirty="0"/>
              <a:t>nce to use in </a:t>
            </a:r>
            <a:r>
              <a:rPr lang="en-US" dirty="0" err="1"/>
              <a:t>leiu</a:t>
            </a:r>
            <a:r>
              <a:rPr lang="haw-US" dirty="0"/>
              <a:t> of complete geneomes, which </a:t>
            </a:r>
            <a:r>
              <a:rPr lang="en-US" dirty="0"/>
              <a:t>understudied species typically lack</a:t>
            </a: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r>
              <a:rPr lang="haw-US" dirty="0"/>
              <a:t>######</a:t>
            </a:r>
            <a:endParaRPr lang="en-US" dirty="0"/>
          </a:p>
          <a:p>
            <a:r>
              <a:rPr lang="en-US" dirty="0"/>
              <a:t>Then we use </a:t>
            </a:r>
            <a:r>
              <a:rPr lang="en-US" dirty="0" err="1"/>
              <a:t>SPAdes</a:t>
            </a:r>
            <a:r>
              <a:rPr lang="en-US" dirty="0"/>
              <a:t> to assemble what is called a de novo assembled genome. </a:t>
            </a:r>
          </a:p>
          <a:p>
            <a:r>
              <a:rPr lang="en-US" dirty="0"/>
              <a:t>Essentially this is a map of shared regions between your pools that you can use when a complete genome isn’t available for your study species, </a:t>
            </a:r>
          </a:p>
          <a:p>
            <a:r>
              <a:rPr lang="en-US" dirty="0"/>
              <a:t>which is often the case with marine species – particularly invertebrates.</a:t>
            </a:r>
          </a:p>
          <a:p>
            <a:endParaRPr lang="en-US" dirty="0"/>
          </a:p>
          <a:p>
            <a:r>
              <a:rPr lang="en-US" dirty="0"/>
              <a:t>The </a:t>
            </a:r>
            <a:r>
              <a:rPr lang="en-US" dirty="0" err="1"/>
              <a:t>SPAdes</a:t>
            </a:r>
            <a:r>
              <a:rPr lang="en-US" dirty="0"/>
              <a:t> assembler performed remarkably well with pooled data – often recovering entire mitochondrial genomes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103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a:t>
            </a:r>
            <a:r>
              <a:rPr lang="en-US" dirty="0" err="1"/>
              <a:t>SPAdes</a:t>
            </a:r>
            <a:r>
              <a:rPr lang="en-US" dirty="0"/>
              <a:t> to assemble what is called a de novo assembled genome. </a:t>
            </a:r>
          </a:p>
          <a:p>
            <a:r>
              <a:rPr lang="en-US" dirty="0"/>
              <a:t>Essentially this is a map of shared regions between your pools that you can use when a complete genome isn’t available for your study species, </a:t>
            </a:r>
          </a:p>
          <a:p>
            <a:r>
              <a:rPr lang="en-US" dirty="0"/>
              <a:t>which is often the case with marine species – particularly invertebrates.</a:t>
            </a:r>
          </a:p>
          <a:p>
            <a:endParaRPr lang="en-US" dirty="0"/>
          </a:p>
          <a:p>
            <a:r>
              <a:rPr lang="en-US" dirty="0"/>
              <a:t>The </a:t>
            </a:r>
            <a:r>
              <a:rPr lang="en-US" dirty="0" err="1"/>
              <a:t>SPAdes</a:t>
            </a:r>
            <a:r>
              <a:rPr lang="en-US" dirty="0"/>
              <a:t> assembler performed remarkably well with pooled data – often recovering entire mitochondrial genomes</a:t>
            </a:r>
          </a:p>
          <a:p>
            <a:endParaRPr lang="en-US" dirty="0"/>
          </a:p>
        </p:txBody>
      </p:sp>
      <p:sp>
        <p:nvSpPr>
          <p:cNvPr id="4" name="Slide Number Placeholder 3"/>
          <p:cNvSpPr>
            <a:spLocks noGrp="1"/>
          </p:cNvSpPr>
          <p:nvPr>
            <p:ph type="sldNum" sz="quarter" idx="5"/>
          </p:nvPr>
        </p:nvSpPr>
        <p:spPr/>
        <p:txBody>
          <a:bodyPr/>
          <a:lstStyle/>
          <a:p>
            <a:fld id="{3C626603-2B71-408E-A950-7E82DD73E51D}" type="slidenum">
              <a:rPr lang="en-US" smtClean="0"/>
              <a:t>16</a:t>
            </a:fld>
            <a:endParaRPr lang="en-US"/>
          </a:p>
        </p:txBody>
      </p:sp>
    </p:spTree>
    <p:extLst>
      <p:ext uri="{BB962C8B-B14F-4D97-AF65-F5344CB8AC3E}">
        <p14:creationId xmlns:p14="http://schemas.microsoft.com/office/powerpoint/2010/main" val="1465983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aw-US" dirty="0"/>
              <a:t>We can then map everything to our reference to assign coordinates for where our reads belong</a:t>
            </a:r>
            <a:r>
              <a:rPr lang="en-US" dirty="0"/>
              <a:t> on that reference</a:t>
            </a: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r>
              <a:rPr lang="haw-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then take all of our sequences and map them back to our de novo assembled genome so we essentially have coordinates for each sequence (contig 1, position 200 or something)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241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then take all of our sequences and map them back to our de novo assembled genome so we essentially have coordinates for each sequence (contig 1, position 200 or something)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C626603-2B71-408E-A950-7E82DD73E51D}" type="slidenum">
              <a:rPr lang="en-US" smtClean="0"/>
              <a:t>18</a:t>
            </a:fld>
            <a:endParaRPr lang="en-US"/>
          </a:p>
        </p:txBody>
      </p:sp>
    </p:spTree>
    <p:extLst>
      <p:ext uri="{BB962C8B-B14F-4D97-AF65-F5344CB8AC3E}">
        <p14:creationId xmlns:p14="http://schemas.microsoft.com/office/powerpoint/2010/main" val="2621424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aw-US" dirty="0"/>
              <a:t>And then we can finally identify variants, in our case SNPs or single nucleotide polymorphisms, which are single base pair changes to the DNA sequence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You’ll hear me use the words SNPs and loci often. Loci, and its singular locus, is a term used to refer to a specific area of the genome.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can be a region of a gene or a single base pair so you’ll hear me refer to SNP loci.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r>
              <a:rPr lang="haw-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use </a:t>
            </a:r>
            <a:r>
              <a:rPr lang="en-US" dirty="0" err="1"/>
              <a:t>freebayes</a:t>
            </a:r>
            <a:r>
              <a:rPr lang="en-US" dirty="0"/>
              <a:t> to identify variants, in our case, single nucleotide polymorphisms (or SNPs), which is a single base pair  change in the DNA sequence</a:t>
            </a: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You’ll hear me use the word SNP and loci often. Loci, and its singular locus, is a term used to refer to a specific area of the genome.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can be a region of a gene or a single base pair so you’ll hear me refer to SNP loci.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71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use </a:t>
            </a:r>
            <a:r>
              <a:rPr lang="en-US" dirty="0" err="1"/>
              <a:t>freebayes</a:t>
            </a:r>
            <a:r>
              <a:rPr lang="en-US" dirty="0"/>
              <a:t> to identify single nucleotide polymorphisms (or SNPs), which is a single base pair  change in the DNA sequence</a:t>
            </a:r>
          </a:p>
          <a:p>
            <a:endParaRPr lang="en-US" dirty="0"/>
          </a:p>
          <a:p>
            <a:r>
              <a:rPr lang="en-US" dirty="0"/>
              <a:t>You’ll hear me use the word SNP a lot</a:t>
            </a:r>
          </a:p>
        </p:txBody>
      </p:sp>
      <p:sp>
        <p:nvSpPr>
          <p:cNvPr id="4" name="Slide Number Placeholder 3"/>
          <p:cNvSpPr>
            <a:spLocks noGrp="1"/>
          </p:cNvSpPr>
          <p:nvPr>
            <p:ph type="sldNum" sz="quarter" idx="5"/>
          </p:nvPr>
        </p:nvSpPr>
        <p:spPr/>
        <p:txBody>
          <a:bodyPr/>
          <a:lstStyle/>
          <a:p>
            <a:fld id="{3C626603-2B71-408E-A950-7E82DD73E51D}" type="slidenum">
              <a:rPr lang="en-US" smtClean="0"/>
              <a:t>20</a:t>
            </a:fld>
            <a:endParaRPr lang="en-US"/>
          </a:p>
        </p:txBody>
      </p:sp>
    </p:spTree>
    <p:extLst>
      <p:ext uri="{BB962C8B-B14F-4D97-AF65-F5344CB8AC3E}">
        <p14:creationId xmlns:p14="http://schemas.microsoft.com/office/powerpoint/2010/main" val="1960543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sequencing complete genomes for each individual in an analysis would be fantastic we still aren’t quite there yet.</a:t>
            </a:r>
          </a:p>
          <a:p>
            <a:endParaRPr lang="en-US" dirty="0"/>
          </a:p>
          <a:p>
            <a:r>
              <a:rPr lang="en-US" dirty="0"/>
              <a:t>Instead we can take scaled back approaches using reduced representation sequencing methods that let you survey many regions of the genome</a:t>
            </a:r>
          </a:p>
          <a:p>
            <a:endParaRPr lang="en-US" dirty="0"/>
          </a:p>
          <a:p>
            <a:r>
              <a:rPr lang="en-US" dirty="0"/>
              <a:t>There are a lot of flavors of these approaches, but for today we will be talking about </a:t>
            </a:r>
            <a:r>
              <a:rPr lang="en-US" dirty="0" err="1"/>
              <a:t>ezRAD</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47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aw-US" dirty="0"/>
              <a:t>And then we can finally identify variants, in our case SNPs or single nucleotide polymorphisms, which are single base pair changes to the DNA sequence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You’ll hear me use the words SNPs and loci often. Loci, and its singular locus, is a term used to refer to a specific area of the genome.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can be a region of a gene or a single base pair so you’ll hear me refer to SNP loci.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r>
              <a:rPr lang="haw-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use </a:t>
            </a:r>
            <a:r>
              <a:rPr lang="en-US" dirty="0" err="1"/>
              <a:t>freebayes</a:t>
            </a:r>
            <a:r>
              <a:rPr lang="en-US" dirty="0"/>
              <a:t> to identify variants, in our case, single nucleotide polymorphisms (or SNPs), which is a single base pair  change in the DNA sequence</a:t>
            </a: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aw-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You’ll hear me use the word SNP and loci often. Loci, and its singular locus, is a term used to refer to a specific area of the genome.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can be a region of a gene or a single base pair so you’ll hear me refer to SNP loci.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845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variant calling we have our SNP loci in a file</a:t>
            </a:r>
            <a:r>
              <a:rPr lang="haw-US" dirty="0"/>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401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dirty="0"/>
              <a:t>And we can then take that into assessPool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ndara" panose="020E0502030303020204" pitchFamily="34" charset="0"/>
              </a:rPr>
              <a:t>We start out by filter our data to </a:t>
            </a:r>
            <a:r>
              <a:rPr lang="en-US" sz="1200" dirty="0">
                <a:latin typeface="Candara" panose="020E0502030303020204" pitchFamily="34" charset="0"/>
              </a:rPr>
              <a:t>minimize erroneous SNP calls</a:t>
            </a:r>
            <a:r>
              <a:rPr lang="haw-US" sz="1200" dirty="0">
                <a:latin typeface="Candara" panose="020E0502030303020204" pitchFamily="34" charset="0"/>
              </a:rPr>
              <a:t> to remove data that does not meet our quality standards</a:t>
            </a:r>
            <a:endParaRPr lang="en-US" dirty="0">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ndara" panose="020E0502030303020204" pitchFamily="34" charset="0"/>
              </a:rPr>
              <a:t>AssessPool</a:t>
            </a:r>
            <a:r>
              <a:rPr lang="haw-US" dirty="0">
                <a:latin typeface="Candara" panose="020E0502030303020204" pitchFamily="34" charset="0"/>
              </a:rPr>
              <a:t> allows</a:t>
            </a:r>
            <a:r>
              <a:rPr lang="en-US" dirty="0">
                <a:latin typeface="Candara" panose="020E0502030303020204" pitchFamily="34" charset="0"/>
              </a:rPr>
              <a:t> </a:t>
            </a:r>
            <a:r>
              <a:rPr lang="haw-US" dirty="0">
                <a:latin typeface="Candara" panose="020E0502030303020204" pitchFamily="34" charset="0"/>
              </a:rPr>
              <a:t>16 filtering options (5 </a:t>
            </a:r>
            <a:r>
              <a:rPr lang="haw-US" dirty="0">
                <a:latin typeface="Ubuntu" panose="020B0504030602030204" pitchFamily="34" charset="0"/>
              </a:rPr>
              <a:t>vcftools</a:t>
            </a:r>
            <a:r>
              <a:rPr lang="haw-US" dirty="0">
                <a:latin typeface="Candara" panose="020E0502030303020204" pitchFamily="34" charset="0"/>
              </a:rPr>
              <a:t>;11 </a:t>
            </a:r>
            <a:r>
              <a:rPr lang="haw-US" dirty="0">
                <a:latin typeface="Ubuntu" panose="020B0504030602030204" pitchFamily="34" charset="0"/>
              </a:rPr>
              <a:t>vcflib)</a:t>
            </a:r>
          </a:p>
          <a:p>
            <a:endParaRPr lang="en-US" dirty="0">
              <a:latin typeface="Candara" panose="020E0502030303020204" pitchFamily="34" charset="0"/>
            </a:endParaRPr>
          </a:p>
          <a:p>
            <a:r>
              <a:rPr lang="haw-US" dirty="0">
                <a:latin typeface="Candara" panose="020E0502030303020204" pitchFamily="34" charset="0"/>
              </a:rPr>
              <a:t>Runs each independently for accurate losses per filter</a:t>
            </a:r>
            <a:endParaRPr lang="en-US" dirty="0">
              <a:latin typeface="Candara" panose="020E0502030303020204" pitchFamily="34" charset="0"/>
            </a:endParaRPr>
          </a:p>
          <a:p>
            <a:endParaRPr lang="haw-US" dirty="0">
              <a:latin typeface="Candara" panose="020E0502030303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250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ndara" panose="020E0502030303020204" pitchFamily="34" charset="0"/>
              </a:rPr>
              <a:t>You then get a plot like this simplified version here, which just let’s you know how many SNPs passed each step, which lets you see where filtering may be too stringent, and it lets you see if there are any concerning patters in your data that should be addressed upstream</a:t>
            </a:r>
          </a:p>
          <a:p>
            <a:endParaRPr lang="en-US" dirty="0"/>
          </a:p>
          <a:p>
            <a:r>
              <a:rPr lang="en-US" dirty="0"/>
              <a:t>#</a:t>
            </a:r>
          </a:p>
          <a:p>
            <a:r>
              <a:rPr lang="en-US" dirty="0"/>
              <a:t>Increase plot labels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914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take this filtered </a:t>
            </a:r>
            <a:r>
              <a:rPr lang="haw-US" dirty="0"/>
              <a:t>input</a:t>
            </a:r>
            <a:r>
              <a:rPr lang="en-US" dirty="0"/>
              <a:t> file, which contains information about each</a:t>
            </a:r>
            <a:r>
              <a:rPr lang="haw-US" dirty="0"/>
              <a:t> pool</a:t>
            </a:r>
            <a:r>
              <a:rPr lang="en-US" dirty="0"/>
              <a:t>,</a:t>
            </a:r>
            <a:r>
              <a:rPr lang="haw-US" dirty="0"/>
              <a:t> distinguished by color</a:t>
            </a:r>
            <a:r>
              <a:rPr lang="en-US" dirty="0"/>
              <a:t> here</a:t>
            </a:r>
            <a:r>
              <a:rPr lang="haw-US" dirty="0"/>
              <a:t>, and each locus by shape</a:t>
            </a:r>
          </a:p>
          <a:p>
            <a:endParaRPr lang="haw-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339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aw-US" dirty="0"/>
              <a:t>We can then</a:t>
            </a:r>
            <a:r>
              <a:rPr lang="en-US" dirty="0"/>
              <a:t> split it up inti pairwise comparisons of our pools</a:t>
            </a:r>
            <a:r>
              <a:rPr lang="haw-US" dirty="0"/>
              <a:t>.</a:t>
            </a:r>
            <a:r>
              <a:rPr lang="en-US" dirty="0"/>
              <a:t> For instance in this top section, we would be comparing the yellow and green pools at every spot</a:t>
            </a:r>
            <a:r>
              <a:rPr lang="haw-US" dirty="0"/>
              <a:t> </a:t>
            </a:r>
            <a:r>
              <a:rPr lang="en-US" dirty="0" err="1"/>
              <a:t>survyeyed</a:t>
            </a:r>
            <a:endParaRPr lang="haw-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926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assessPool the creates the scripts necessary to run both the PoPoolation2 </a:t>
            </a:r>
            <a:r>
              <a:rPr lang="en-US" dirty="0" err="1"/>
              <a:t>perl</a:t>
            </a:r>
            <a:r>
              <a:rPr lang="en-US" dirty="0"/>
              <a:t> program and R package </a:t>
            </a:r>
            <a:r>
              <a:rPr lang="en-US" dirty="0" err="1"/>
              <a:t>poolfstat</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35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of these then output a</a:t>
            </a:r>
            <a:r>
              <a:rPr lang="haw-US" dirty="0"/>
              <a:t> parameter we can use to</a:t>
            </a:r>
            <a:r>
              <a:rPr lang="en-US" dirty="0"/>
              <a:t> </a:t>
            </a:r>
            <a:r>
              <a:rPr lang="haw-US" dirty="0"/>
              <a:t>estimate</a:t>
            </a:r>
            <a:r>
              <a:rPr lang="en-US" dirty="0"/>
              <a:t> genetic differentiation, called </a:t>
            </a:r>
            <a:r>
              <a:rPr lang="en-US" dirty="0" err="1"/>
              <a:t>Fst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749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Fst</a:t>
            </a:r>
            <a:r>
              <a:rPr lang="en-US" dirty="0"/>
              <a:t> is one way we can estimate population differentiation due to genetic structure, </a:t>
            </a:r>
          </a:p>
          <a:p>
            <a:endParaRPr lang="en-US" dirty="0"/>
          </a:p>
          <a:p>
            <a:r>
              <a:rPr lang="en-US" dirty="0"/>
              <a:t>It ranges from about zero, up to one</a:t>
            </a:r>
          </a:p>
          <a:p>
            <a:endParaRPr lang="en-US" dirty="0"/>
          </a:p>
          <a:p>
            <a:r>
              <a:rPr lang="en-US" dirty="0"/>
              <a:t>Say you have two populations each with two smaller groups</a:t>
            </a:r>
          </a:p>
          <a:p>
            <a:endParaRPr lang="en-US" dirty="0"/>
          </a:p>
          <a:p>
            <a:endParaRPr lang="en-US" dirty="0"/>
          </a:p>
          <a:p>
            <a:endParaRPr lang="en-US" dirty="0"/>
          </a:p>
          <a:p>
            <a:endParaRPr lang="en-US" dirty="0"/>
          </a:p>
          <a:p>
            <a:r>
              <a:rPr lang="en-US" dirty="0"/>
              <a:t>Hs probability two alleles sampled from the same subpopulation are different</a:t>
            </a:r>
          </a:p>
          <a:p>
            <a:r>
              <a:rPr lang="en-US" dirty="0" err="1"/>
              <a:t>Ht</a:t>
            </a:r>
            <a:r>
              <a:rPr lang="en-US" dirty="0"/>
              <a:t> probability two alleles from different subpopulations are different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40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approaches are relatively low cost, allows genotyping at thousands of markers, and can be applied to any species </a:t>
            </a:r>
          </a:p>
          <a:p>
            <a:r>
              <a:rPr lang="en-US" dirty="0"/>
              <a:t>which is important for marine species, which often are lacking genomic resources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497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aw-US" dirty="0"/>
              <a:t>If an individual can have a purple or white allele, and the </a:t>
            </a:r>
            <a:r>
              <a:rPr lang="en-US" dirty="0"/>
              <a:t>smaller groups are equally</a:t>
            </a:r>
            <a:r>
              <a:rPr lang="haw-US" dirty="0"/>
              <a:t> mixed </a:t>
            </a:r>
            <a:r>
              <a:rPr lang="en-US" dirty="0"/>
              <a:t>w</a:t>
            </a:r>
            <a:r>
              <a:rPr lang="haw-US" dirty="0"/>
              <a:t>ith purple AND white alleles, </a:t>
            </a:r>
            <a:r>
              <a:rPr lang="en-US" dirty="0" err="1"/>
              <a:t>Fst</a:t>
            </a:r>
            <a:r>
              <a:rPr lang="en-US" dirty="0"/>
              <a:t> is 0 and</a:t>
            </a:r>
            <a:r>
              <a:rPr lang="haw-US" dirty="0"/>
              <a:t> we cant detect differences</a:t>
            </a:r>
          </a:p>
          <a:p>
            <a:endParaRPr lang="haw-US" dirty="0"/>
          </a:p>
          <a:p>
            <a:r>
              <a:rPr lang="haw-US" dirty="0"/>
              <a:t>If the </a:t>
            </a:r>
            <a:r>
              <a:rPr lang="en-US" dirty="0"/>
              <a:t>small groups</a:t>
            </a:r>
            <a:r>
              <a:rPr lang="haw-US" dirty="0"/>
              <a:t> only have purple OR white alleles, </a:t>
            </a:r>
            <a:r>
              <a:rPr lang="en-US" dirty="0"/>
              <a:t>as in the example on the right, we’d pick up </a:t>
            </a:r>
            <a:r>
              <a:rPr lang="haw-US" dirty="0"/>
              <a:t>different</a:t>
            </a:r>
            <a:r>
              <a:rPr lang="en-US" dirty="0" err="1"/>
              <a:t>iation</a:t>
            </a:r>
            <a:r>
              <a:rPr lang="haw-US" dirty="0"/>
              <a:t> and would </a:t>
            </a:r>
            <a:r>
              <a:rPr lang="en-US" dirty="0"/>
              <a:t>see a high </a:t>
            </a:r>
            <a:r>
              <a:rPr lang="haw-US" dirty="0"/>
              <a:t>Fst value</a:t>
            </a:r>
            <a:endParaRPr lang="en-US" dirty="0"/>
          </a:p>
          <a:p>
            <a:endParaRPr lang="en-US" dirty="0"/>
          </a:p>
          <a:p>
            <a:endParaRPr lang="en-US" dirty="0"/>
          </a:p>
          <a:p>
            <a:endParaRPr lang="en-US" dirty="0"/>
          </a:p>
          <a:p>
            <a:endParaRPr lang="en-US" dirty="0"/>
          </a:p>
          <a:p>
            <a:r>
              <a:rPr lang="en-US" dirty="0"/>
              <a:t>Hs probability two alleles sampled from the same subpopulation are different</a:t>
            </a:r>
          </a:p>
          <a:p>
            <a:r>
              <a:rPr lang="en-US" dirty="0" err="1"/>
              <a:t>Ht</a:t>
            </a:r>
            <a:r>
              <a:rPr lang="en-US" dirty="0"/>
              <a:t> probability two alleles from different subpopulations are different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228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no differentiation on the left, we can infer they are </a:t>
            </a:r>
            <a:r>
              <a:rPr lang="haw-US" dirty="0"/>
              <a:t>exhanging alleles</a:t>
            </a:r>
            <a:endParaRPr lang="en-US" dirty="0"/>
          </a:p>
          <a:p>
            <a:r>
              <a:rPr lang="en-US" dirty="0"/>
              <a:t>and on the right we can infer some barrier or process preventing genetic exchange</a:t>
            </a:r>
            <a:endParaRPr lang="haw-US" dirty="0"/>
          </a:p>
          <a:p>
            <a:endParaRPr lang="haw-US" dirty="0"/>
          </a:p>
          <a:p>
            <a:r>
              <a:rPr lang="haw-US" dirty="0"/>
              <a:t>This is an oversimplificaiton, but the main takeaway is that differentiation increases with Fst</a:t>
            </a:r>
            <a:endParaRPr lang="en-US" dirty="0"/>
          </a:p>
          <a:p>
            <a:endParaRPr lang="en-US" dirty="0"/>
          </a:p>
          <a:p>
            <a:endParaRPr lang="en-US" dirty="0"/>
          </a:p>
          <a:p>
            <a:r>
              <a:rPr lang="en-US" dirty="0"/>
              <a:t>Hs probability two alleles sampled from the same subpopulation are different</a:t>
            </a:r>
          </a:p>
          <a:p>
            <a:r>
              <a:rPr lang="en-US" dirty="0" err="1"/>
              <a:t>Ht</a:t>
            </a:r>
            <a:r>
              <a:rPr lang="en-US" dirty="0"/>
              <a:t> probability two alleles from different subpopulations are different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205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 probability two alleles sampled from the same subpopulation are different</a:t>
            </a:r>
          </a:p>
          <a:p>
            <a:r>
              <a:rPr lang="en-US" dirty="0" err="1"/>
              <a:t>Ht</a:t>
            </a:r>
            <a:r>
              <a:rPr lang="en-US" dirty="0"/>
              <a:t> probability two alleles from different subpopulations are different</a:t>
            </a:r>
          </a:p>
        </p:txBody>
      </p:sp>
      <p:sp>
        <p:nvSpPr>
          <p:cNvPr id="4" name="Slide Number Placeholder 3"/>
          <p:cNvSpPr>
            <a:spLocks noGrp="1"/>
          </p:cNvSpPr>
          <p:nvPr>
            <p:ph type="sldNum" sz="quarter" idx="5"/>
          </p:nvPr>
        </p:nvSpPr>
        <p:spPr/>
        <p:txBody>
          <a:bodyPr/>
          <a:lstStyle/>
          <a:p>
            <a:fld id="{3C626603-2B71-408E-A950-7E82DD73E51D}" type="slidenum">
              <a:rPr lang="en-US" smtClean="0"/>
              <a:t>33</a:t>
            </a:fld>
            <a:endParaRPr lang="en-US"/>
          </a:p>
        </p:txBody>
      </p:sp>
    </p:spTree>
    <p:extLst>
      <p:ext uri="{BB962C8B-B14F-4D97-AF65-F5344CB8AC3E}">
        <p14:creationId xmlns:p14="http://schemas.microsoft.com/office/powerpoint/2010/main" val="531022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 probability two alleles sampled from the same subpopulation are different</a:t>
            </a:r>
          </a:p>
          <a:p>
            <a:r>
              <a:rPr lang="en-US" dirty="0" err="1"/>
              <a:t>Ht</a:t>
            </a:r>
            <a:r>
              <a:rPr lang="en-US" dirty="0"/>
              <a:t> probability two alleles from different subpopulations are different</a:t>
            </a:r>
          </a:p>
        </p:txBody>
      </p:sp>
      <p:sp>
        <p:nvSpPr>
          <p:cNvPr id="4" name="Slide Number Placeholder 3"/>
          <p:cNvSpPr>
            <a:spLocks noGrp="1"/>
          </p:cNvSpPr>
          <p:nvPr>
            <p:ph type="sldNum" sz="quarter" idx="5"/>
          </p:nvPr>
        </p:nvSpPr>
        <p:spPr/>
        <p:txBody>
          <a:bodyPr/>
          <a:lstStyle/>
          <a:p>
            <a:fld id="{3C626603-2B71-408E-A950-7E82DD73E51D}" type="slidenum">
              <a:rPr lang="en-US" smtClean="0"/>
              <a:t>34</a:t>
            </a:fld>
            <a:endParaRPr lang="en-US"/>
          </a:p>
        </p:txBody>
      </p:sp>
    </p:spTree>
    <p:extLst>
      <p:ext uri="{BB962C8B-B14F-4D97-AF65-F5344CB8AC3E}">
        <p14:creationId xmlns:p14="http://schemas.microsoft.com/office/powerpoint/2010/main" val="3501708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 probability two alleles sampled from the same subpopulation are different</a:t>
            </a:r>
          </a:p>
          <a:p>
            <a:r>
              <a:rPr lang="en-US" dirty="0" err="1"/>
              <a:t>Ht</a:t>
            </a:r>
            <a:r>
              <a:rPr lang="en-US" dirty="0"/>
              <a:t> probability two alleles from different subpopulations are different</a:t>
            </a:r>
          </a:p>
        </p:txBody>
      </p:sp>
      <p:sp>
        <p:nvSpPr>
          <p:cNvPr id="4" name="Slide Number Placeholder 3"/>
          <p:cNvSpPr>
            <a:spLocks noGrp="1"/>
          </p:cNvSpPr>
          <p:nvPr>
            <p:ph type="sldNum" sz="quarter" idx="5"/>
          </p:nvPr>
        </p:nvSpPr>
        <p:spPr/>
        <p:txBody>
          <a:bodyPr/>
          <a:lstStyle/>
          <a:p>
            <a:fld id="{3C626603-2B71-408E-A950-7E82DD73E51D}" type="slidenum">
              <a:rPr lang="en-US" smtClean="0"/>
              <a:t>35</a:t>
            </a:fld>
            <a:endParaRPr lang="en-US"/>
          </a:p>
        </p:txBody>
      </p:sp>
    </p:spTree>
    <p:extLst>
      <p:ext uri="{BB962C8B-B14F-4D97-AF65-F5344CB8AC3E}">
        <p14:creationId xmlns:p14="http://schemas.microsoft.com/office/powerpoint/2010/main" val="285158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two alleles. Probability they are different. </a:t>
            </a:r>
          </a:p>
          <a:p>
            <a:endParaRPr lang="en-US" dirty="0"/>
          </a:p>
          <a:p>
            <a:r>
              <a:rPr lang="en-US" dirty="0"/>
              <a:t>From the same subpopulation = 0</a:t>
            </a:r>
          </a:p>
          <a:p>
            <a:r>
              <a:rPr lang="en-US" dirty="0"/>
              <a:t>From different subpopulations = 1</a:t>
            </a:r>
          </a:p>
          <a:p>
            <a:r>
              <a:rPr lang="en-US" dirty="0"/>
              <a:t>Hs probability two alleles sampled from the same subpopulation are different</a:t>
            </a:r>
          </a:p>
          <a:p>
            <a:r>
              <a:rPr lang="en-US" dirty="0" err="1"/>
              <a:t>Ht</a:t>
            </a:r>
            <a:r>
              <a:rPr lang="en-US" dirty="0"/>
              <a:t> probability two alleles from different subpopulations are different</a:t>
            </a:r>
          </a:p>
        </p:txBody>
      </p:sp>
      <p:sp>
        <p:nvSpPr>
          <p:cNvPr id="4" name="Slide Number Placeholder 3"/>
          <p:cNvSpPr>
            <a:spLocks noGrp="1"/>
          </p:cNvSpPr>
          <p:nvPr>
            <p:ph type="sldNum" sz="quarter" idx="5"/>
          </p:nvPr>
        </p:nvSpPr>
        <p:spPr/>
        <p:txBody>
          <a:bodyPr/>
          <a:lstStyle/>
          <a:p>
            <a:fld id="{3C626603-2B71-408E-A950-7E82DD73E51D}" type="slidenum">
              <a:rPr lang="en-US" smtClean="0"/>
              <a:t>36</a:t>
            </a:fld>
            <a:endParaRPr lang="en-US"/>
          </a:p>
        </p:txBody>
      </p:sp>
    </p:spTree>
    <p:extLst>
      <p:ext uri="{BB962C8B-B14F-4D97-AF65-F5344CB8AC3E}">
        <p14:creationId xmlns:p14="http://schemas.microsoft.com/office/powerpoint/2010/main" val="3598265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two alleles. Probability they are different. </a:t>
            </a:r>
          </a:p>
          <a:p>
            <a:endParaRPr lang="en-US" dirty="0"/>
          </a:p>
          <a:p>
            <a:r>
              <a:rPr lang="en-US" dirty="0"/>
              <a:t>From the same subpopulation = 0</a:t>
            </a:r>
          </a:p>
          <a:p>
            <a:r>
              <a:rPr lang="en-US" dirty="0"/>
              <a:t>From different subpopulations = 1</a:t>
            </a:r>
          </a:p>
          <a:p>
            <a:r>
              <a:rPr lang="en-US" dirty="0"/>
              <a:t>Hs probability two alleles sampled from the same subpopulation are different</a:t>
            </a:r>
          </a:p>
          <a:p>
            <a:r>
              <a:rPr lang="en-US" dirty="0" err="1"/>
              <a:t>Ht</a:t>
            </a:r>
            <a:r>
              <a:rPr lang="en-US" dirty="0"/>
              <a:t> probability two alleles from different subpopulations are different</a:t>
            </a:r>
          </a:p>
        </p:txBody>
      </p:sp>
      <p:sp>
        <p:nvSpPr>
          <p:cNvPr id="4" name="Slide Number Placeholder 3"/>
          <p:cNvSpPr>
            <a:spLocks noGrp="1"/>
          </p:cNvSpPr>
          <p:nvPr>
            <p:ph type="sldNum" sz="quarter" idx="5"/>
          </p:nvPr>
        </p:nvSpPr>
        <p:spPr/>
        <p:txBody>
          <a:bodyPr/>
          <a:lstStyle/>
          <a:p>
            <a:fld id="{3C626603-2B71-408E-A950-7E82DD73E51D}" type="slidenum">
              <a:rPr lang="en-US" smtClean="0"/>
              <a:t>37</a:t>
            </a:fld>
            <a:endParaRPr lang="en-US"/>
          </a:p>
        </p:txBody>
      </p:sp>
    </p:spTree>
    <p:extLst>
      <p:ext uri="{BB962C8B-B14F-4D97-AF65-F5344CB8AC3E}">
        <p14:creationId xmlns:p14="http://schemas.microsoft.com/office/powerpoint/2010/main" val="3521902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 probability two alleles sampled from the same subpopulation are different</a:t>
            </a:r>
          </a:p>
          <a:p>
            <a:r>
              <a:rPr lang="en-US" dirty="0" err="1"/>
              <a:t>Ht</a:t>
            </a:r>
            <a:r>
              <a:rPr lang="en-US" dirty="0"/>
              <a:t> probability two alleles from different subpopulations are different</a:t>
            </a:r>
          </a:p>
        </p:txBody>
      </p:sp>
      <p:sp>
        <p:nvSpPr>
          <p:cNvPr id="4" name="Slide Number Placeholder 3"/>
          <p:cNvSpPr>
            <a:spLocks noGrp="1"/>
          </p:cNvSpPr>
          <p:nvPr>
            <p:ph type="sldNum" sz="quarter" idx="5"/>
          </p:nvPr>
        </p:nvSpPr>
        <p:spPr/>
        <p:txBody>
          <a:bodyPr/>
          <a:lstStyle/>
          <a:p>
            <a:fld id="{3C626603-2B71-408E-A950-7E82DD73E51D}" type="slidenum">
              <a:rPr lang="en-US" smtClean="0"/>
              <a:t>38</a:t>
            </a:fld>
            <a:endParaRPr lang="en-US"/>
          </a:p>
        </p:txBody>
      </p:sp>
    </p:spTree>
    <p:extLst>
      <p:ext uri="{BB962C8B-B14F-4D97-AF65-F5344CB8AC3E}">
        <p14:creationId xmlns:p14="http://schemas.microsoft.com/office/powerpoint/2010/main" val="1580563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 probability two alleles sampled from the same subpopulation are different</a:t>
            </a:r>
          </a:p>
          <a:p>
            <a:r>
              <a:rPr lang="en-US" dirty="0" err="1"/>
              <a:t>Ht</a:t>
            </a:r>
            <a:r>
              <a:rPr lang="en-US" dirty="0"/>
              <a:t> probability two alleles from different subpopulations are different</a:t>
            </a:r>
          </a:p>
        </p:txBody>
      </p:sp>
      <p:sp>
        <p:nvSpPr>
          <p:cNvPr id="4" name="Slide Number Placeholder 3"/>
          <p:cNvSpPr>
            <a:spLocks noGrp="1"/>
          </p:cNvSpPr>
          <p:nvPr>
            <p:ph type="sldNum" sz="quarter" idx="5"/>
          </p:nvPr>
        </p:nvSpPr>
        <p:spPr/>
        <p:txBody>
          <a:bodyPr/>
          <a:lstStyle/>
          <a:p>
            <a:fld id="{3C626603-2B71-408E-A950-7E82DD73E51D}" type="slidenum">
              <a:rPr lang="en-US" smtClean="0"/>
              <a:t>39</a:t>
            </a:fld>
            <a:endParaRPr lang="en-US"/>
          </a:p>
        </p:txBody>
      </p:sp>
    </p:spTree>
    <p:extLst>
      <p:ext uri="{BB962C8B-B14F-4D97-AF65-F5344CB8AC3E}">
        <p14:creationId xmlns:p14="http://schemas.microsoft.com/office/powerpoint/2010/main" val="3018348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First we can take a look at how mean </a:t>
            </a:r>
            <a:r>
              <a:rPr lang="en-US" sz="1200" b="0" i="0" u="none" strike="noStrike" kern="1200" dirty="0" err="1">
                <a:solidFill>
                  <a:schemeClr val="tx1"/>
                </a:solidFill>
                <a:effectLst/>
                <a:latin typeface="+mn-lt"/>
                <a:ea typeface="+mn-ea"/>
                <a:cs typeface="+mn-cs"/>
              </a:rPr>
              <a:t>Fst</a:t>
            </a:r>
            <a:r>
              <a:rPr lang="en-US" sz="1200" b="0" i="0" u="none" strike="noStrike" kern="1200" dirty="0">
                <a:solidFill>
                  <a:schemeClr val="tx1"/>
                </a:solidFill>
                <a:effectLst/>
                <a:latin typeface="+mn-lt"/>
                <a:ea typeface="+mn-ea"/>
                <a:cs typeface="+mn-cs"/>
              </a:rPr>
              <a:t> is affected by coverage, or read depth, which is how many sequences support a SNP.</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more coverage you have, the less likely noise from sequencing error is present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is an interactive slider to help determine an appropriate cutoff for coverage in your analysis. </a:t>
            </a:r>
          </a:p>
          <a:p>
            <a:endParaRPr lang="haw-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When coverage is too low, differentiation is inflated since it is harder to tease apart sequencing error at low coverage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511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If your question is focused at large population scale, you can further drive project costs down dramatically by pooling the DNA from multiple individuals in a population prior to sequencing. </a:t>
            </a:r>
            <a:endParaRPr lang="haw-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Say you’re interested in if there’s any population structure in a fish species at a few different islands. </a:t>
            </a:r>
            <a:endParaRPr lang="haw-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To have statistical power in those analyses, you need a sample that includes the diversity from across the population.</a:t>
            </a:r>
          </a:p>
          <a:p>
            <a:pPr rtl="0" fontAlgn="base"/>
            <a:r>
              <a:rPr lang="en-US" sz="1200" b="0" i="0" u="none" strike="noStrike" kern="1200" dirty="0">
                <a:solidFill>
                  <a:schemeClr val="tx1"/>
                </a:solidFill>
                <a:effectLst/>
                <a:latin typeface="+mn-lt"/>
                <a:ea typeface="+mn-ea"/>
                <a:cs typeface="+mn-cs"/>
              </a:rPr>
              <a:t>You can’t just sequence one individual from each location.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85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also view distribution of all </a:t>
            </a:r>
            <a:r>
              <a:rPr lang="en-US" sz="1200" b="0" i="0" u="none" strike="noStrike" kern="1200" dirty="0" err="1">
                <a:solidFill>
                  <a:schemeClr val="tx1"/>
                </a:solidFill>
                <a:effectLst/>
                <a:latin typeface="+mn-lt"/>
                <a:ea typeface="+mn-ea"/>
                <a:cs typeface="+mn-cs"/>
              </a:rPr>
              <a:t>Fst</a:t>
            </a:r>
            <a:r>
              <a:rPr lang="en-US" sz="1200" b="0" i="0" u="none" strike="noStrike" kern="1200" dirty="0">
                <a:solidFill>
                  <a:schemeClr val="tx1"/>
                </a:solidFill>
                <a:effectLst/>
                <a:latin typeface="+mn-lt"/>
                <a:ea typeface="+mn-ea"/>
                <a:cs typeface="+mn-cs"/>
              </a:rPr>
              <a:t> values for each pairwise comparison. </a:t>
            </a:r>
          </a:p>
          <a:p>
            <a:endParaRPr lang="haw-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Using these plots you can isolate outliers, and get summary stats in an interactive setting. </a:t>
            </a:r>
          </a:p>
          <a:p>
            <a:endParaRPr lang="haw-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Each bar is box plot of the all the individual values of population differentiation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912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last plot I’d like to highlight is a pairwise heat map, which allows you to explore patterns of differentiation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Each pixel represents a pairwise comparison between two populations, the lighter the color the more genetically distinct the populations are.</a:t>
            </a:r>
            <a:endParaRPr lang="haw-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361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chapter, we have a tangible tool to aide in the analysis of pool-seq data</a:t>
            </a:r>
          </a:p>
          <a:p>
            <a:endParaRPr lang="en-US" dirty="0"/>
          </a:p>
          <a:p>
            <a:r>
              <a:rPr lang="en-US" dirty="0"/>
              <a:t>So far its been used in 3 completed dissertations, from two universities, with three associated publications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26603-2B71-408E-A950-7E82DD73E5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09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you can either sequence many individuals or you can combine DNA from many individuals and then just sequence one sample that represents the genetic diversity within that population.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this case, if you need 50 </a:t>
            </a:r>
            <a:r>
              <a:rPr lang="en-US" sz="1200" b="0" i="0" u="none" strike="noStrike" kern="1200" dirty="0" err="1">
                <a:solidFill>
                  <a:schemeClr val="tx1"/>
                </a:solidFill>
                <a:effectLst/>
                <a:latin typeface="+mn-lt"/>
                <a:ea typeface="+mn-ea"/>
                <a:cs typeface="+mn-cs"/>
              </a:rPr>
              <a:t>individ</a:t>
            </a:r>
            <a:r>
              <a:rPr lang="en-US" sz="1200" b="0" i="0" u="none" strike="noStrike" kern="1200" dirty="0">
                <a:solidFill>
                  <a:schemeClr val="tx1"/>
                </a:solidFill>
                <a:effectLst/>
                <a:latin typeface="+mn-lt"/>
                <a:ea typeface="+mn-ea"/>
                <a:cs typeface="+mn-cs"/>
              </a:rPr>
              <a:t> from </a:t>
            </a:r>
            <a:r>
              <a:rPr lang="en-US" sz="1200" b="0" i="0" u="none" strike="noStrike" kern="1200" dirty="0" err="1">
                <a:solidFill>
                  <a:schemeClr val="tx1"/>
                </a:solidFill>
                <a:effectLst/>
                <a:latin typeface="+mn-lt"/>
                <a:ea typeface="+mn-ea"/>
                <a:cs typeface="+mn-cs"/>
              </a:rPr>
              <a:t>ea</a:t>
            </a:r>
            <a:r>
              <a:rPr lang="en-US" sz="1200" b="0" i="0" u="none" strike="noStrike" kern="1200" dirty="0">
                <a:solidFill>
                  <a:schemeClr val="tx1"/>
                </a:solidFill>
                <a:effectLst/>
                <a:latin typeface="+mn-lt"/>
                <a:ea typeface="+mn-ea"/>
                <a:cs typeface="+mn-cs"/>
              </a:rPr>
              <a:t>/ location - you would then be sequencing 150 fish which would be very expensive,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or if you just want to know the differences in populations, you can sequence one representative sample in each population.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lumMod val="85000"/>
                </a:prstClr>
              </a:solidFill>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white">
                  <a:lumMod val="85000"/>
                </a:prstClr>
              </a:solidFill>
              <a:latin typeface="Candara" panose="020E05020303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717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white">
                    <a:lumMod val="85000"/>
                  </a:prstClr>
                </a:solidFill>
                <a:latin typeface="Candara" panose="020E0502030303020204" pitchFamily="34" charset="0"/>
              </a:rPr>
              <a:t>Making this quite c</a:t>
            </a:r>
            <a:r>
              <a:rPr lang="haw-US" sz="1200" dirty="0">
                <a:solidFill>
                  <a:prstClr val="white">
                    <a:lumMod val="85000"/>
                  </a:prstClr>
                </a:solidFill>
                <a:latin typeface="Candara" panose="020E0502030303020204" pitchFamily="34" charset="0"/>
              </a:rPr>
              <a:t>ost effective for </a:t>
            </a:r>
            <a:r>
              <a:rPr lang="en-US" sz="1200" dirty="0">
                <a:solidFill>
                  <a:prstClr val="white">
                    <a:lumMod val="85000"/>
                  </a:prstClr>
                </a:solidFill>
                <a:latin typeface="Candara" panose="020E0502030303020204" pitchFamily="34" charset="0"/>
              </a:rPr>
              <a:t>generating </a:t>
            </a:r>
            <a:r>
              <a:rPr lang="haw-US" sz="1200" i="1" dirty="0">
                <a:solidFill>
                  <a:prstClr val="white">
                    <a:lumMod val="85000"/>
                  </a:prstClr>
                </a:solidFill>
                <a:latin typeface="Candara" panose="020E0502030303020204" pitchFamily="34" charset="0"/>
              </a:rPr>
              <a:t>p</a:t>
            </a:r>
            <a:r>
              <a:rPr lang="en-US" sz="1200" i="1" dirty="0" err="1">
                <a:solidFill>
                  <a:prstClr val="white">
                    <a:lumMod val="85000"/>
                  </a:prstClr>
                </a:solidFill>
                <a:latin typeface="Candara" panose="020E0502030303020204" pitchFamily="34" charset="0"/>
              </a:rPr>
              <a:t>opulation</a:t>
            </a:r>
            <a:r>
              <a:rPr lang="en-US" sz="1200" dirty="0">
                <a:solidFill>
                  <a:prstClr val="white">
                    <a:lumMod val="85000"/>
                  </a:prstClr>
                </a:solidFill>
                <a:latin typeface="Candara" panose="020E0502030303020204" pitchFamily="34" charset="0"/>
              </a:rPr>
              <a:t> </a:t>
            </a:r>
            <a:r>
              <a:rPr lang="haw-US" sz="1200" dirty="0">
                <a:solidFill>
                  <a:prstClr val="white">
                    <a:lumMod val="85000"/>
                  </a:prstClr>
                </a:solidFill>
                <a:latin typeface="Candara" panose="020E0502030303020204" pitchFamily="34" charset="0"/>
              </a:rPr>
              <a:t>vs </a:t>
            </a:r>
            <a:r>
              <a:rPr lang="en-US" sz="1200" i="1" dirty="0">
                <a:solidFill>
                  <a:prstClr val="white">
                    <a:lumMod val="85000"/>
                  </a:prstClr>
                </a:solidFill>
                <a:latin typeface="Candara" panose="020E0502030303020204" pitchFamily="34" charset="0"/>
              </a:rPr>
              <a:t>individual</a:t>
            </a:r>
            <a:r>
              <a:rPr lang="en-US" sz="1200" dirty="0">
                <a:solidFill>
                  <a:prstClr val="white">
                    <a:lumMod val="85000"/>
                  </a:prstClr>
                </a:solidFill>
                <a:latin typeface="Candara" panose="020E0502030303020204" pitchFamily="34" charset="0"/>
              </a:rPr>
              <a:t>-level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39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I’d be happy to get into the nitty gritty with anyone at the pau hana, but I’d like to broadly walk you through assessPool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Given the analytical hurdles </a:t>
            </a:r>
            <a:r>
              <a:rPr lang="en-US" sz="1200" b="0" i="0" u="none" strike="noStrike" kern="1200" dirty="0" err="1">
                <a:solidFill>
                  <a:schemeClr val="tx1"/>
                </a:solidFill>
                <a:effectLst/>
                <a:latin typeface="+mn-lt"/>
                <a:ea typeface="+mn-ea"/>
                <a:cs typeface="+mn-cs"/>
              </a:rPr>
              <a:t>poolseq</a:t>
            </a:r>
            <a:r>
              <a:rPr lang="en-US" sz="1200" b="0" i="0" u="none" strike="noStrike" kern="1200" dirty="0">
                <a:solidFill>
                  <a:schemeClr val="tx1"/>
                </a:solidFill>
                <a:effectLst/>
                <a:latin typeface="+mn-lt"/>
                <a:ea typeface="+mn-ea"/>
                <a:cs typeface="+mn-cs"/>
              </a:rPr>
              <a:t> that several of us in the ToBo lab faced with pooled datasets, I spearheaded a group alongside the amazing Emily Conklin, to develop a bioinformatic pipeline to handle these data</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Our goal was to create an automated workflow that produced informative plots to help people understand their data using interactive visualizations to really see how filtering and parameter choices impact their results, improving general data literacy</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390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talking about </a:t>
            </a:r>
            <a:r>
              <a:rPr lang="en-US" sz="1200" b="0" i="0" u="none" strike="noStrike" kern="1200" dirty="0" err="1">
                <a:solidFill>
                  <a:schemeClr val="tx1"/>
                </a:solidFill>
                <a:effectLst/>
                <a:latin typeface="+mn-lt"/>
                <a:ea typeface="+mn-ea"/>
                <a:cs typeface="+mn-cs"/>
              </a:rPr>
              <a:t>assesspool</a:t>
            </a:r>
            <a:r>
              <a:rPr lang="en-US" sz="1200" b="0" i="0" u="none" strike="noStrike" kern="1200" dirty="0">
                <a:solidFill>
                  <a:schemeClr val="tx1"/>
                </a:solidFill>
                <a:effectLst/>
                <a:latin typeface="+mn-lt"/>
                <a:ea typeface="+mn-ea"/>
                <a:cs typeface="+mn-cs"/>
              </a:rPr>
              <a:t> however, we have to do a quick </a:t>
            </a:r>
            <a:r>
              <a:rPr lang="en-US" sz="1200" b="0" i="0" u="none" strike="noStrike" kern="1200" dirty="0" err="1">
                <a:solidFill>
                  <a:schemeClr val="tx1"/>
                </a:solidFill>
                <a:effectLst/>
                <a:latin typeface="+mn-lt"/>
                <a:ea typeface="+mn-ea"/>
                <a:cs typeface="+mn-cs"/>
              </a:rPr>
              <a:t>runthrough</a:t>
            </a:r>
            <a:r>
              <a:rPr lang="en-US" sz="1200" b="0" i="0" u="none" strike="noStrike" kern="1200" dirty="0">
                <a:solidFill>
                  <a:schemeClr val="tx1"/>
                </a:solidFill>
                <a:effectLst/>
                <a:latin typeface="+mn-lt"/>
                <a:ea typeface="+mn-ea"/>
                <a:cs typeface="+mn-cs"/>
              </a:rPr>
              <a:t> of how to produce input data for the pipeline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73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In an effort to keep our workflow accessible, everything in assessPool is executed in an open-source and extremely commonly used statistical software environment in </a:t>
            </a:r>
            <a:r>
              <a:rPr lang="en-US" sz="1200" b="0" i="0" u="none" strike="noStrike" kern="1200" dirty="0" err="1">
                <a:solidFill>
                  <a:schemeClr val="tx1"/>
                </a:solidFill>
                <a:effectLst/>
                <a:latin typeface="+mn-lt"/>
                <a:ea typeface="+mn-ea"/>
                <a:cs typeface="+mn-cs"/>
              </a:rPr>
              <a:t>Rstudio</a:t>
            </a:r>
            <a:r>
              <a:rPr lang="en-US" sz="1200" b="0" i="0" u="none" strike="noStrike" kern="1200" dirty="0">
                <a:solidFill>
                  <a:schemeClr val="tx1"/>
                </a:solidFill>
                <a:effectLst/>
                <a:latin typeface="+mn-lt"/>
                <a:ea typeface="+mn-ea"/>
                <a:cs typeface="+mn-cs"/>
              </a:rPr>
              <a:t> which uses the R language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First we streamline quality control and data filtering</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5807B7-26AD-4628-B652-C682A3B98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869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B3BF63-6BE6-4146-A15E-9567F6C7B432}"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87982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3BF63-6BE6-4146-A15E-9567F6C7B432}"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28600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3BF63-6BE6-4146-A15E-9567F6C7B432}"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225497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3BF63-6BE6-4146-A15E-9567F6C7B432}"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01717-8DE7-45A0-B78B-0BFA28DAF33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1550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3BF63-6BE6-4146-A15E-9567F6C7B432}"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1737605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B3BF63-6BE6-4146-A15E-9567F6C7B432}" type="datetimeFigureOut">
              <a:rPr lang="en-US" smtClean="0"/>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2181593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1B3BF63-6BE6-4146-A15E-9567F6C7B432}" type="datetimeFigureOut">
              <a:rPr lang="en-US" smtClean="0"/>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136531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B3BF63-6BE6-4146-A15E-9567F6C7B432}"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2910564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B3BF63-6BE6-4146-A15E-9567F6C7B432}"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2725523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4787" y="96350"/>
            <a:ext cx="10353762" cy="970450"/>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B3BF63-6BE6-4146-A15E-9567F6C7B432}"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1273761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B3BF63-6BE6-4146-A15E-9567F6C7B432}" type="datetimeFigureOut">
              <a:rPr lang="en-US" smtClean="0"/>
              <a:t>5/2/2024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106205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B3BF63-6BE6-4146-A15E-9567F6C7B432}"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525712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B3BF63-6BE6-4146-A15E-9567F6C7B432}" type="datetimeFigureOut">
              <a:rPr lang="en-US" smtClean="0"/>
              <a:t>5/2/2024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511325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B3BF63-6BE6-4146-A15E-9567F6C7B432}" type="datetimeFigureOut">
              <a:rPr lang="en-US" smtClean="0"/>
              <a:t>5/2/2024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57009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B3BF63-6BE6-4146-A15E-9567F6C7B432}" type="datetimeFigureOut">
              <a:rPr lang="en-US" smtClean="0"/>
              <a:t>5/2/2024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939079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B3BF63-6BE6-4146-A15E-9567F6C7B432}"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2423859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B3BF63-6BE6-4146-A15E-9567F6C7B432}" type="datetimeFigureOut">
              <a:rPr lang="en-US" smtClean="0"/>
              <a:t>5/2/2024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801717-8DE7-45A0-B78B-0BFA28DAF330}" type="slidenum">
              <a:rPr lang="en-US" smtClean="0"/>
              <a:t>‹#›</a:t>
            </a:fld>
            <a:endParaRPr lang="en-US"/>
          </a:p>
        </p:txBody>
      </p:sp>
    </p:spTree>
    <p:extLst>
      <p:ext uri="{BB962C8B-B14F-4D97-AF65-F5344CB8AC3E}">
        <p14:creationId xmlns:p14="http://schemas.microsoft.com/office/powerpoint/2010/main" val="168622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1B3BF63-6BE6-4146-A15E-9567F6C7B432}" type="datetimeFigureOut">
              <a:rPr lang="en-US" smtClean="0"/>
              <a:t>5/2/2024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B801717-8DE7-45A0-B78B-0BFA28DAF330}" type="slidenum">
              <a:rPr lang="en-US" smtClean="0"/>
              <a:t>‹#›</a:t>
            </a:fld>
            <a:endParaRPr lang="en-US"/>
          </a:p>
        </p:txBody>
      </p:sp>
    </p:spTree>
    <p:extLst>
      <p:ext uri="{BB962C8B-B14F-4D97-AF65-F5344CB8AC3E}">
        <p14:creationId xmlns:p14="http://schemas.microsoft.com/office/powerpoint/2010/main" val="21721733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46.png"/><Relationship Id="rId3" Type="http://schemas.openxmlformats.org/officeDocument/2006/relationships/image" Target="../media/image17.png"/><Relationship Id="rId7" Type="http://schemas.openxmlformats.org/officeDocument/2006/relationships/image" Target="../media/image12.png"/><Relationship Id="rId12" Type="http://schemas.openxmlformats.org/officeDocument/2006/relationships/customXml" Target="../ink/ink2.xml"/><Relationship Id="rId2" Type="http://schemas.openxmlformats.org/officeDocument/2006/relationships/notesSlide" Target="../notesSlides/notesSlide12.xml"/><Relationship Id="rId16" Type="http://schemas.openxmlformats.org/officeDocument/2006/relationships/image" Target="../media/image7.sv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45.png"/><Relationship Id="rId5" Type="http://schemas.openxmlformats.org/officeDocument/2006/relationships/image" Target="../media/image18.png"/><Relationship Id="rId15" Type="http://schemas.openxmlformats.org/officeDocument/2006/relationships/image" Target="../media/image6.png"/><Relationship Id="rId10" Type="http://schemas.openxmlformats.org/officeDocument/2006/relationships/customXml" Target="../ink/ink1.xml"/><Relationship Id="rId4" Type="http://schemas.microsoft.com/office/2007/relationships/hdphoto" Target="../media/hdphoto2.wdp"/><Relationship Id="rId9" Type="http://schemas.openxmlformats.org/officeDocument/2006/relationships/image" Target="../media/image19.png"/><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46.png"/><Relationship Id="rId3" Type="http://schemas.openxmlformats.org/officeDocument/2006/relationships/image" Target="../media/image17.png"/><Relationship Id="rId7" Type="http://schemas.openxmlformats.org/officeDocument/2006/relationships/image" Target="../media/image12.png"/><Relationship Id="rId12" Type="http://schemas.openxmlformats.org/officeDocument/2006/relationships/customXml" Target="../ink/ink4.xml"/><Relationship Id="rId2" Type="http://schemas.openxmlformats.org/officeDocument/2006/relationships/notesSlide" Target="../notesSlides/notesSlide13.xml"/><Relationship Id="rId16" Type="http://schemas.openxmlformats.org/officeDocument/2006/relationships/image" Target="../media/image7.sv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45.png"/><Relationship Id="rId5" Type="http://schemas.openxmlformats.org/officeDocument/2006/relationships/image" Target="../media/image18.png"/><Relationship Id="rId15" Type="http://schemas.openxmlformats.org/officeDocument/2006/relationships/image" Target="../media/image6.png"/><Relationship Id="rId10" Type="http://schemas.openxmlformats.org/officeDocument/2006/relationships/customXml" Target="../ink/ink3.xml"/><Relationship Id="rId4" Type="http://schemas.microsoft.com/office/2007/relationships/hdphoto" Target="../media/hdphoto2.wdp"/><Relationship Id="rId9" Type="http://schemas.openxmlformats.org/officeDocument/2006/relationships/image" Target="../media/image19.png"/><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5.png"/><Relationship Id="rId3" Type="http://schemas.openxmlformats.org/officeDocument/2006/relationships/image" Target="../media/image17.png"/><Relationship Id="rId7" Type="http://schemas.openxmlformats.org/officeDocument/2006/relationships/image" Target="../media/image12.png"/><Relationship Id="rId12" Type="http://schemas.openxmlformats.org/officeDocument/2006/relationships/customXml" Target="../ink/ink6.xml"/><Relationship Id="rId2" Type="http://schemas.openxmlformats.org/officeDocument/2006/relationships/notesSlide" Target="../notesSlides/notesSlide14.xml"/><Relationship Id="rId16" Type="http://schemas.openxmlformats.org/officeDocument/2006/relationships/image" Target="../media/image7.sv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54.png"/><Relationship Id="rId5" Type="http://schemas.openxmlformats.org/officeDocument/2006/relationships/image" Target="../media/image18.png"/><Relationship Id="rId15" Type="http://schemas.openxmlformats.org/officeDocument/2006/relationships/image" Target="../media/image6.png"/><Relationship Id="rId10" Type="http://schemas.openxmlformats.org/officeDocument/2006/relationships/customXml" Target="../ink/ink5.xml"/><Relationship Id="rId4" Type="http://schemas.microsoft.com/office/2007/relationships/hdphoto" Target="../media/hdphoto2.wdp"/><Relationship Id="rId9" Type="http://schemas.openxmlformats.org/officeDocument/2006/relationships/image" Target="../media/image19.png"/><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46.png"/><Relationship Id="rId3" Type="http://schemas.openxmlformats.org/officeDocument/2006/relationships/image" Target="../media/image17.png"/><Relationship Id="rId7" Type="http://schemas.openxmlformats.org/officeDocument/2006/relationships/image" Target="../media/image12.png"/><Relationship Id="rId12" Type="http://schemas.openxmlformats.org/officeDocument/2006/relationships/customXml" Target="../ink/ink8.xml"/><Relationship Id="rId2" Type="http://schemas.openxmlformats.org/officeDocument/2006/relationships/notesSlide" Target="../notesSlides/notesSlide16.xml"/><Relationship Id="rId16" Type="http://schemas.openxmlformats.org/officeDocument/2006/relationships/image" Target="../media/image7.sv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45.png"/><Relationship Id="rId5" Type="http://schemas.openxmlformats.org/officeDocument/2006/relationships/image" Target="../media/image18.png"/><Relationship Id="rId15" Type="http://schemas.openxmlformats.org/officeDocument/2006/relationships/image" Target="../media/image6.png"/><Relationship Id="rId4" Type="http://schemas.microsoft.com/office/2007/relationships/hdphoto" Target="../media/hdphoto2.wdp"/><Relationship Id="rId9" Type="http://schemas.openxmlformats.org/officeDocument/2006/relationships/customXml" Target="../ink/ink7.xml"/><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46.png"/><Relationship Id="rId3" Type="http://schemas.openxmlformats.org/officeDocument/2006/relationships/image" Target="../media/image17.png"/><Relationship Id="rId7" Type="http://schemas.openxmlformats.org/officeDocument/2006/relationships/image" Target="../media/image12.png"/><Relationship Id="rId12" Type="http://schemas.openxmlformats.org/officeDocument/2006/relationships/customXml" Target="../ink/ink10.xml"/><Relationship Id="rId2" Type="http://schemas.openxmlformats.org/officeDocument/2006/relationships/notesSlide" Target="../notesSlides/notesSlide18.xml"/><Relationship Id="rId16" Type="http://schemas.openxmlformats.org/officeDocument/2006/relationships/image" Target="../media/image7.sv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45.png"/><Relationship Id="rId5" Type="http://schemas.openxmlformats.org/officeDocument/2006/relationships/image" Target="../media/image18.png"/><Relationship Id="rId15" Type="http://schemas.openxmlformats.org/officeDocument/2006/relationships/image" Target="../media/image6.png"/><Relationship Id="rId4" Type="http://schemas.microsoft.com/office/2007/relationships/hdphoto" Target="../media/hdphoto2.wdp"/><Relationship Id="rId9" Type="http://schemas.openxmlformats.org/officeDocument/2006/relationships/customXml" Target="../ink/ink9.xml"/><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4.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2.png"/><Relationship Id="rId12"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customXml" Target="../ink/ink12.xml"/><Relationship Id="rId5" Type="http://schemas.openxmlformats.org/officeDocument/2006/relationships/image" Target="../media/image18.png"/><Relationship Id="rId15" Type="http://schemas.openxmlformats.org/officeDocument/2006/relationships/image" Target="../media/image7.svg"/><Relationship Id="rId10" Type="http://schemas.openxmlformats.org/officeDocument/2006/relationships/image" Target="../media/image25.png"/><Relationship Id="rId4" Type="http://schemas.microsoft.com/office/2007/relationships/hdphoto" Target="../media/hdphoto2.wdp"/><Relationship Id="rId9" Type="http://schemas.openxmlformats.org/officeDocument/2006/relationships/customXml" Target="../ink/ink11.xml"/><Relationship Id="rId1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46.png"/><Relationship Id="rId3" Type="http://schemas.openxmlformats.org/officeDocument/2006/relationships/image" Target="../media/image17.png"/><Relationship Id="rId7" Type="http://schemas.openxmlformats.org/officeDocument/2006/relationships/image" Target="../media/image12.png"/><Relationship Id="rId12" Type="http://schemas.openxmlformats.org/officeDocument/2006/relationships/customXml" Target="../ink/ink14.xml"/><Relationship Id="rId2" Type="http://schemas.openxmlformats.org/officeDocument/2006/relationships/notesSlide" Target="../notesSlides/notesSlide21.xml"/><Relationship Id="rId16" Type="http://schemas.openxmlformats.org/officeDocument/2006/relationships/image" Target="../media/image7.sv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45.png"/><Relationship Id="rId5" Type="http://schemas.openxmlformats.org/officeDocument/2006/relationships/image" Target="../media/image18.png"/><Relationship Id="rId15" Type="http://schemas.openxmlformats.org/officeDocument/2006/relationships/image" Target="../media/image6.png"/><Relationship Id="rId4" Type="http://schemas.microsoft.com/office/2007/relationships/hdphoto" Target="../media/hdphoto2.wdp"/><Relationship Id="rId9" Type="http://schemas.openxmlformats.org/officeDocument/2006/relationships/customXml" Target="../ink/ink13.xml"/><Relationship Id="rId1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sv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3.sv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3.sv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7.sv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32.png"/><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storage.tobolab.org:5001/sharing/zLejc1LG7"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drive.google.com/drive/folders/1eqnjDrF0swog4UgqsstfnOja0LOZOL_i?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6.png"/><Relationship Id="rId7"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svg"/><Relationship Id="rId9" Type="http://schemas.openxmlformats.org/officeDocument/2006/relationships/image" Target="../media/image16.gif"/></Relationships>
</file>

<file path=ppt/slides/_rels/slide9.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6.png"/><Relationship Id="rId7" Type="http://schemas.openxmlformats.org/officeDocument/2006/relationships/image" Target="../media/image14.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svg"/><Relationship Id="rId9"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85FEE-4A94-8749-6015-336BC5C783D3}"/>
              </a:ext>
            </a:extLst>
          </p:cNvPr>
          <p:cNvSpPr>
            <a:spLocks noGrp="1"/>
          </p:cNvSpPr>
          <p:nvPr>
            <p:ph type="ctrTitle"/>
          </p:nvPr>
        </p:nvSpPr>
        <p:spPr>
          <a:xfrm>
            <a:off x="0" y="199385"/>
            <a:ext cx="8746958" cy="818147"/>
          </a:xfrm>
        </p:spPr>
        <p:txBody>
          <a:bodyPr>
            <a:normAutofit fontScale="90000"/>
          </a:bodyPr>
          <a:lstStyle/>
          <a:p>
            <a:r>
              <a:rPr lang="haw-US" dirty="0"/>
              <a:t>assessPool: a poolseq pipeline</a:t>
            </a:r>
            <a:endParaRPr lang="en-US" dirty="0"/>
          </a:p>
        </p:txBody>
      </p:sp>
      <p:sp>
        <p:nvSpPr>
          <p:cNvPr id="5" name="Subtitle 4">
            <a:extLst>
              <a:ext uri="{FF2B5EF4-FFF2-40B4-BE49-F238E27FC236}">
                <a16:creationId xmlns:a16="http://schemas.microsoft.com/office/drawing/2014/main" id="{9DD29B0D-B5E0-B504-805B-F198A4B4D86F}"/>
              </a:ext>
            </a:extLst>
          </p:cNvPr>
          <p:cNvSpPr>
            <a:spLocks noGrp="1"/>
          </p:cNvSpPr>
          <p:nvPr>
            <p:ph type="subTitle" idx="1"/>
          </p:nvPr>
        </p:nvSpPr>
        <p:spPr>
          <a:xfrm>
            <a:off x="191438" y="4106222"/>
            <a:ext cx="8001906" cy="2509225"/>
          </a:xfrm>
        </p:spPr>
        <p:txBody>
          <a:bodyPr>
            <a:noAutofit/>
          </a:bodyPr>
          <a:lstStyle/>
          <a:p>
            <a:r>
              <a:rPr lang="haw-US" sz="3200" dirty="0">
                <a:latin typeface="+mj-lt"/>
              </a:rPr>
              <a:t>Data Skills for Biology Workshop</a:t>
            </a:r>
          </a:p>
          <a:p>
            <a:r>
              <a:rPr lang="haw-US" sz="3200" dirty="0">
                <a:latin typeface="+mj-lt"/>
              </a:rPr>
              <a:t>HIMB May 3rd, 2024</a:t>
            </a:r>
          </a:p>
          <a:p>
            <a:r>
              <a:rPr lang="haw-US" sz="3200" dirty="0">
                <a:latin typeface="+mj-lt"/>
              </a:rPr>
              <a:t>Evan B Freel | Emily E Conklin | Maddie Emms</a:t>
            </a:r>
            <a:endParaRPr lang="en-US" sz="3200" dirty="0">
              <a:latin typeface="+mj-lt"/>
            </a:endParaRPr>
          </a:p>
        </p:txBody>
      </p:sp>
      <p:pic>
        <p:nvPicPr>
          <p:cNvPr id="4" name="Graphic 3">
            <a:extLst>
              <a:ext uri="{FF2B5EF4-FFF2-40B4-BE49-F238E27FC236}">
                <a16:creationId xmlns:a16="http://schemas.microsoft.com/office/drawing/2014/main" id="{F86116EB-D50F-A523-7EC7-DF0B1B49B1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7421" y="1017532"/>
            <a:ext cx="3881576" cy="4430852"/>
          </a:xfrm>
          <a:prstGeom prst="rect">
            <a:avLst/>
          </a:prstGeom>
        </p:spPr>
      </p:pic>
    </p:spTree>
    <p:extLst>
      <p:ext uri="{BB962C8B-B14F-4D97-AF65-F5344CB8AC3E}">
        <p14:creationId xmlns:p14="http://schemas.microsoft.com/office/powerpoint/2010/main" val="1075227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9A33-D2D0-4B81-B6A3-92BD33211769}"/>
              </a:ext>
            </a:extLst>
          </p:cNvPr>
          <p:cNvSpPr>
            <a:spLocks noGrp="1"/>
          </p:cNvSpPr>
          <p:nvPr>
            <p:ph type="title"/>
          </p:nvPr>
        </p:nvSpPr>
        <p:spPr/>
        <p:txBody>
          <a:bodyPr/>
          <a:lstStyle/>
          <a:p>
            <a:pPr algn="l"/>
            <a:r>
              <a:rPr lang="haw-US" dirty="0">
                <a:latin typeface="Ubuntu" panose="020B0504030602030204" pitchFamily="34" charset="0"/>
              </a:rPr>
              <a:t>a</a:t>
            </a:r>
            <a:r>
              <a:rPr lang="en-US" dirty="0" err="1">
                <a:latin typeface="Ubuntu" panose="020B0504030602030204" pitchFamily="34" charset="0"/>
              </a:rPr>
              <a:t>ssessPool</a:t>
            </a:r>
            <a:r>
              <a:rPr lang="en-US" dirty="0">
                <a:latin typeface="Candara" panose="020E0502030303020204" pitchFamily="34" charset="0"/>
              </a:rPr>
              <a:t>: Pool-seq Pipeline	</a:t>
            </a:r>
          </a:p>
        </p:txBody>
      </p:sp>
      <p:pic>
        <p:nvPicPr>
          <p:cNvPr id="3" name="Graphic 2">
            <a:extLst>
              <a:ext uri="{FF2B5EF4-FFF2-40B4-BE49-F238E27FC236}">
                <a16:creationId xmlns:a16="http://schemas.microsoft.com/office/drawing/2014/main" id="{E7B91DF0-DA74-2F69-81DB-89FC32A503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0350" y="1690065"/>
            <a:ext cx="3378199" cy="3856243"/>
          </a:xfrm>
          <a:prstGeom prst="rect">
            <a:avLst/>
          </a:prstGeom>
        </p:spPr>
      </p:pic>
      <p:sp>
        <p:nvSpPr>
          <p:cNvPr id="8" name="Content Placeholder 3">
            <a:extLst>
              <a:ext uri="{FF2B5EF4-FFF2-40B4-BE49-F238E27FC236}">
                <a16:creationId xmlns:a16="http://schemas.microsoft.com/office/drawing/2014/main" id="{A8685E6F-E1A6-9953-E16E-3918177589F6}"/>
              </a:ext>
            </a:extLst>
          </p:cNvPr>
          <p:cNvSpPr>
            <a:spLocks noGrp="1"/>
          </p:cNvSpPr>
          <p:nvPr>
            <p:ph idx="1"/>
          </p:nvPr>
        </p:nvSpPr>
        <p:spPr>
          <a:xfrm>
            <a:off x="359408" y="1553041"/>
            <a:ext cx="6401172" cy="4572001"/>
          </a:xfrm>
        </p:spPr>
        <p:txBody>
          <a:bodyPr>
            <a:normAutofit/>
          </a:bodyPr>
          <a:lstStyle/>
          <a:p>
            <a:r>
              <a:rPr lang="haw-US" sz="2800" dirty="0">
                <a:solidFill>
                  <a:srgbClr val="DADADA"/>
                </a:solidFill>
                <a:latin typeface="Candara" panose="020E0502030303020204" pitchFamily="34" charset="0"/>
              </a:rPr>
              <a:t>Rstudio</a:t>
            </a:r>
          </a:p>
          <a:p>
            <a:r>
              <a:rPr lang="en-US" sz="2800" dirty="0">
                <a:solidFill>
                  <a:srgbClr val="DADADA"/>
                </a:solidFill>
                <a:latin typeface="Candara" panose="020E0502030303020204" pitchFamily="34" charset="0"/>
              </a:rPr>
              <a:t>Quality control</a:t>
            </a:r>
            <a:endParaRPr lang="haw-US" sz="2800" dirty="0">
              <a:solidFill>
                <a:srgbClr val="DADADA"/>
              </a:solidFill>
              <a:latin typeface="Candara" panose="020E0502030303020204" pitchFamily="34" charset="0"/>
            </a:endParaRPr>
          </a:p>
          <a:p>
            <a:r>
              <a:rPr lang="haw-US" sz="2800" dirty="0">
                <a:solidFill>
                  <a:srgbClr val="DADADA"/>
                </a:solidFill>
                <a:latin typeface="Candara" panose="020E0502030303020204" pitchFamily="34" charset="0"/>
              </a:rPr>
              <a:t>SNP Filtering</a:t>
            </a:r>
            <a:endParaRPr lang="en-US" sz="2800" dirty="0">
              <a:solidFill>
                <a:srgbClr val="DADADA"/>
              </a:solidFill>
              <a:latin typeface="Candara" panose="020E0502030303020204" pitchFamily="34" charset="0"/>
            </a:endParaRPr>
          </a:p>
        </p:txBody>
      </p:sp>
    </p:spTree>
    <p:extLst>
      <p:ext uri="{BB962C8B-B14F-4D97-AF65-F5344CB8AC3E}">
        <p14:creationId xmlns:p14="http://schemas.microsoft.com/office/powerpoint/2010/main" val="2252533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9A33-D2D0-4B81-B6A3-92BD33211769}"/>
              </a:ext>
            </a:extLst>
          </p:cNvPr>
          <p:cNvSpPr>
            <a:spLocks noGrp="1"/>
          </p:cNvSpPr>
          <p:nvPr>
            <p:ph type="title"/>
          </p:nvPr>
        </p:nvSpPr>
        <p:spPr/>
        <p:txBody>
          <a:bodyPr/>
          <a:lstStyle/>
          <a:p>
            <a:pPr algn="l"/>
            <a:r>
              <a:rPr lang="haw-US" dirty="0">
                <a:latin typeface="Ubuntu" panose="020B0504030602030204" pitchFamily="34" charset="0"/>
              </a:rPr>
              <a:t>a</a:t>
            </a:r>
            <a:r>
              <a:rPr lang="en-US" dirty="0" err="1">
                <a:latin typeface="Ubuntu" panose="020B0504030602030204" pitchFamily="34" charset="0"/>
              </a:rPr>
              <a:t>ssessPool</a:t>
            </a:r>
            <a:r>
              <a:rPr lang="en-US" dirty="0">
                <a:latin typeface="Candara" panose="020E0502030303020204" pitchFamily="34" charset="0"/>
              </a:rPr>
              <a:t>: Pool-seq Pipeline	</a:t>
            </a:r>
          </a:p>
        </p:txBody>
      </p:sp>
      <p:pic>
        <p:nvPicPr>
          <p:cNvPr id="3" name="Graphic 2">
            <a:extLst>
              <a:ext uri="{FF2B5EF4-FFF2-40B4-BE49-F238E27FC236}">
                <a16:creationId xmlns:a16="http://schemas.microsoft.com/office/drawing/2014/main" id="{E7B91DF0-DA74-2F69-81DB-89FC32A503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0350" y="1690065"/>
            <a:ext cx="3378199" cy="3856243"/>
          </a:xfrm>
          <a:prstGeom prst="rect">
            <a:avLst/>
          </a:prstGeom>
        </p:spPr>
      </p:pic>
      <p:sp>
        <p:nvSpPr>
          <p:cNvPr id="7" name="Content Placeholder 3">
            <a:extLst>
              <a:ext uri="{FF2B5EF4-FFF2-40B4-BE49-F238E27FC236}">
                <a16:creationId xmlns:a16="http://schemas.microsoft.com/office/drawing/2014/main" id="{9530B4F2-AEF7-309D-560C-C41198A1D624}"/>
              </a:ext>
            </a:extLst>
          </p:cNvPr>
          <p:cNvSpPr txBox="1">
            <a:spLocks/>
          </p:cNvSpPr>
          <p:nvPr/>
        </p:nvSpPr>
        <p:spPr>
          <a:xfrm>
            <a:off x="359408" y="1553041"/>
            <a:ext cx="6401172" cy="457200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haw-US" sz="2800" b="0" i="0" u="none" strike="noStrike" kern="1200" cap="none" spc="0" normalizeH="0" baseline="0" noProof="0" dirty="0">
                <a:ln>
                  <a:solidFill>
                    <a:prstClr val="black">
                      <a:lumMod val="75000"/>
                      <a:lumOff val="25000"/>
                      <a:alpha val="10000"/>
                    </a:prstClr>
                  </a:solidFill>
                </a:ln>
                <a:solidFill>
                  <a:prstClr val="black">
                    <a:lumMod val="65000"/>
                    <a:lumOff val="35000"/>
                  </a:prstClr>
                </a:solidFill>
                <a:effectLst>
                  <a:outerShdw blurRad="9525" dist="25400" dir="14640000" algn="tl" rotWithShape="0">
                    <a:prstClr val="black">
                      <a:alpha val="30000"/>
                    </a:prstClr>
                  </a:outerShdw>
                </a:effectLst>
                <a:uLnTx/>
                <a:uFillTx/>
                <a:latin typeface="Candara" panose="020E0502030303020204" pitchFamily="34" charset="0"/>
                <a:ea typeface="+mn-ea"/>
                <a:cs typeface="+mn-cs"/>
              </a:rPr>
              <a:t>Rstudio</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black">
                    <a:lumMod val="65000"/>
                    <a:lumOff val="35000"/>
                  </a:prstClr>
                </a:solidFill>
                <a:effectLst>
                  <a:outerShdw blurRad="9525" dist="25400" dir="14640000" algn="tl" rotWithShape="0">
                    <a:prstClr val="black">
                      <a:alpha val="30000"/>
                    </a:prstClr>
                  </a:outerShdw>
                </a:effectLst>
                <a:uLnTx/>
                <a:uFillTx/>
                <a:latin typeface="Candara" panose="020E0502030303020204" pitchFamily="34" charset="0"/>
                <a:ea typeface="+mn-ea"/>
                <a:cs typeface="+mn-cs"/>
              </a:rPr>
              <a:t>Quality control</a:t>
            </a:r>
            <a:endParaRPr kumimoji="0" lang="haw-US" sz="2800" b="0" i="0" u="none" strike="noStrike" kern="1200" cap="none" spc="0" normalizeH="0" baseline="0" noProof="0" dirty="0">
              <a:ln>
                <a:solidFill>
                  <a:prstClr val="black">
                    <a:lumMod val="75000"/>
                    <a:lumOff val="25000"/>
                    <a:alpha val="10000"/>
                  </a:prstClr>
                </a:solidFill>
              </a:ln>
              <a:solidFill>
                <a:prstClr val="black">
                  <a:lumMod val="65000"/>
                  <a:lumOff val="35000"/>
                </a:prstClr>
              </a:solidFill>
              <a:effectLst>
                <a:outerShdw blurRad="9525" dist="25400" dir="14640000" algn="tl" rotWithShape="0">
                  <a:prstClr val="black">
                    <a:alpha val="30000"/>
                  </a:prstClr>
                </a:outerShdw>
              </a:effectLst>
              <a:uLnTx/>
              <a:uFillTx/>
              <a:latin typeface="Candara" panose="020E0502030303020204" pitchFamily="34" charset="0"/>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haw-US" sz="2800" b="0" i="0" u="none" strike="noStrike" kern="1200" cap="none" spc="0" normalizeH="0" baseline="0" noProof="0" dirty="0">
                <a:ln>
                  <a:solidFill>
                    <a:prstClr val="black">
                      <a:lumMod val="75000"/>
                      <a:lumOff val="25000"/>
                      <a:alpha val="10000"/>
                    </a:prstClr>
                  </a:solidFill>
                </a:ln>
                <a:solidFill>
                  <a:prstClr val="black">
                    <a:lumMod val="65000"/>
                    <a:lumOff val="35000"/>
                  </a:prstClr>
                </a:solidFill>
                <a:effectLst>
                  <a:outerShdw blurRad="9525" dist="25400" dir="14640000" algn="tl" rotWithShape="0">
                    <a:prstClr val="black">
                      <a:alpha val="30000"/>
                    </a:prstClr>
                  </a:outerShdw>
                </a:effectLst>
                <a:uLnTx/>
                <a:uFillTx/>
                <a:latin typeface="Candara" panose="020E0502030303020204" pitchFamily="34" charset="0"/>
                <a:ea typeface="+mn-ea"/>
                <a:cs typeface="+mn-cs"/>
              </a:rPr>
              <a:t>SNP Filtering</a:t>
            </a:r>
            <a:endParaRPr kumimoji="0" lang="en-US" sz="2800" b="0" i="0" u="none" strike="noStrike" kern="1200" cap="none" spc="0" normalizeH="0" baseline="0" noProof="0" dirty="0">
              <a:ln>
                <a:solidFill>
                  <a:prstClr val="black">
                    <a:lumMod val="75000"/>
                    <a:lumOff val="25000"/>
                    <a:alpha val="10000"/>
                  </a:prstClr>
                </a:solidFill>
              </a:ln>
              <a:solidFill>
                <a:prstClr val="black">
                  <a:lumMod val="65000"/>
                  <a:lumOff val="35000"/>
                </a:prstClr>
              </a:solidFill>
              <a:effectLst>
                <a:outerShdw blurRad="9525" dist="25400" dir="14640000" algn="tl" rotWithShape="0">
                  <a:prstClr val="black">
                    <a:alpha val="30000"/>
                  </a:prstClr>
                </a:outerShdw>
              </a:effectLst>
              <a:uLnTx/>
              <a:uFillTx/>
              <a:latin typeface="Candara" panose="020E0502030303020204" pitchFamily="34" charset="0"/>
              <a:ea typeface="+mn-ea"/>
              <a:cs typeface="+mn-cs"/>
            </a:endParaRP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panose="020E0502030303020204" pitchFamily="34" charset="0"/>
                <a:ea typeface="+mn-ea"/>
                <a:cs typeface="+mn-cs"/>
              </a:rPr>
              <a:t>Genetic differentiation</a:t>
            </a:r>
          </a:p>
        </p:txBody>
      </p:sp>
    </p:spTree>
    <p:extLst>
      <p:ext uri="{BB962C8B-B14F-4D97-AF65-F5344CB8AC3E}">
        <p14:creationId xmlns:p14="http://schemas.microsoft.com/office/powerpoint/2010/main" val="3392040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9A33-D2D0-4B81-B6A3-92BD33211769}"/>
              </a:ext>
            </a:extLst>
          </p:cNvPr>
          <p:cNvSpPr>
            <a:spLocks noGrp="1"/>
          </p:cNvSpPr>
          <p:nvPr>
            <p:ph type="title"/>
          </p:nvPr>
        </p:nvSpPr>
        <p:spPr/>
        <p:txBody>
          <a:bodyPr/>
          <a:lstStyle/>
          <a:p>
            <a:pPr algn="l"/>
            <a:r>
              <a:rPr lang="haw-US" dirty="0">
                <a:latin typeface="Ubuntu" panose="020B0504030602030204" pitchFamily="34" charset="0"/>
              </a:rPr>
              <a:t>a</a:t>
            </a:r>
            <a:r>
              <a:rPr lang="en-US" dirty="0" err="1">
                <a:latin typeface="Ubuntu" panose="020B0504030602030204" pitchFamily="34" charset="0"/>
              </a:rPr>
              <a:t>ssessPool</a:t>
            </a:r>
            <a:r>
              <a:rPr lang="en-US" dirty="0">
                <a:latin typeface="Candara" panose="020E0502030303020204" pitchFamily="34" charset="0"/>
              </a:rPr>
              <a:t>: Pool-seq Pipeline</a:t>
            </a:r>
            <a:r>
              <a:rPr lang="en-US" dirty="0"/>
              <a:t>	</a:t>
            </a:r>
          </a:p>
        </p:txBody>
      </p:sp>
      <p:sp>
        <p:nvSpPr>
          <p:cNvPr id="4" name="Content Placeholder 3">
            <a:extLst>
              <a:ext uri="{FF2B5EF4-FFF2-40B4-BE49-F238E27FC236}">
                <a16:creationId xmlns:a16="http://schemas.microsoft.com/office/drawing/2014/main" id="{B2855F0B-0FF1-467B-BCC0-44575A4CD9D1}"/>
              </a:ext>
            </a:extLst>
          </p:cNvPr>
          <p:cNvSpPr>
            <a:spLocks noGrp="1"/>
          </p:cNvSpPr>
          <p:nvPr>
            <p:ph idx="1"/>
          </p:nvPr>
        </p:nvSpPr>
        <p:spPr>
          <a:xfrm>
            <a:off x="359408" y="1553041"/>
            <a:ext cx="6401172" cy="4572001"/>
          </a:xfrm>
        </p:spPr>
        <p:txBody>
          <a:bodyPr>
            <a:normAutofit/>
          </a:bodyPr>
          <a:lstStyle/>
          <a:p>
            <a:r>
              <a:rPr lang="haw-US" sz="2800" dirty="0">
                <a:solidFill>
                  <a:schemeClr val="bg1">
                    <a:lumMod val="65000"/>
                    <a:lumOff val="35000"/>
                  </a:schemeClr>
                </a:solidFill>
                <a:latin typeface="Candara" panose="020E0502030303020204" pitchFamily="34" charset="0"/>
              </a:rPr>
              <a:t>Rstudio</a:t>
            </a:r>
          </a:p>
          <a:p>
            <a:r>
              <a:rPr lang="en-US" sz="2800" dirty="0">
                <a:solidFill>
                  <a:schemeClr val="bg1">
                    <a:lumMod val="65000"/>
                    <a:lumOff val="35000"/>
                  </a:schemeClr>
                </a:solidFill>
                <a:latin typeface="Candara" panose="020E0502030303020204" pitchFamily="34" charset="0"/>
              </a:rPr>
              <a:t>Quality control</a:t>
            </a:r>
            <a:endParaRPr lang="haw-US" sz="2800" dirty="0">
              <a:solidFill>
                <a:schemeClr val="bg1">
                  <a:lumMod val="65000"/>
                  <a:lumOff val="35000"/>
                </a:schemeClr>
              </a:solidFill>
              <a:latin typeface="Candara" panose="020E0502030303020204" pitchFamily="34" charset="0"/>
            </a:endParaRPr>
          </a:p>
          <a:p>
            <a:r>
              <a:rPr lang="haw-US" sz="2800" dirty="0">
                <a:solidFill>
                  <a:schemeClr val="bg1">
                    <a:lumMod val="65000"/>
                    <a:lumOff val="35000"/>
                  </a:schemeClr>
                </a:solidFill>
                <a:latin typeface="Candara" panose="020E0502030303020204" pitchFamily="34" charset="0"/>
              </a:rPr>
              <a:t>SNP Filtering</a:t>
            </a:r>
            <a:endParaRPr lang="en-US" sz="2800" dirty="0">
              <a:solidFill>
                <a:schemeClr val="bg1">
                  <a:lumMod val="65000"/>
                  <a:lumOff val="35000"/>
                </a:schemeClr>
              </a:solidFill>
              <a:latin typeface="Candara" panose="020E0502030303020204" pitchFamily="34" charset="0"/>
            </a:endParaRPr>
          </a:p>
          <a:p>
            <a:r>
              <a:rPr lang="en-US" sz="2800" dirty="0">
                <a:latin typeface="Candara" panose="020E0502030303020204" pitchFamily="34" charset="0"/>
              </a:rPr>
              <a:t>Genetic differentiation</a:t>
            </a:r>
          </a:p>
          <a:p>
            <a:r>
              <a:rPr lang="en-US" sz="2800" dirty="0">
                <a:latin typeface="Candara" panose="020E0502030303020204" pitchFamily="34" charset="0"/>
              </a:rPr>
              <a:t>Interactive graphics to visualize p</a:t>
            </a:r>
            <a:r>
              <a:rPr lang="haw-US" sz="2800" dirty="0">
                <a:latin typeface="Candara" panose="020E0502030303020204" pitchFamily="34" charset="0"/>
              </a:rPr>
              <a:t>arameter selection</a:t>
            </a:r>
          </a:p>
          <a:p>
            <a:r>
              <a:rPr lang="haw-US" sz="2800" dirty="0">
                <a:latin typeface="Candara" panose="020E0502030303020204" pitchFamily="34" charset="0"/>
              </a:rPr>
              <a:t>Interactive outputs for data exploration</a:t>
            </a:r>
            <a:endParaRPr lang="en-US" dirty="0">
              <a:latin typeface="Candara" panose="020E0502030303020204" pitchFamily="34" charset="0"/>
            </a:endParaRPr>
          </a:p>
        </p:txBody>
      </p:sp>
      <p:pic>
        <p:nvPicPr>
          <p:cNvPr id="3" name="Graphic 2">
            <a:extLst>
              <a:ext uri="{FF2B5EF4-FFF2-40B4-BE49-F238E27FC236}">
                <a16:creationId xmlns:a16="http://schemas.microsoft.com/office/drawing/2014/main" id="{E7B91DF0-DA74-2F69-81DB-89FC32A503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0350" y="1690065"/>
            <a:ext cx="3378199" cy="3856243"/>
          </a:xfrm>
          <a:prstGeom prst="rect">
            <a:avLst/>
          </a:prstGeom>
        </p:spPr>
      </p:pic>
    </p:spTree>
    <p:extLst>
      <p:ext uri="{BB962C8B-B14F-4D97-AF65-F5344CB8AC3E}">
        <p14:creationId xmlns:p14="http://schemas.microsoft.com/office/powerpoint/2010/main" val="1952115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7E461B15-7512-4F0F-AC8C-2160DA60526F}"/>
              </a:ext>
            </a:extLst>
          </p:cNvPr>
          <p:cNvSpPr/>
          <p:nvPr/>
        </p:nvSpPr>
        <p:spPr>
          <a:xfrm>
            <a:off x="252960" y="1415120"/>
            <a:ext cx="2610592" cy="1531032"/>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ndara Light"/>
              <a:ea typeface="+mn-ea"/>
              <a:cs typeface="+mn-cs"/>
            </a:endParaRPr>
          </a:p>
        </p:txBody>
      </p:sp>
      <p:sp>
        <p:nvSpPr>
          <p:cNvPr id="28" name="Rectangle: Rounded Corners 27">
            <a:extLst>
              <a:ext uri="{FF2B5EF4-FFF2-40B4-BE49-F238E27FC236}">
                <a16:creationId xmlns:a16="http://schemas.microsoft.com/office/drawing/2014/main" id="{5C1E56BE-4C17-4A19-A244-5F8BE7CC3A2F}"/>
              </a:ext>
            </a:extLst>
          </p:cNvPr>
          <p:cNvSpPr/>
          <p:nvPr/>
        </p:nvSpPr>
        <p:spPr>
          <a:xfrm>
            <a:off x="10021445" y="3679026"/>
            <a:ext cx="1999459" cy="2548744"/>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 name="Title 1">
            <a:extLst>
              <a:ext uri="{FF2B5EF4-FFF2-40B4-BE49-F238E27FC236}">
                <a16:creationId xmlns:a16="http://schemas.microsoft.com/office/drawing/2014/main" id="{DAC3C2BF-D270-4502-B003-8D9D43ADF8E3}"/>
              </a:ext>
            </a:extLst>
          </p:cNvPr>
          <p:cNvSpPr>
            <a:spLocks noGrp="1"/>
          </p:cNvSpPr>
          <p:nvPr>
            <p:ph type="title"/>
          </p:nvPr>
        </p:nvSpPr>
        <p:spPr/>
        <p:txBody>
          <a:bodyPr/>
          <a:lstStyle/>
          <a:p>
            <a:r>
              <a:rPr lang="en-US" dirty="0">
                <a:latin typeface="Candara" panose="020E0502030303020204" pitchFamily="34" charset="0"/>
              </a:rPr>
              <a:t>Bioinformatic Workflow</a:t>
            </a:r>
          </a:p>
        </p:txBody>
      </p:sp>
      <p:sp>
        <p:nvSpPr>
          <p:cNvPr id="10" name="TextBox 9">
            <a:extLst>
              <a:ext uri="{FF2B5EF4-FFF2-40B4-BE49-F238E27FC236}">
                <a16:creationId xmlns:a16="http://schemas.microsoft.com/office/drawing/2014/main" id="{3501D1E5-BF1C-4CB1-939E-D161A4CF6A70}"/>
              </a:ext>
            </a:extLst>
          </p:cNvPr>
          <p:cNvSpPr txBox="1"/>
          <p:nvPr/>
        </p:nvSpPr>
        <p:spPr>
          <a:xfrm rot="16200000">
            <a:off x="757788" y="3433281"/>
            <a:ext cx="2025879" cy="3097037"/>
          </a:xfrm>
          <a:prstGeom prst="flowChartOffpageConnector">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1" name="TextBox 10">
            <a:extLst>
              <a:ext uri="{FF2B5EF4-FFF2-40B4-BE49-F238E27FC236}">
                <a16:creationId xmlns:a16="http://schemas.microsoft.com/office/drawing/2014/main" id="{5699A0D3-4459-49F1-8E5C-895241D2619F}"/>
              </a:ext>
            </a:extLst>
          </p:cNvPr>
          <p:cNvSpPr txBox="1"/>
          <p:nvPr/>
        </p:nvSpPr>
        <p:spPr>
          <a:xfrm>
            <a:off x="-648019"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TrimGalore</a:t>
            </a: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6" name="TextBox 15">
            <a:extLst>
              <a:ext uri="{FF2B5EF4-FFF2-40B4-BE49-F238E27FC236}">
                <a16:creationId xmlns:a16="http://schemas.microsoft.com/office/drawing/2014/main" id="{14CBC205-73A4-4BE0-BACD-36FFE81A4BD7}"/>
              </a:ext>
            </a:extLst>
          </p:cNvPr>
          <p:cNvSpPr txBox="1"/>
          <p:nvPr/>
        </p:nvSpPr>
        <p:spPr>
          <a:xfrm>
            <a:off x="2941702" y="3968860"/>
            <a:ext cx="2123683" cy="2025879"/>
          </a:xfrm>
          <a:prstGeom prst="chevron">
            <a:avLst>
              <a:gd name="adj" fmla="val 3062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2" name="TextBox 11">
            <a:extLst>
              <a:ext uri="{FF2B5EF4-FFF2-40B4-BE49-F238E27FC236}">
                <a16:creationId xmlns:a16="http://schemas.microsoft.com/office/drawing/2014/main" id="{D4BBE1F8-1142-443E-BE76-BE3FED3EB61B}"/>
              </a:ext>
            </a:extLst>
          </p:cNvPr>
          <p:cNvSpPr txBox="1"/>
          <p:nvPr/>
        </p:nvSpPr>
        <p:spPr>
          <a:xfrm>
            <a:off x="1735404"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SPAdes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7" name="Picture 14" descr="Image result for spades assembler">
            <a:extLst>
              <a:ext uri="{FF2B5EF4-FFF2-40B4-BE49-F238E27FC236}">
                <a16:creationId xmlns:a16="http://schemas.microsoft.com/office/drawing/2014/main" id="{16E52D29-82CC-4D87-8E11-191D01AF29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984" b="91406" l="9989" r="89955">
                        <a14:foregroundMark x1="48928" y1="9635" x2="48928" y2="9635"/>
                        <a14:foregroundMark x1="48984" y1="9049" x2="48984" y2="9049"/>
                        <a14:foregroundMark x1="49831" y1="91406" x2="49831" y2="91406"/>
                      </a14:backgroundRemoval>
                    </a14:imgEffect>
                  </a14:imgLayer>
                </a14:imgProps>
              </a:ext>
              <a:ext uri="{28A0092B-C50C-407E-A947-70E740481C1C}">
                <a14:useLocalDpi xmlns:a14="http://schemas.microsoft.com/office/drawing/2010/main" val="0"/>
              </a:ext>
            </a:extLst>
          </a:blip>
          <a:srcRect/>
          <a:stretch>
            <a:fillRect/>
          </a:stretch>
        </p:blipFill>
        <p:spPr bwMode="auto">
          <a:xfrm>
            <a:off x="3557113" y="4242527"/>
            <a:ext cx="1330967" cy="11537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FD0898E-4407-4820-8C40-78AC374914D6}"/>
              </a:ext>
            </a:extLst>
          </p:cNvPr>
          <p:cNvSpPr txBox="1"/>
          <p:nvPr/>
        </p:nvSpPr>
        <p:spPr>
          <a:xfrm>
            <a:off x="4708515" y="3968860"/>
            <a:ext cx="2743089" cy="2025879"/>
          </a:xfrm>
          <a:prstGeom prst="chevron">
            <a:avLst>
              <a:gd name="adj" fmla="val 3007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3" name="TextBox 12">
            <a:extLst>
              <a:ext uri="{FF2B5EF4-FFF2-40B4-BE49-F238E27FC236}">
                <a16:creationId xmlns:a16="http://schemas.microsoft.com/office/drawing/2014/main" id="{82718B13-20EA-4FCF-8360-C1858A5FB3A9}"/>
              </a:ext>
            </a:extLst>
          </p:cNvPr>
          <p:cNvSpPr txBox="1"/>
          <p:nvPr/>
        </p:nvSpPr>
        <p:spPr>
          <a:xfrm>
            <a:off x="3736677"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bwa-mem</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20" name="TextBox 19">
            <a:extLst>
              <a:ext uri="{FF2B5EF4-FFF2-40B4-BE49-F238E27FC236}">
                <a16:creationId xmlns:a16="http://schemas.microsoft.com/office/drawing/2014/main" id="{A31A0086-9743-4419-A021-325C0C644311}"/>
              </a:ext>
            </a:extLst>
          </p:cNvPr>
          <p:cNvSpPr txBox="1"/>
          <p:nvPr/>
        </p:nvSpPr>
        <p:spPr>
          <a:xfrm>
            <a:off x="7094733" y="3968860"/>
            <a:ext cx="2743089" cy="2025879"/>
          </a:xfrm>
          <a:prstGeom prst="chevron">
            <a:avLst>
              <a:gd name="adj" fmla="val 31230"/>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4" name="TextBox 13">
            <a:extLst>
              <a:ext uri="{FF2B5EF4-FFF2-40B4-BE49-F238E27FC236}">
                <a16:creationId xmlns:a16="http://schemas.microsoft.com/office/drawing/2014/main" id="{B6BAD056-EBDC-4F40-B3F2-EC5E092F3C13}"/>
              </a:ext>
            </a:extLst>
          </p:cNvPr>
          <p:cNvSpPr txBox="1"/>
          <p:nvPr/>
        </p:nvSpPr>
        <p:spPr>
          <a:xfrm>
            <a:off x="6197464" y="5411315"/>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Freebayes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8" name="Picture 7">
            <a:extLst>
              <a:ext uri="{FF2B5EF4-FFF2-40B4-BE49-F238E27FC236}">
                <a16:creationId xmlns:a16="http://schemas.microsoft.com/office/drawing/2014/main" id="{536C50F0-0453-4E91-8893-B90B5C3EB3B4}"/>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5695944" y="4254845"/>
            <a:ext cx="1178478" cy="1141387"/>
          </a:xfrm>
          <a:prstGeom prst="rect">
            <a:avLst/>
          </a:prstGeom>
        </p:spPr>
      </p:pic>
      <p:sp>
        <p:nvSpPr>
          <p:cNvPr id="21" name="TextBox 20">
            <a:extLst>
              <a:ext uri="{FF2B5EF4-FFF2-40B4-BE49-F238E27FC236}">
                <a16:creationId xmlns:a16="http://schemas.microsoft.com/office/drawing/2014/main" id="{A0D914CA-EE18-4DD4-B19E-359D4287F519}"/>
              </a:ext>
            </a:extLst>
          </p:cNvPr>
          <p:cNvSpPr txBox="1"/>
          <p:nvPr/>
        </p:nvSpPr>
        <p:spPr>
          <a:xfrm>
            <a:off x="682871"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Trimming</a:t>
            </a:r>
          </a:p>
        </p:txBody>
      </p:sp>
      <p:sp>
        <p:nvSpPr>
          <p:cNvPr id="22" name="TextBox 21">
            <a:extLst>
              <a:ext uri="{FF2B5EF4-FFF2-40B4-BE49-F238E27FC236}">
                <a16:creationId xmlns:a16="http://schemas.microsoft.com/office/drawing/2014/main" id="{56719F7B-4B2E-4994-8B36-9D96FCABC2A3}"/>
              </a:ext>
            </a:extLst>
          </p:cNvPr>
          <p:cNvSpPr txBox="1"/>
          <p:nvPr/>
        </p:nvSpPr>
        <p:spPr>
          <a:xfrm>
            <a:off x="3026456"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Assembly</a:t>
            </a:r>
          </a:p>
        </p:txBody>
      </p:sp>
      <p:sp>
        <p:nvSpPr>
          <p:cNvPr id="23" name="TextBox 22">
            <a:extLst>
              <a:ext uri="{FF2B5EF4-FFF2-40B4-BE49-F238E27FC236}">
                <a16:creationId xmlns:a16="http://schemas.microsoft.com/office/drawing/2014/main" id="{B7F6776A-7F58-4BD7-8A19-C0B9D9FA9931}"/>
              </a:ext>
            </a:extLst>
          </p:cNvPr>
          <p:cNvSpPr txBox="1"/>
          <p:nvPr/>
        </p:nvSpPr>
        <p:spPr>
          <a:xfrm>
            <a:off x="7066033" y="3450779"/>
            <a:ext cx="267770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Variant Calling</a:t>
            </a:r>
          </a:p>
        </p:txBody>
      </p:sp>
      <p:sp>
        <p:nvSpPr>
          <p:cNvPr id="24" name="TextBox 23">
            <a:extLst>
              <a:ext uri="{FF2B5EF4-FFF2-40B4-BE49-F238E27FC236}">
                <a16:creationId xmlns:a16="http://schemas.microsoft.com/office/drawing/2014/main" id="{B731C183-D327-455A-972F-AD9F3D8758A8}"/>
              </a:ext>
            </a:extLst>
          </p:cNvPr>
          <p:cNvSpPr txBox="1"/>
          <p:nvPr/>
        </p:nvSpPr>
        <p:spPr>
          <a:xfrm>
            <a:off x="5103244"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Mapping</a:t>
            </a:r>
          </a:p>
        </p:txBody>
      </p:sp>
      <p:pic>
        <p:nvPicPr>
          <p:cNvPr id="25" name="Picture 24">
            <a:extLst>
              <a:ext uri="{FF2B5EF4-FFF2-40B4-BE49-F238E27FC236}">
                <a16:creationId xmlns:a16="http://schemas.microsoft.com/office/drawing/2014/main" id="{374B6714-DB33-455E-96F0-F86031E8F64F}"/>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8029636" y="4259818"/>
            <a:ext cx="1178478" cy="1141387"/>
          </a:xfrm>
          <a:prstGeom prst="rect">
            <a:avLst/>
          </a:prstGeom>
        </p:spPr>
      </p:pic>
      <p:pic>
        <p:nvPicPr>
          <p:cNvPr id="26" name="Graphic 25" descr="Document">
            <a:extLst>
              <a:ext uri="{FF2B5EF4-FFF2-40B4-BE49-F238E27FC236}">
                <a16:creationId xmlns:a16="http://schemas.microsoft.com/office/drawing/2014/main" id="{D7D297FC-7C55-48A1-A18A-84B03F6E39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29530" y="4369296"/>
            <a:ext cx="1731074" cy="1731074"/>
          </a:xfrm>
          <a:prstGeom prst="rect">
            <a:avLst/>
          </a:prstGeom>
        </p:spPr>
      </p:pic>
      <p:sp>
        <p:nvSpPr>
          <p:cNvPr id="27" name="TextBox 26">
            <a:extLst>
              <a:ext uri="{FF2B5EF4-FFF2-40B4-BE49-F238E27FC236}">
                <a16:creationId xmlns:a16="http://schemas.microsoft.com/office/drawing/2014/main" id="{37F401F5-CD7A-4EE5-A11A-6FB80C43C896}"/>
              </a:ext>
            </a:extLst>
          </p:cNvPr>
          <p:cNvSpPr txBox="1"/>
          <p:nvPr/>
        </p:nvSpPr>
        <p:spPr>
          <a:xfrm>
            <a:off x="9964053" y="3714173"/>
            <a:ext cx="207298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assessPool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Input</a:t>
            </a:r>
            <a:endPar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58F1B24A-2695-4F6F-941E-46D70E46FEDF}"/>
              </a:ext>
            </a:extLst>
          </p:cNvPr>
          <p:cNvPicPr>
            <a:picLocks noChangeAspect="1"/>
          </p:cNvPicPr>
          <p:nvPr/>
        </p:nvPicPr>
        <p:blipFill>
          <a:blip r:embed="rId9">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632377" y="1789335"/>
            <a:ext cx="1871235" cy="1094081"/>
          </a:xfrm>
          <a:prstGeom prst="rect">
            <a:avLst/>
          </a:prstGeom>
        </p:spPr>
      </p:pic>
      <p:sp>
        <p:nvSpPr>
          <p:cNvPr id="34" name="TextBox 33">
            <a:extLst>
              <a:ext uri="{FF2B5EF4-FFF2-40B4-BE49-F238E27FC236}">
                <a16:creationId xmlns:a16="http://schemas.microsoft.com/office/drawing/2014/main" id="{82511E26-3DA8-4BDE-962B-1390A499C18E}"/>
              </a:ext>
            </a:extLst>
          </p:cNvPr>
          <p:cNvSpPr txBox="1"/>
          <p:nvPr/>
        </p:nvSpPr>
        <p:spPr>
          <a:xfrm>
            <a:off x="463260" y="1439585"/>
            <a:ext cx="218999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DNA sequences</a:t>
            </a:r>
            <a:endPar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536D2064-280A-40D0-B8D2-77E4EF8E60D7}"/>
                  </a:ext>
                </a:extLst>
              </p14:cNvPr>
              <p14:cNvContentPartPr/>
              <p14:nvPr/>
            </p14:nvContentPartPr>
            <p14:xfrm>
              <a:off x="398927" y="2207378"/>
              <a:ext cx="360" cy="360"/>
            </p14:xfrm>
          </p:contentPart>
        </mc:Choice>
        <mc:Fallback xmlns="">
          <p:pic>
            <p:nvPicPr>
              <p:cNvPr id="37" name="Ink 36">
                <a:extLst>
                  <a:ext uri="{FF2B5EF4-FFF2-40B4-BE49-F238E27FC236}">
                    <a16:creationId xmlns:a16="http://schemas.microsoft.com/office/drawing/2014/main" id="{536D2064-280A-40D0-B8D2-77E4EF8E60D7}"/>
                  </a:ext>
                </a:extLst>
              </p:cNvPr>
              <p:cNvPicPr/>
              <p:nvPr/>
            </p:nvPicPr>
            <p:blipFill>
              <a:blip r:embed="rId11"/>
              <a:stretch>
                <a:fillRect/>
              </a:stretch>
            </p:blipFill>
            <p:spPr>
              <a:xfrm>
                <a:off x="308927" y="202737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62EDA8DD-B7D7-4111-B4BD-63057A44AE90}"/>
                  </a:ext>
                </a:extLst>
              </p14:cNvPr>
              <p14:cNvContentPartPr/>
              <p14:nvPr/>
            </p14:nvContentPartPr>
            <p14:xfrm>
              <a:off x="227657" y="2481371"/>
              <a:ext cx="220320" cy="968400"/>
            </p14:xfrm>
          </p:contentPart>
        </mc:Choice>
        <mc:Fallback xmlns="">
          <p:pic>
            <p:nvPicPr>
              <p:cNvPr id="38" name="Ink 37">
                <a:extLst>
                  <a:ext uri="{FF2B5EF4-FFF2-40B4-BE49-F238E27FC236}">
                    <a16:creationId xmlns:a16="http://schemas.microsoft.com/office/drawing/2014/main" id="{62EDA8DD-B7D7-4111-B4BD-63057A44AE90}"/>
                  </a:ext>
                </a:extLst>
              </p:cNvPr>
              <p:cNvPicPr/>
              <p:nvPr/>
            </p:nvPicPr>
            <p:blipFill>
              <a:blip r:embed="rId13"/>
              <a:stretch>
                <a:fillRect/>
              </a:stretch>
            </p:blipFill>
            <p:spPr>
              <a:xfrm>
                <a:off x="137804" y="2301438"/>
                <a:ext cx="399667" cy="1327906"/>
              </a:xfrm>
              <a:prstGeom prst="rect">
                <a:avLst/>
              </a:prstGeom>
            </p:spPr>
          </p:pic>
        </mc:Fallback>
      </mc:AlternateContent>
      <p:sp>
        <p:nvSpPr>
          <p:cNvPr id="4" name="Arrow: Down 3">
            <a:extLst>
              <a:ext uri="{FF2B5EF4-FFF2-40B4-BE49-F238E27FC236}">
                <a16:creationId xmlns:a16="http://schemas.microsoft.com/office/drawing/2014/main" id="{6E05CF61-99CF-4D05-8B21-2AFA1914B9EF}"/>
              </a:ext>
            </a:extLst>
          </p:cNvPr>
          <p:cNvSpPr/>
          <p:nvPr/>
        </p:nvSpPr>
        <p:spPr>
          <a:xfrm>
            <a:off x="1418977" y="3085178"/>
            <a:ext cx="278559" cy="466125"/>
          </a:xfrm>
          <a:prstGeom prst="downArrow">
            <a:avLst/>
          </a:prstGeom>
          <a:solidFill>
            <a:srgbClr val="342D4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pic>
        <p:nvPicPr>
          <p:cNvPr id="9218" name="Picture 2" descr="Image result for babraham bioinformatics">
            <a:extLst>
              <a:ext uri="{FF2B5EF4-FFF2-40B4-BE49-F238E27FC236}">
                <a16:creationId xmlns:a16="http://schemas.microsoft.com/office/drawing/2014/main" id="{97230D1B-37D1-4332-81CC-6673433CF349}"/>
              </a:ext>
            </a:extLst>
          </p:cNvPr>
          <p:cNvPicPr>
            <a:picLocks noChangeAspect="1" noChangeArrowheads="1"/>
          </p:cNvPicPr>
          <p:nvPr/>
        </p:nvPicPr>
        <p:blipFill rotWithShape="1">
          <a:blip r:embed="rId14">
            <a:duotone>
              <a:prstClr val="black"/>
              <a:schemeClr val="tx1">
                <a:lumMod val="50000"/>
                <a:tint val="45000"/>
                <a:satMod val="400000"/>
              </a:schemeClr>
            </a:duotone>
            <a:extLst>
              <a:ext uri="{28A0092B-C50C-407E-A947-70E740481C1C}">
                <a14:useLocalDpi xmlns:a14="http://schemas.microsoft.com/office/drawing/2010/main" val="0"/>
              </a:ext>
            </a:extLst>
          </a:blip>
          <a:srcRect r="82381"/>
          <a:stretch/>
        </p:blipFill>
        <p:spPr bwMode="auto">
          <a:xfrm>
            <a:off x="922983" y="4336971"/>
            <a:ext cx="991987" cy="103306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444230E6-284E-C818-23D8-1F7FD9C7A1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98977" y="114300"/>
            <a:ext cx="850147" cy="970450"/>
          </a:xfrm>
          <a:prstGeom prst="rect">
            <a:avLst/>
          </a:prstGeom>
        </p:spPr>
      </p:pic>
    </p:spTree>
    <p:extLst>
      <p:ext uri="{BB962C8B-B14F-4D97-AF65-F5344CB8AC3E}">
        <p14:creationId xmlns:p14="http://schemas.microsoft.com/office/powerpoint/2010/main" val="1389232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7E461B15-7512-4F0F-AC8C-2160DA60526F}"/>
              </a:ext>
            </a:extLst>
          </p:cNvPr>
          <p:cNvSpPr/>
          <p:nvPr/>
        </p:nvSpPr>
        <p:spPr>
          <a:xfrm>
            <a:off x="252960" y="1415120"/>
            <a:ext cx="2610592" cy="1531032"/>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ndara Light"/>
              <a:ea typeface="+mn-ea"/>
              <a:cs typeface="+mn-cs"/>
            </a:endParaRPr>
          </a:p>
        </p:txBody>
      </p:sp>
      <p:sp>
        <p:nvSpPr>
          <p:cNvPr id="28" name="Rectangle: Rounded Corners 27">
            <a:extLst>
              <a:ext uri="{FF2B5EF4-FFF2-40B4-BE49-F238E27FC236}">
                <a16:creationId xmlns:a16="http://schemas.microsoft.com/office/drawing/2014/main" id="{5C1E56BE-4C17-4A19-A244-5F8BE7CC3A2F}"/>
              </a:ext>
            </a:extLst>
          </p:cNvPr>
          <p:cNvSpPr/>
          <p:nvPr/>
        </p:nvSpPr>
        <p:spPr>
          <a:xfrm>
            <a:off x="10021445" y="3679026"/>
            <a:ext cx="1999459" cy="2548744"/>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 name="Title 1">
            <a:extLst>
              <a:ext uri="{FF2B5EF4-FFF2-40B4-BE49-F238E27FC236}">
                <a16:creationId xmlns:a16="http://schemas.microsoft.com/office/drawing/2014/main" id="{DAC3C2BF-D270-4502-B003-8D9D43ADF8E3}"/>
              </a:ext>
            </a:extLst>
          </p:cNvPr>
          <p:cNvSpPr>
            <a:spLocks noGrp="1"/>
          </p:cNvSpPr>
          <p:nvPr>
            <p:ph type="title"/>
          </p:nvPr>
        </p:nvSpPr>
        <p:spPr/>
        <p:txBody>
          <a:bodyPr/>
          <a:lstStyle/>
          <a:p>
            <a:r>
              <a:rPr lang="en-US" dirty="0">
                <a:latin typeface="Candara" panose="020E0502030303020204" pitchFamily="34" charset="0"/>
              </a:rPr>
              <a:t>Bioinformatic Workflow</a:t>
            </a:r>
          </a:p>
        </p:txBody>
      </p:sp>
      <p:sp>
        <p:nvSpPr>
          <p:cNvPr id="10" name="TextBox 9">
            <a:extLst>
              <a:ext uri="{FF2B5EF4-FFF2-40B4-BE49-F238E27FC236}">
                <a16:creationId xmlns:a16="http://schemas.microsoft.com/office/drawing/2014/main" id="{3501D1E5-BF1C-4CB1-939E-D161A4CF6A70}"/>
              </a:ext>
            </a:extLst>
          </p:cNvPr>
          <p:cNvSpPr txBox="1"/>
          <p:nvPr/>
        </p:nvSpPr>
        <p:spPr>
          <a:xfrm rot="16200000">
            <a:off x="757788" y="3433281"/>
            <a:ext cx="2025879" cy="3097037"/>
          </a:xfrm>
          <a:prstGeom prst="flowChartOffpageConnector">
            <a:avLst/>
          </a:prstGeom>
          <a:solidFill>
            <a:srgbClr val="7030A0"/>
          </a:solidFill>
          <a:ln w="76200">
            <a:solidFill>
              <a:srgbClr val="00B0F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1" name="TextBox 10">
            <a:extLst>
              <a:ext uri="{FF2B5EF4-FFF2-40B4-BE49-F238E27FC236}">
                <a16:creationId xmlns:a16="http://schemas.microsoft.com/office/drawing/2014/main" id="{5699A0D3-4459-49F1-8E5C-895241D2619F}"/>
              </a:ext>
            </a:extLst>
          </p:cNvPr>
          <p:cNvSpPr txBox="1"/>
          <p:nvPr/>
        </p:nvSpPr>
        <p:spPr>
          <a:xfrm>
            <a:off x="-648019"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TrimGalore</a:t>
            </a: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6" name="TextBox 15">
            <a:extLst>
              <a:ext uri="{FF2B5EF4-FFF2-40B4-BE49-F238E27FC236}">
                <a16:creationId xmlns:a16="http://schemas.microsoft.com/office/drawing/2014/main" id="{14CBC205-73A4-4BE0-BACD-36FFE81A4BD7}"/>
              </a:ext>
            </a:extLst>
          </p:cNvPr>
          <p:cNvSpPr txBox="1"/>
          <p:nvPr/>
        </p:nvSpPr>
        <p:spPr>
          <a:xfrm>
            <a:off x="2941702" y="3968860"/>
            <a:ext cx="2123683" cy="2025879"/>
          </a:xfrm>
          <a:prstGeom prst="chevron">
            <a:avLst>
              <a:gd name="adj" fmla="val 3062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2" name="TextBox 11">
            <a:extLst>
              <a:ext uri="{FF2B5EF4-FFF2-40B4-BE49-F238E27FC236}">
                <a16:creationId xmlns:a16="http://schemas.microsoft.com/office/drawing/2014/main" id="{D4BBE1F8-1142-443E-BE76-BE3FED3EB61B}"/>
              </a:ext>
            </a:extLst>
          </p:cNvPr>
          <p:cNvSpPr txBox="1"/>
          <p:nvPr/>
        </p:nvSpPr>
        <p:spPr>
          <a:xfrm>
            <a:off x="1735404"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SPAdes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7" name="Picture 14" descr="Image result for spades assembler">
            <a:extLst>
              <a:ext uri="{FF2B5EF4-FFF2-40B4-BE49-F238E27FC236}">
                <a16:creationId xmlns:a16="http://schemas.microsoft.com/office/drawing/2014/main" id="{16E52D29-82CC-4D87-8E11-191D01AF29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984" b="91406" l="9989" r="89955">
                        <a14:foregroundMark x1="48928" y1="9635" x2="48928" y2="9635"/>
                        <a14:foregroundMark x1="48984" y1="9049" x2="48984" y2="9049"/>
                        <a14:foregroundMark x1="49831" y1="91406" x2="49831" y2="91406"/>
                      </a14:backgroundRemoval>
                    </a14:imgEffect>
                  </a14:imgLayer>
                </a14:imgProps>
              </a:ext>
              <a:ext uri="{28A0092B-C50C-407E-A947-70E740481C1C}">
                <a14:useLocalDpi xmlns:a14="http://schemas.microsoft.com/office/drawing/2010/main" val="0"/>
              </a:ext>
            </a:extLst>
          </a:blip>
          <a:srcRect/>
          <a:stretch>
            <a:fillRect/>
          </a:stretch>
        </p:blipFill>
        <p:spPr bwMode="auto">
          <a:xfrm>
            <a:off x="3557113" y="4242527"/>
            <a:ext cx="1330967" cy="11537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FD0898E-4407-4820-8C40-78AC374914D6}"/>
              </a:ext>
            </a:extLst>
          </p:cNvPr>
          <p:cNvSpPr txBox="1"/>
          <p:nvPr/>
        </p:nvSpPr>
        <p:spPr>
          <a:xfrm>
            <a:off x="4708515" y="3968860"/>
            <a:ext cx="2743089" cy="2025879"/>
          </a:xfrm>
          <a:prstGeom prst="chevron">
            <a:avLst>
              <a:gd name="adj" fmla="val 3007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3" name="TextBox 12">
            <a:extLst>
              <a:ext uri="{FF2B5EF4-FFF2-40B4-BE49-F238E27FC236}">
                <a16:creationId xmlns:a16="http://schemas.microsoft.com/office/drawing/2014/main" id="{82718B13-20EA-4FCF-8360-C1858A5FB3A9}"/>
              </a:ext>
            </a:extLst>
          </p:cNvPr>
          <p:cNvSpPr txBox="1"/>
          <p:nvPr/>
        </p:nvSpPr>
        <p:spPr>
          <a:xfrm>
            <a:off x="3736677"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bwa-mem</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20" name="TextBox 19">
            <a:extLst>
              <a:ext uri="{FF2B5EF4-FFF2-40B4-BE49-F238E27FC236}">
                <a16:creationId xmlns:a16="http://schemas.microsoft.com/office/drawing/2014/main" id="{A31A0086-9743-4419-A021-325C0C644311}"/>
              </a:ext>
            </a:extLst>
          </p:cNvPr>
          <p:cNvSpPr txBox="1"/>
          <p:nvPr/>
        </p:nvSpPr>
        <p:spPr>
          <a:xfrm>
            <a:off x="7094733" y="3968860"/>
            <a:ext cx="2743089" cy="2025879"/>
          </a:xfrm>
          <a:prstGeom prst="chevron">
            <a:avLst>
              <a:gd name="adj" fmla="val 31230"/>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4" name="TextBox 13">
            <a:extLst>
              <a:ext uri="{FF2B5EF4-FFF2-40B4-BE49-F238E27FC236}">
                <a16:creationId xmlns:a16="http://schemas.microsoft.com/office/drawing/2014/main" id="{B6BAD056-EBDC-4F40-B3F2-EC5E092F3C13}"/>
              </a:ext>
            </a:extLst>
          </p:cNvPr>
          <p:cNvSpPr txBox="1"/>
          <p:nvPr/>
        </p:nvSpPr>
        <p:spPr>
          <a:xfrm>
            <a:off x="6197464" y="5411315"/>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Freebayes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8" name="Picture 7">
            <a:extLst>
              <a:ext uri="{FF2B5EF4-FFF2-40B4-BE49-F238E27FC236}">
                <a16:creationId xmlns:a16="http://schemas.microsoft.com/office/drawing/2014/main" id="{536C50F0-0453-4E91-8893-B90B5C3EB3B4}"/>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5695944" y="4254845"/>
            <a:ext cx="1178478" cy="1141387"/>
          </a:xfrm>
          <a:prstGeom prst="rect">
            <a:avLst/>
          </a:prstGeom>
        </p:spPr>
      </p:pic>
      <p:sp>
        <p:nvSpPr>
          <p:cNvPr id="21" name="TextBox 20">
            <a:extLst>
              <a:ext uri="{FF2B5EF4-FFF2-40B4-BE49-F238E27FC236}">
                <a16:creationId xmlns:a16="http://schemas.microsoft.com/office/drawing/2014/main" id="{A0D914CA-EE18-4DD4-B19E-359D4287F519}"/>
              </a:ext>
            </a:extLst>
          </p:cNvPr>
          <p:cNvSpPr txBox="1"/>
          <p:nvPr/>
        </p:nvSpPr>
        <p:spPr>
          <a:xfrm>
            <a:off x="682871"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Trimming</a:t>
            </a:r>
          </a:p>
        </p:txBody>
      </p:sp>
      <p:sp>
        <p:nvSpPr>
          <p:cNvPr id="22" name="TextBox 21">
            <a:extLst>
              <a:ext uri="{FF2B5EF4-FFF2-40B4-BE49-F238E27FC236}">
                <a16:creationId xmlns:a16="http://schemas.microsoft.com/office/drawing/2014/main" id="{56719F7B-4B2E-4994-8B36-9D96FCABC2A3}"/>
              </a:ext>
            </a:extLst>
          </p:cNvPr>
          <p:cNvSpPr txBox="1"/>
          <p:nvPr/>
        </p:nvSpPr>
        <p:spPr>
          <a:xfrm>
            <a:off x="3026456"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Assembly</a:t>
            </a:r>
          </a:p>
        </p:txBody>
      </p:sp>
      <p:sp>
        <p:nvSpPr>
          <p:cNvPr id="23" name="TextBox 22">
            <a:extLst>
              <a:ext uri="{FF2B5EF4-FFF2-40B4-BE49-F238E27FC236}">
                <a16:creationId xmlns:a16="http://schemas.microsoft.com/office/drawing/2014/main" id="{B7F6776A-7F58-4BD7-8A19-C0B9D9FA9931}"/>
              </a:ext>
            </a:extLst>
          </p:cNvPr>
          <p:cNvSpPr txBox="1"/>
          <p:nvPr/>
        </p:nvSpPr>
        <p:spPr>
          <a:xfrm>
            <a:off x="7066033" y="3450779"/>
            <a:ext cx="267770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Variant Calling</a:t>
            </a:r>
          </a:p>
        </p:txBody>
      </p:sp>
      <p:sp>
        <p:nvSpPr>
          <p:cNvPr id="24" name="TextBox 23">
            <a:extLst>
              <a:ext uri="{FF2B5EF4-FFF2-40B4-BE49-F238E27FC236}">
                <a16:creationId xmlns:a16="http://schemas.microsoft.com/office/drawing/2014/main" id="{B731C183-D327-455A-972F-AD9F3D8758A8}"/>
              </a:ext>
            </a:extLst>
          </p:cNvPr>
          <p:cNvSpPr txBox="1"/>
          <p:nvPr/>
        </p:nvSpPr>
        <p:spPr>
          <a:xfrm>
            <a:off x="5103244"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Mapping</a:t>
            </a:r>
          </a:p>
        </p:txBody>
      </p:sp>
      <p:pic>
        <p:nvPicPr>
          <p:cNvPr id="25" name="Picture 24">
            <a:extLst>
              <a:ext uri="{FF2B5EF4-FFF2-40B4-BE49-F238E27FC236}">
                <a16:creationId xmlns:a16="http://schemas.microsoft.com/office/drawing/2014/main" id="{374B6714-DB33-455E-96F0-F86031E8F64F}"/>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8029636" y="4259818"/>
            <a:ext cx="1178478" cy="1141387"/>
          </a:xfrm>
          <a:prstGeom prst="rect">
            <a:avLst/>
          </a:prstGeom>
        </p:spPr>
      </p:pic>
      <p:pic>
        <p:nvPicPr>
          <p:cNvPr id="26" name="Graphic 25" descr="Document">
            <a:extLst>
              <a:ext uri="{FF2B5EF4-FFF2-40B4-BE49-F238E27FC236}">
                <a16:creationId xmlns:a16="http://schemas.microsoft.com/office/drawing/2014/main" id="{D7D297FC-7C55-48A1-A18A-84B03F6E39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29530" y="4369296"/>
            <a:ext cx="1731074" cy="1731074"/>
          </a:xfrm>
          <a:prstGeom prst="rect">
            <a:avLst/>
          </a:prstGeom>
        </p:spPr>
      </p:pic>
      <p:pic>
        <p:nvPicPr>
          <p:cNvPr id="31" name="Picture 30" descr="A close up of a logo&#10;&#10;Description automatically generated">
            <a:extLst>
              <a:ext uri="{FF2B5EF4-FFF2-40B4-BE49-F238E27FC236}">
                <a16:creationId xmlns:a16="http://schemas.microsoft.com/office/drawing/2014/main" id="{58F1B24A-2695-4F6F-941E-46D70E46FEDF}"/>
              </a:ext>
            </a:extLst>
          </p:cNvPr>
          <p:cNvPicPr>
            <a:picLocks noChangeAspect="1"/>
          </p:cNvPicPr>
          <p:nvPr/>
        </p:nvPicPr>
        <p:blipFill>
          <a:blip r:embed="rId9">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632377" y="1789335"/>
            <a:ext cx="1871235" cy="1094081"/>
          </a:xfrm>
          <a:prstGeom prst="rect">
            <a:avLst/>
          </a:prstGeom>
        </p:spPr>
      </p:pic>
      <p:sp>
        <p:nvSpPr>
          <p:cNvPr id="34" name="TextBox 33">
            <a:extLst>
              <a:ext uri="{FF2B5EF4-FFF2-40B4-BE49-F238E27FC236}">
                <a16:creationId xmlns:a16="http://schemas.microsoft.com/office/drawing/2014/main" id="{82511E26-3DA8-4BDE-962B-1390A499C18E}"/>
              </a:ext>
            </a:extLst>
          </p:cNvPr>
          <p:cNvSpPr txBox="1"/>
          <p:nvPr/>
        </p:nvSpPr>
        <p:spPr>
          <a:xfrm>
            <a:off x="463260" y="1439585"/>
            <a:ext cx="218999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DNA sequences</a:t>
            </a:r>
            <a:endPar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536D2064-280A-40D0-B8D2-77E4EF8E60D7}"/>
                  </a:ext>
                </a:extLst>
              </p14:cNvPr>
              <p14:cNvContentPartPr/>
              <p14:nvPr/>
            </p14:nvContentPartPr>
            <p14:xfrm>
              <a:off x="398927" y="2207378"/>
              <a:ext cx="360" cy="360"/>
            </p14:xfrm>
          </p:contentPart>
        </mc:Choice>
        <mc:Fallback xmlns="">
          <p:pic>
            <p:nvPicPr>
              <p:cNvPr id="37" name="Ink 36">
                <a:extLst>
                  <a:ext uri="{FF2B5EF4-FFF2-40B4-BE49-F238E27FC236}">
                    <a16:creationId xmlns:a16="http://schemas.microsoft.com/office/drawing/2014/main" id="{536D2064-280A-40D0-B8D2-77E4EF8E60D7}"/>
                  </a:ext>
                </a:extLst>
              </p:cNvPr>
              <p:cNvPicPr/>
              <p:nvPr/>
            </p:nvPicPr>
            <p:blipFill>
              <a:blip r:embed="rId11"/>
              <a:stretch>
                <a:fillRect/>
              </a:stretch>
            </p:blipFill>
            <p:spPr>
              <a:xfrm>
                <a:off x="308927" y="202737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62EDA8DD-B7D7-4111-B4BD-63057A44AE90}"/>
                  </a:ext>
                </a:extLst>
              </p14:cNvPr>
              <p14:cNvContentPartPr/>
              <p14:nvPr/>
            </p14:nvContentPartPr>
            <p14:xfrm>
              <a:off x="227657" y="2481371"/>
              <a:ext cx="220320" cy="968400"/>
            </p14:xfrm>
          </p:contentPart>
        </mc:Choice>
        <mc:Fallback xmlns="">
          <p:pic>
            <p:nvPicPr>
              <p:cNvPr id="38" name="Ink 37">
                <a:extLst>
                  <a:ext uri="{FF2B5EF4-FFF2-40B4-BE49-F238E27FC236}">
                    <a16:creationId xmlns:a16="http://schemas.microsoft.com/office/drawing/2014/main" id="{62EDA8DD-B7D7-4111-B4BD-63057A44AE90}"/>
                  </a:ext>
                </a:extLst>
              </p:cNvPr>
              <p:cNvPicPr/>
              <p:nvPr/>
            </p:nvPicPr>
            <p:blipFill>
              <a:blip r:embed="rId13"/>
              <a:stretch>
                <a:fillRect/>
              </a:stretch>
            </p:blipFill>
            <p:spPr>
              <a:xfrm>
                <a:off x="137804" y="2301438"/>
                <a:ext cx="399667" cy="1327906"/>
              </a:xfrm>
              <a:prstGeom prst="rect">
                <a:avLst/>
              </a:prstGeom>
            </p:spPr>
          </p:pic>
        </mc:Fallback>
      </mc:AlternateContent>
      <p:sp>
        <p:nvSpPr>
          <p:cNvPr id="4" name="Arrow: Down 3">
            <a:extLst>
              <a:ext uri="{FF2B5EF4-FFF2-40B4-BE49-F238E27FC236}">
                <a16:creationId xmlns:a16="http://schemas.microsoft.com/office/drawing/2014/main" id="{6E05CF61-99CF-4D05-8B21-2AFA1914B9EF}"/>
              </a:ext>
            </a:extLst>
          </p:cNvPr>
          <p:cNvSpPr/>
          <p:nvPr/>
        </p:nvSpPr>
        <p:spPr>
          <a:xfrm>
            <a:off x="1418977" y="3085178"/>
            <a:ext cx="278559" cy="466125"/>
          </a:xfrm>
          <a:prstGeom prst="downArrow">
            <a:avLst/>
          </a:prstGeom>
          <a:solidFill>
            <a:srgbClr val="342D4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pic>
        <p:nvPicPr>
          <p:cNvPr id="9218" name="Picture 2" descr="Image result for babraham bioinformatics">
            <a:extLst>
              <a:ext uri="{FF2B5EF4-FFF2-40B4-BE49-F238E27FC236}">
                <a16:creationId xmlns:a16="http://schemas.microsoft.com/office/drawing/2014/main" id="{97230D1B-37D1-4332-81CC-6673433CF349}"/>
              </a:ext>
            </a:extLst>
          </p:cNvPr>
          <p:cNvPicPr>
            <a:picLocks noChangeAspect="1" noChangeArrowheads="1"/>
          </p:cNvPicPr>
          <p:nvPr/>
        </p:nvPicPr>
        <p:blipFill rotWithShape="1">
          <a:blip r:embed="rId14">
            <a:duotone>
              <a:prstClr val="black"/>
              <a:schemeClr val="tx1">
                <a:lumMod val="50000"/>
                <a:tint val="45000"/>
                <a:satMod val="400000"/>
              </a:schemeClr>
            </a:duotone>
            <a:extLst>
              <a:ext uri="{28A0092B-C50C-407E-A947-70E740481C1C}">
                <a14:useLocalDpi xmlns:a14="http://schemas.microsoft.com/office/drawing/2010/main" val="0"/>
              </a:ext>
            </a:extLst>
          </a:blip>
          <a:srcRect r="82381"/>
          <a:stretch/>
        </p:blipFill>
        <p:spPr bwMode="auto">
          <a:xfrm>
            <a:off x="922983" y="4336971"/>
            <a:ext cx="991987" cy="103306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BE2589E-8EF4-AD34-C743-F1FD4D4C53B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98977" y="114300"/>
            <a:ext cx="850147" cy="970450"/>
          </a:xfrm>
          <a:prstGeom prst="rect">
            <a:avLst/>
          </a:prstGeom>
        </p:spPr>
      </p:pic>
      <p:sp>
        <p:nvSpPr>
          <p:cNvPr id="6" name="TextBox 5">
            <a:extLst>
              <a:ext uri="{FF2B5EF4-FFF2-40B4-BE49-F238E27FC236}">
                <a16:creationId xmlns:a16="http://schemas.microsoft.com/office/drawing/2014/main" id="{FBDE5D0B-0F04-665A-4B40-C01A20788D53}"/>
              </a:ext>
            </a:extLst>
          </p:cNvPr>
          <p:cNvSpPr txBox="1"/>
          <p:nvPr/>
        </p:nvSpPr>
        <p:spPr>
          <a:xfrm>
            <a:off x="9964053" y="3714173"/>
            <a:ext cx="207298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assessPool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Input</a:t>
            </a:r>
            <a:endPar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3156493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7E461B15-7512-4F0F-AC8C-2160DA60526F}"/>
              </a:ext>
            </a:extLst>
          </p:cNvPr>
          <p:cNvSpPr/>
          <p:nvPr/>
        </p:nvSpPr>
        <p:spPr>
          <a:xfrm>
            <a:off x="252960" y="1415120"/>
            <a:ext cx="2610592" cy="1531032"/>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ndara Light"/>
              <a:ea typeface="+mn-ea"/>
              <a:cs typeface="+mn-cs"/>
            </a:endParaRPr>
          </a:p>
        </p:txBody>
      </p:sp>
      <p:sp>
        <p:nvSpPr>
          <p:cNvPr id="28" name="Rectangle: Rounded Corners 27">
            <a:extLst>
              <a:ext uri="{FF2B5EF4-FFF2-40B4-BE49-F238E27FC236}">
                <a16:creationId xmlns:a16="http://schemas.microsoft.com/office/drawing/2014/main" id="{5C1E56BE-4C17-4A19-A244-5F8BE7CC3A2F}"/>
              </a:ext>
            </a:extLst>
          </p:cNvPr>
          <p:cNvSpPr/>
          <p:nvPr/>
        </p:nvSpPr>
        <p:spPr>
          <a:xfrm>
            <a:off x="10021445" y="3679026"/>
            <a:ext cx="1999459" cy="2548744"/>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 name="Title 1">
            <a:extLst>
              <a:ext uri="{FF2B5EF4-FFF2-40B4-BE49-F238E27FC236}">
                <a16:creationId xmlns:a16="http://schemas.microsoft.com/office/drawing/2014/main" id="{DAC3C2BF-D270-4502-B003-8D9D43ADF8E3}"/>
              </a:ext>
            </a:extLst>
          </p:cNvPr>
          <p:cNvSpPr>
            <a:spLocks noGrp="1"/>
          </p:cNvSpPr>
          <p:nvPr>
            <p:ph type="title"/>
          </p:nvPr>
        </p:nvSpPr>
        <p:spPr/>
        <p:txBody>
          <a:bodyPr/>
          <a:lstStyle/>
          <a:p>
            <a:r>
              <a:rPr lang="en-US" dirty="0">
                <a:latin typeface="Candara" panose="020E0502030303020204" pitchFamily="34" charset="0"/>
              </a:rPr>
              <a:t>Bioinformatic Workflow</a:t>
            </a:r>
          </a:p>
        </p:txBody>
      </p:sp>
      <p:sp>
        <p:nvSpPr>
          <p:cNvPr id="10" name="TextBox 9">
            <a:extLst>
              <a:ext uri="{FF2B5EF4-FFF2-40B4-BE49-F238E27FC236}">
                <a16:creationId xmlns:a16="http://schemas.microsoft.com/office/drawing/2014/main" id="{3501D1E5-BF1C-4CB1-939E-D161A4CF6A70}"/>
              </a:ext>
            </a:extLst>
          </p:cNvPr>
          <p:cNvSpPr txBox="1"/>
          <p:nvPr/>
        </p:nvSpPr>
        <p:spPr>
          <a:xfrm rot="16200000">
            <a:off x="757788" y="3433281"/>
            <a:ext cx="2025879" cy="3097037"/>
          </a:xfrm>
          <a:prstGeom prst="flowChartOffpageConnector">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1" name="TextBox 10">
            <a:extLst>
              <a:ext uri="{FF2B5EF4-FFF2-40B4-BE49-F238E27FC236}">
                <a16:creationId xmlns:a16="http://schemas.microsoft.com/office/drawing/2014/main" id="{5699A0D3-4459-49F1-8E5C-895241D2619F}"/>
              </a:ext>
            </a:extLst>
          </p:cNvPr>
          <p:cNvSpPr txBox="1"/>
          <p:nvPr/>
        </p:nvSpPr>
        <p:spPr>
          <a:xfrm>
            <a:off x="-648019"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TrimGalore</a:t>
            </a: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6" name="TextBox 15">
            <a:extLst>
              <a:ext uri="{FF2B5EF4-FFF2-40B4-BE49-F238E27FC236}">
                <a16:creationId xmlns:a16="http://schemas.microsoft.com/office/drawing/2014/main" id="{14CBC205-73A4-4BE0-BACD-36FFE81A4BD7}"/>
              </a:ext>
            </a:extLst>
          </p:cNvPr>
          <p:cNvSpPr txBox="1"/>
          <p:nvPr/>
        </p:nvSpPr>
        <p:spPr>
          <a:xfrm>
            <a:off x="2941702" y="3968860"/>
            <a:ext cx="2123683" cy="2025879"/>
          </a:xfrm>
          <a:prstGeom prst="chevron">
            <a:avLst>
              <a:gd name="adj" fmla="val 30625"/>
            </a:avLst>
          </a:prstGeom>
          <a:solidFill>
            <a:srgbClr val="7030A0"/>
          </a:solidFill>
          <a:ln w="76200">
            <a:solidFill>
              <a:srgbClr val="00B0F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2" name="TextBox 11">
            <a:extLst>
              <a:ext uri="{FF2B5EF4-FFF2-40B4-BE49-F238E27FC236}">
                <a16:creationId xmlns:a16="http://schemas.microsoft.com/office/drawing/2014/main" id="{D4BBE1F8-1142-443E-BE76-BE3FED3EB61B}"/>
              </a:ext>
            </a:extLst>
          </p:cNvPr>
          <p:cNvSpPr txBox="1"/>
          <p:nvPr/>
        </p:nvSpPr>
        <p:spPr>
          <a:xfrm>
            <a:off x="1735404"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SPAdes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7" name="Picture 14" descr="Image result for spades assembler">
            <a:extLst>
              <a:ext uri="{FF2B5EF4-FFF2-40B4-BE49-F238E27FC236}">
                <a16:creationId xmlns:a16="http://schemas.microsoft.com/office/drawing/2014/main" id="{16E52D29-82CC-4D87-8E11-191D01AF29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984" b="91406" l="9989" r="89955">
                        <a14:foregroundMark x1="48928" y1="9635" x2="48928" y2="9635"/>
                        <a14:foregroundMark x1="48984" y1="9049" x2="48984" y2="9049"/>
                        <a14:foregroundMark x1="49831" y1="91406" x2="49831" y2="91406"/>
                      </a14:backgroundRemoval>
                    </a14:imgEffect>
                  </a14:imgLayer>
                </a14:imgProps>
              </a:ext>
              <a:ext uri="{28A0092B-C50C-407E-A947-70E740481C1C}">
                <a14:useLocalDpi xmlns:a14="http://schemas.microsoft.com/office/drawing/2010/main" val="0"/>
              </a:ext>
            </a:extLst>
          </a:blip>
          <a:srcRect/>
          <a:stretch>
            <a:fillRect/>
          </a:stretch>
        </p:blipFill>
        <p:spPr bwMode="auto">
          <a:xfrm>
            <a:off x="3557113" y="4242527"/>
            <a:ext cx="1330967" cy="11537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FD0898E-4407-4820-8C40-78AC374914D6}"/>
              </a:ext>
            </a:extLst>
          </p:cNvPr>
          <p:cNvSpPr txBox="1"/>
          <p:nvPr/>
        </p:nvSpPr>
        <p:spPr>
          <a:xfrm>
            <a:off x="4708515" y="3968860"/>
            <a:ext cx="2743089" cy="2025879"/>
          </a:xfrm>
          <a:prstGeom prst="chevron">
            <a:avLst>
              <a:gd name="adj" fmla="val 3007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3" name="TextBox 12">
            <a:extLst>
              <a:ext uri="{FF2B5EF4-FFF2-40B4-BE49-F238E27FC236}">
                <a16:creationId xmlns:a16="http://schemas.microsoft.com/office/drawing/2014/main" id="{82718B13-20EA-4FCF-8360-C1858A5FB3A9}"/>
              </a:ext>
            </a:extLst>
          </p:cNvPr>
          <p:cNvSpPr txBox="1"/>
          <p:nvPr/>
        </p:nvSpPr>
        <p:spPr>
          <a:xfrm>
            <a:off x="3736677"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bwa-mem</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20" name="TextBox 19">
            <a:extLst>
              <a:ext uri="{FF2B5EF4-FFF2-40B4-BE49-F238E27FC236}">
                <a16:creationId xmlns:a16="http://schemas.microsoft.com/office/drawing/2014/main" id="{A31A0086-9743-4419-A021-325C0C644311}"/>
              </a:ext>
            </a:extLst>
          </p:cNvPr>
          <p:cNvSpPr txBox="1"/>
          <p:nvPr/>
        </p:nvSpPr>
        <p:spPr>
          <a:xfrm>
            <a:off x="7094733" y="3968860"/>
            <a:ext cx="2743089" cy="2025879"/>
          </a:xfrm>
          <a:prstGeom prst="chevron">
            <a:avLst>
              <a:gd name="adj" fmla="val 31230"/>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4" name="TextBox 13">
            <a:extLst>
              <a:ext uri="{FF2B5EF4-FFF2-40B4-BE49-F238E27FC236}">
                <a16:creationId xmlns:a16="http://schemas.microsoft.com/office/drawing/2014/main" id="{B6BAD056-EBDC-4F40-B3F2-EC5E092F3C13}"/>
              </a:ext>
            </a:extLst>
          </p:cNvPr>
          <p:cNvSpPr txBox="1"/>
          <p:nvPr/>
        </p:nvSpPr>
        <p:spPr>
          <a:xfrm>
            <a:off x="6197464" y="5411315"/>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Freebayes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8" name="Picture 7">
            <a:extLst>
              <a:ext uri="{FF2B5EF4-FFF2-40B4-BE49-F238E27FC236}">
                <a16:creationId xmlns:a16="http://schemas.microsoft.com/office/drawing/2014/main" id="{536C50F0-0453-4E91-8893-B90B5C3EB3B4}"/>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5695944" y="4254845"/>
            <a:ext cx="1178478" cy="1141387"/>
          </a:xfrm>
          <a:prstGeom prst="rect">
            <a:avLst/>
          </a:prstGeom>
        </p:spPr>
      </p:pic>
      <p:sp>
        <p:nvSpPr>
          <p:cNvPr id="21" name="TextBox 20">
            <a:extLst>
              <a:ext uri="{FF2B5EF4-FFF2-40B4-BE49-F238E27FC236}">
                <a16:creationId xmlns:a16="http://schemas.microsoft.com/office/drawing/2014/main" id="{A0D914CA-EE18-4DD4-B19E-359D4287F519}"/>
              </a:ext>
            </a:extLst>
          </p:cNvPr>
          <p:cNvSpPr txBox="1"/>
          <p:nvPr/>
        </p:nvSpPr>
        <p:spPr>
          <a:xfrm>
            <a:off x="682871"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Trimming</a:t>
            </a:r>
          </a:p>
        </p:txBody>
      </p:sp>
      <p:sp>
        <p:nvSpPr>
          <p:cNvPr id="22" name="TextBox 21">
            <a:extLst>
              <a:ext uri="{FF2B5EF4-FFF2-40B4-BE49-F238E27FC236}">
                <a16:creationId xmlns:a16="http://schemas.microsoft.com/office/drawing/2014/main" id="{56719F7B-4B2E-4994-8B36-9D96FCABC2A3}"/>
              </a:ext>
            </a:extLst>
          </p:cNvPr>
          <p:cNvSpPr txBox="1"/>
          <p:nvPr/>
        </p:nvSpPr>
        <p:spPr>
          <a:xfrm>
            <a:off x="3026456"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Assembly</a:t>
            </a:r>
          </a:p>
        </p:txBody>
      </p:sp>
      <p:sp>
        <p:nvSpPr>
          <p:cNvPr id="23" name="TextBox 22">
            <a:extLst>
              <a:ext uri="{FF2B5EF4-FFF2-40B4-BE49-F238E27FC236}">
                <a16:creationId xmlns:a16="http://schemas.microsoft.com/office/drawing/2014/main" id="{B7F6776A-7F58-4BD7-8A19-C0B9D9FA9931}"/>
              </a:ext>
            </a:extLst>
          </p:cNvPr>
          <p:cNvSpPr txBox="1"/>
          <p:nvPr/>
        </p:nvSpPr>
        <p:spPr>
          <a:xfrm>
            <a:off x="7066033" y="3450779"/>
            <a:ext cx="267770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Variant Calling</a:t>
            </a:r>
          </a:p>
        </p:txBody>
      </p:sp>
      <p:sp>
        <p:nvSpPr>
          <p:cNvPr id="24" name="TextBox 23">
            <a:extLst>
              <a:ext uri="{FF2B5EF4-FFF2-40B4-BE49-F238E27FC236}">
                <a16:creationId xmlns:a16="http://schemas.microsoft.com/office/drawing/2014/main" id="{B731C183-D327-455A-972F-AD9F3D8758A8}"/>
              </a:ext>
            </a:extLst>
          </p:cNvPr>
          <p:cNvSpPr txBox="1"/>
          <p:nvPr/>
        </p:nvSpPr>
        <p:spPr>
          <a:xfrm>
            <a:off x="5103244"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Mapping</a:t>
            </a:r>
          </a:p>
        </p:txBody>
      </p:sp>
      <p:pic>
        <p:nvPicPr>
          <p:cNvPr id="25" name="Picture 24">
            <a:extLst>
              <a:ext uri="{FF2B5EF4-FFF2-40B4-BE49-F238E27FC236}">
                <a16:creationId xmlns:a16="http://schemas.microsoft.com/office/drawing/2014/main" id="{374B6714-DB33-455E-96F0-F86031E8F64F}"/>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8029636" y="4259818"/>
            <a:ext cx="1178478" cy="1141387"/>
          </a:xfrm>
          <a:prstGeom prst="rect">
            <a:avLst/>
          </a:prstGeom>
        </p:spPr>
      </p:pic>
      <p:pic>
        <p:nvPicPr>
          <p:cNvPr id="26" name="Graphic 25" descr="Document">
            <a:extLst>
              <a:ext uri="{FF2B5EF4-FFF2-40B4-BE49-F238E27FC236}">
                <a16:creationId xmlns:a16="http://schemas.microsoft.com/office/drawing/2014/main" id="{D7D297FC-7C55-48A1-A18A-84B03F6E39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29530" y="4369296"/>
            <a:ext cx="1731074" cy="1731074"/>
          </a:xfrm>
          <a:prstGeom prst="rect">
            <a:avLst/>
          </a:prstGeom>
        </p:spPr>
      </p:pic>
      <p:pic>
        <p:nvPicPr>
          <p:cNvPr id="31" name="Picture 30" descr="A close up of a logo&#10;&#10;Description automatically generated">
            <a:extLst>
              <a:ext uri="{FF2B5EF4-FFF2-40B4-BE49-F238E27FC236}">
                <a16:creationId xmlns:a16="http://schemas.microsoft.com/office/drawing/2014/main" id="{58F1B24A-2695-4F6F-941E-46D70E46FEDF}"/>
              </a:ext>
            </a:extLst>
          </p:cNvPr>
          <p:cNvPicPr>
            <a:picLocks noChangeAspect="1"/>
          </p:cNvPicPr>
          <p:nvPr/>
        </p:nvPicPr>
        <p:blipFill>
          <a:blip r:embed="rId9">
            <a:duotone>
              <a:prstClr val="black"/>
              <a:srgbClr val="7030A0">
                <a:tint val="45000"/>
                <a:satMod val="400000"/>
              </a:srgbClr>
            </a:duotone>
            <a:extLst>
              <a:ext uri="{28A0092B-C50C-407E-A947-70E740481C1C}">
                <a14:useLocalDpi xmlns:a14="http://schemas.microsoft.com/office/drawing/2010/main" val="0"/>
              </a:ext>
            </a:extLst>
          </a:blip>
          <a:stretch>
            <a:fillRect/>
          </a:stretch>
        </p:blipFill>
        <p:spPr>
          <a:xfrm>
            <a:off x="632377" y="1789335"/>
            <a:ext cx="1871235" cy="1094081"/>
          </a:xfrm>
          <a:prstGeom prst="rect">
            <a:avLst/>
          </a:prstGeom>
        </p:spPr>
      </p:pic>
      <p:sp>
        <p:nvSpPr>
          <p:cNvPr id="34" name="TextBox 33">
            <a:extLst>
              <a:ext uri="{FF2B5EF4-FFF2-40B4-BE49-F238E27FC236}">
                <a16:creationId xmlns:a16="http://schemas.microsoft.com/office/drawing/2014/main" id="{82511E26-3DA8-4BDE-962B-1390A499C18E}"/>
              </a:ext>
            </a:extLst>
          </p:cNvPr>
          <p:cNvSpPr txBox="1"/>
          <p:nvPr/>
        </p:nvSpPr>
        <p:spPr>
          <a:xfrm>
            <a:off x="463260" y="1439585"/>
            <a:ext cx="218999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DNA sequences</a:t>
            </a:r>
            <a:endPar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536D2064-280A-40D0-B8D2-77E4EF8E60D7}"/>
                  </a:ext>
                </a:extLst>
              </p14:cNvPr>
              <p14:cNvContentPartPr/>
              <p14:nvPr/>
            </p14:nvContentPartPr>
            <p14:xfrm>
              <a:off x="398927" y="2207378"/>
              <a:ext cx="360" cy="360"/>
            </p14:xfrm>
          </p:contentPart>
        </mc:Choice>
        <mc:Fallback xmlns="">
          <p:pic>
            <p:nvPicPr>
              <p:cNvPr id="37" name="Ink 36">
                <a:extLst>
                  <a:ext uri="{FF2B5EF4-FFF2-40B4-BE49-F238E27FC236}">
                    <a16:creationId xmlns:a16="http://schemas.microsoft.com/office/drawing/2014/main" id="{536D2064-280A-40D0-B8D2-77E4EF8E60D7}"/>
                  </a:ext>
                </a:extLst>
              </p:cNvPr>
              <p:cNvPicPr/>
              <p:nvPr/>
            </p:nvPicPr>
            <p:blipFill>
              <a:blip r:embed="rId11"/>
              <a:stretch>
                <a:fillRect/>
              </a:stretch>
            </p:blipFill>
            <p:spPr>
              <a:xfrm>
                <a:off x="308927" y="202737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62EDA8DD-B7D7-4111-B4BD-63057A44AE90}"/>
                  </a:ext>
                </a:extLst>
              </p14:cNvPr>
              <p14:cNvContentPartPr/>
              <p14:nvPr/>
            </p14:nvContentPartPr>
            <p14:xfrm>
              <a:off x="227657" y="2481371"/>
              <a:ext cx="220320" cy="968400"/>
            </p14:xfrm>
          </p:contentPart>
        </mc:Choice>
        <mc:Fallback xmlns="">
          <p:pic>
            <p:nvPicPr>
              <p:cNvPr id="38" name="Ink 37">
                <a:extLst>
                  <a:ext uri="{FF2B5EF4-FFF2-40B4-BE49-F238E27FC236}">
                    <a16:creationId xmlns:a16="http://schemas.microsoft.com/office/drawing/2014/main" id="{62EDA8DD-B7D7-4111-B4BD-63057A44AE90}"/>
                  </a:ext>
                </a:extLst>
              </p:cNvPr>
              <p:cNvPicPr/>
              <p:nvPr/>
            </p:nvPicPr>
            <p:blipFill>
              <a:blip r:embed="rId13"/>
              <a:stretch>
                <a:fillRect/>
              </a:stretch>
            </p:blipFill>
            <p:spPr>
              <a:xfrm>
                <a:off x="137804" y="2301438"/>
                <a:ext cx="399667" cy="1327906"/>
              </a:xfrm>
              <a:prstGeom prst="rect">
                <a:avLst/>
              </a:prstGeom>
            </p:spPr>
          </p:pic>
        </mc:Fallback>
      </mc:AlternateContent>
      <p:sp>
        <p:nvSpPr>
          <p:cNvPr id="4" name="Arrow: Down 3">
            <a:extLst>
              <a:ext uri="{FF2B5EF4-FFF2-40B4-BE49-F238E27FC236}">
                <a16:creationId xmlns:a16="http://schemas.microsoft.com/office/drawing/2014/main" id="{6E05CF61-99CF-4D05-8B21-2AFA1914B9EF}"/>
              </a:ext>
            </a:extLst>
          </p:cNvPr>
          <p:cNvSpPr/>
          <p:nvPr/>
        </p:nvSpPr>
        <p:spPr>
          <a:xfrm>
            <a:off x="1418977" y="3085178"/>
            <a:ext cx="278559" cy="466125"/>
          </a:xfrm>
          <a:prstGeom prst="downArrow">
            <a:avLst/>
          </a:prstGeom>
          <a:solidFill>
            <a:srgbClr val="342D48"/>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pic>
        <p:nvPicPr>
          <p:cNvPr id="9218" name="Picture 2" descr="Image result for babraham bioinformatics">
            <a:extLst>
              <a:ext uri="{FF2B5EF4-FFF2-40B4-BE49-F238E27FC236}">
                <a16:creationId xmlns:a16="http://schemas.microsoft.com/office/drawing/2014/main" id="{97230D1B-37D1-4332-81CC-6673433CF349}"/>
              </a:ext>
            </a:extLst>
          </p:cNvPr>
          <p:cNvPicPr>
            <a:picLocks noChangeAspect="1" noChangeArrowheads="1"/>
          </p:cNvPicPr>
          <p:nvPr/>
        </p:nvPicPr>
        <p:blipFill rotWithShape="1">
          <a:blip r:embed="rId14">
            <a:duotone>
              <a:prstClr val="black"/>
              <a:schemeClr val="tx1">
                <a:lumMod val="50000"/>
                <a:tint val="45000"/>
                <a:satMod val="400000"/>
              </a:schemeClr>
            </a:duotone>
            <a:extLst>
              <a:ext uri="{28A0092B-C50C-407E-A947-70E740481C1C}">
                <a14:useLocalDpi xmlns:a14="http://schemas.microsoft.com/office/drawing/2010/main" val="0"/>
              </a:ext>
            </a:extLst>
          </a:blip>
          <a:srcRect r="82381"/>
          <a:stretch/>
        </p:blipFill>
        <p:spPr bwMode="auto">
          <a:xfrm>
            <a:off x="922983" y="4336971"/>
            <a:ext cx="991987" cy="103306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9A82BCFC-A4BB-914A-118A-78A4D4B860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98977" y="114300"/>
            <a:ext cx="850147" cy="970450"/>
          </a:xfrm>
          <a:prstGeom prst="rect">
            <a:avLst/>
          </a:prstGeom>
        </p:spPr>
      </p:pic>
      <p:sp>
        <p:nvSpPr>
          <p:cNvPr id="6" name="TextBox 5">
            <a:extLst>
              <a:ext uri="{FF2B5EF4-FFF2-40B4-BE49-F238E27FC236}">
                <a16:creationId xmlns:a16="http://schemas.microsoft.com/office/drawing/2014/main" id="{4CD7BF5B-9A7E-7232-5693-C8CD6473405B}"/>
              </a:ext>
            </a:extLst>
          </p:cNvPr>
          <p:cNvSpPr txBox="1"/>
          <p:nvPr/>
        </p:nvSpPr>
        <p:spPr>
          <a:xfrm>
            <a:off x="9964053" y="3714173"/>
            <a:ext cx="207298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assessPool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Input</a:t>
            </a:r>
            <a:endPar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9" name="Rectangle: Rounded Corners 8">
            <a:extLst>
              <a:ext uri="{FF2B5EF4-FFF2-40B4-BE49-F238E27FC236}">
                <a16:creationId xmlns:a16="http://schemas.microsoft.com/office/drawing/2014/main" id="{324686B3-AF87-9048-C488-C719AE8C701A}"/>
              </a:ext>
            </a:extLst>
          </p:cNvPr>
          <p:cNvSpPr/>
          <p:nvPr/>
        </p:nvSpPr>
        <p:spPr>
          <a:xfrm>
            <a:off x="5555489" y="1945768"/>
            <a:ext cx="3021087" cy="523220"/>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2">
                    <a:lumMod val="90000"/>
                  </a:schemeClr>
                </a:solidFill>
                <a:latin typeface="Candara" panose="020E0502030303020204" pitchFamily="34" charset="0"/>
              </a:rPr>
              <a:t>de_novo</a:t>
            </a:r>
            <a:r>
              <a:rPr lang="en-US" dirty="0" err="1">
                <a:solidFill>
                  <a:schemeClr val="tx2">
                    <a:lumMod val="90000"/>
                  </a:schemeClr>
                </a:solidFill>
                <a:latin typeface="Candara" panose="020E0502030303020204" pitchFamily="34" charset="0"/>
              </a:rPr>
              <a:t>_reference.fasta</a:t>
            </a:r>
            <a:endParaRPr lang="en-US" dirty="0">
              <a:solidFill>
                <a:schemeClr val="tx2">
                  <a:lumMod val="90000"/>
                </a:schemeClr>
              </a:solidFill>
              <a:latin typeface="Candara" panose="020E0502030303020204" pitchFamily="34" charset="0"/>
            </a:endParaRPr>
          </a:p>
        </p:txBody>
      </p:sp>
      <p:sp>
        <p:nvSpPr>
          <p:cNvPr id="15" name="Callout: Right Arrow 14">
            <a:extLst>
              <a:ext uri="{FF2B5EF4-FFF2-40B4-BE49-F238E27FC236}">
                <a16:creationId xmlns:a16="http://schemas.microsoft.com/office/drawing/2014/main" id="{35C2E150-B1D9-4A8C-04B3-7ADD8818B7DF}"/>
              </a:ext>
            </a:extLst>
          </p:cNvPr>
          <p:cNvSpPr/>
          <p:nvPr/>
        </p:nvSpPr>
        <p:spPr>
          <a:xfrm>
            <a:off x="5039640" y="1465191"/>
            <a:ext cx="508000" cy="1451428"/>
          </a:xfrm>
          <a:prstGeom prst="rightArrowCallout">
            <a:avLst>
              <a:gd name="adj1" fmla="val 19285"/>
              <a:gd name="adj2" fmla="val 25000"/>
              <a:gd name="adj3" fmla="val 30714"/>
              <a:gd name="adj4" fmla="val 4354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3980EAD-4212-A8A7-59B0-C461099EC35B}"/>
              </a:ext>
            </a:extLst>
          </p:cNvPr>
          <p:cNvSpPr/>
          <p:nvPr/>
        </p:nvSpPr>
        <p:spPr>
          <a:xfrm>
            <a:off x="3047952" y="1371640"/>
            <a:ext cx="1858869" cy="1617992"/>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schemeClr>
                </a:solidFill>
                <a:latin typeface="Candara" panose="020E0502030303020204" pitchFamily="34" charset="0"/>
              </a:rPr>
              <a:t>sample_1.fq.gz</a:t>
            </a:r>
            <a:br>
              <a:rPr lang="en-US" dirty="0">
                <a:solidFill>
                  <a:schemeClr val="tx2">
                    <a:lumMod val="90000"/>
                  </a:schemeClr>
                </a:solidFill>
                <a:latin typeface="Candara" panose="020E0502030303020204" pitchFamily="34" charset="0"/>
              </a:rPr>
            </a:br>
            <a:r>
              <a:rPr lang="en-US" dirty="0">
                <a:solidFill>
                  <a:schemeClr val="tx2">
                    <a:lumMod val="90000"/>
                  </a:schemeClr>
                </a:solidFill>
                <a:latin typeface="Candara" panose="020E0502030303020204" pitchFamily="34" charset="0"/>
              </a:rPr>
              <a:t>sample_2.fq.gz</a:t>
            </a:r>
          </a:p>
          <a:p>
            <a:pPr algn="ctr"/>
            <a:r>
              <a:rPr lang="en-US" dirty="0">
                <a:solidFill>
                  <a:schemeClr val="tx2">
                    <a:lumMod val="90000"/>
                  </a:schemeClr>
                </a:solidFill>
                <a:latin typeface="Candara" panose="020E0502030303020204" pitchFamily="34" charset="0"/>
              </a:rPr>
              <a:t>sample_3.fq.gz</a:t>
            </a:r>
          </a:p>
          <a:p>
            <a:pPr algn="ctr"/>
            <a:r>
              <a:rPr lang="en-US" dirty="0">
                <a:solidFill>
                  <a:schemeClr val="tx2">
                    <a:lumMod val="90000"/>
                  </a:schemeClr>
                </a:solidFill>
                <a:latin typeface="Candara" panose="020E0502030303020204" pitchFamily="34" charset="0"/>
              </a:rPr>
              <a:t>sample_4.fq.gz</a:t>
            </a:r>
          </a:p>
          <a:p>
            <a:pPr algn="ctr"/>
            <a:r>
              <a:rPr lang="en-US" dirty="0">
                <a:solidFill>
                  <a:schemeClr val="tx2">
                    <a:lumMod val="90000"/>
                  </a:schemeClr>
                </a:solidFill>
                <a:latin typeface="Candara" panose="020E0502030303020204" pitchFamily="34" charset="0"/>
              </a:rPr>
              <a:t>sample_5.fq.gz</a:t>
            </a:r>
          </a:p>
        </p:txBody>
      </p:sp>
    </p:spTree>
    <p:extLst>
      <p:ext uri="{BB962C8B-B14F-4D97-AF65-F5344CB8AC3E}">
        <p14:creationId xmlns:p14="http://schemas.microsoft.com/office/powerpoint/2010/main" val="3972273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754EAA4-2D1F-5503-2816-A79F9E9FBBFF}"/>
              </a:ext>
            </a:extLst>
          </p:cNvPr>
          <p:cNvSpPr txBox="1">
            <a:spLocks/>
          </p:cNvSpPr>
          <p:nvPr/>
        </p:nvSpPr>
        <p:spPr>
          <a:xfrm>
            <a:off x="101082" y="917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 lastClr="FFFFFF">
                    <a:lumMod val="75000"/>
                  </a:sysClr>
                </a:solidFill>
                <a:effectLst/>
                <a:uLnTx/>
                <a:uFillTx/>
                <a:latin typeface="Candara" panose="020E0502030303020204"/>
                <a:ea typeface="+mj-ea"/>
                <a:cs typeface="+mj-cs"/>
              </a:rPr>
              <a:t>Bioinformatics: Assembly</a:t>
            </a:r>
            <a:endParaRPr kumimoji="0" lang="en-US" sz="4400" b="0" i="0" u="none" strike="noStrike" kern="1200" cap="none" spc="0" normalizeH="0" baseline="0" noProof="0" dirty="0">
              <a:ln>
                <a:noFill/>
              </a:ln>
              <a:solidFill>
                <a:sysClr val="window" lastClr="FFFFFF">
                  <a:lumMod val="75000"/>
                </a:sysClr>
              </a:solidFill>
              <a:effectLst/>
              <a:uLnTx/>
              <a:uFillTx/>
              <a:latin typeface="Candara" panose="020E0502030303020204"/>
              <a:ea typeface="+mj-ea"/>
              <a:cs typeface="+mj-cs"/>
            </a:endParaRPr>
          </a:p>
        </p:txBody>
      </p:sp>
      <p:pic>
        <p:nvPicPr>
          <p:cNvPr id="5" name="Picture 4" descr="A close up of a logo&#10;&#10;Description automatically generated">
            <a:extLst>
              <a:ext uri="{FF2B5EF4-FFF2-40B4-BE49-F238E27FC236}">
                <a16:creationId xmlns:a16="http://schemas.microsoft.com/office/drawing/2014/main" id="{BEF348AF-23A0-1ABC-88BA-697E7A209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794" y="1964923"/>
            <a:ext cx="3093953" cy="1808985"/>
          </a:xfrm>
          <a:prstGeom prst="rect">
            <a:avLst/>
          </a:prstGeom>
        </p:spPr>
      </p:pic>
      <p:grpSp>
        <p:nvGrpSpPr>
          <p:cNvPr id="9" name="Group 8">
            <a:extLst>
              <a:ext uri="{FF2B5EF4-FFF2-40B4-BE49-F238E27FC236}">
                <a16:creationId xmlns:a16="http://schemas.microsoft.com/office/drawing/2014/main" id="{1D475772-1EB8-9780-0EDB-52DF03479F96}"/>
              </a:ext>
            </a:extLst>
          </p:cNvPr>
          <p:cNvGrpSpPr/>
          <p:nvPr/>
        </p:nvGrpSpPr>
        <p:grpSpPr>
          <a:xfrm>
            <a:off x="9450129" y="86968"/>
            <a:ext cx="2640789" cy="2660626"/>
            <a:chOff x="11680731" y="18922134"/>
            <a:chExt cx="2640789" cy="2660626"/>
          </a:xfrm>
        </p:grpSpPr>
        <p:grpSp>
          <p:nvGrpSpPr>
            <p:cNvPr id="10" name="Group 9">
              <a:extLst>
                <a:ext uri="{FF2B5EF4-FFF2-40B4-BE49-F238E27FC236}">
                  <a16:creationId xmlns:a16="http://schemas.microsoft.com/office/drawing/2014/main" id="{12FD1B1C-36C4-105D-823C-9A9D55F7DCC9}"/>
                </a:ext>
              </a:extLst>
            </p:cNvPr>
            <p:cNvGrpSpPr/>
            <p:nvPr/>
          </p:nvGrpSpPr>
          <p:grpSpPr>
            <a:xfrm>
              <a:off x="11680731" y="18922134"/>
              <a:ext cx="2640789" cy="2660626"/>
              <a:chOff x="12644695" y="13604589"/>
              <a:chExt cx="2640789" cy="2660626"/>
            </a:xfrm>
          </p:grpSpPr>
          <p:sp>
            <p:nvSpPr>
              <p:cNvPr id="12" name="Teardrop 376">
                <a:extLst>
                  <a:ext uri="{FF2B5EF4-FFF2-40B4-BE49-F238E27FC236}">
                    <a16:creationId xmlns:a16="http://schemas.microsoft.com/office/drawing/2014/main" id="{5008E926-8407-3522-23BA-804218B63F42}"/>
                  </a:ext>
                </a:extLst>
              </p:cNvPr>
              <p:cNvSpPr/>
              <p:nvPr/>
            </p:nvSpPr>
            <p:spPr>
              <a:xfrm rot="5400000">
                <a:off x="12838094" y="13792856"/>
                <a:ext cx="2286000" cy="2286000"/>
              </a:xfrm>
              <a:prstGeom prst="ellipse">
                <a:avLst/>
              </a:prstGeom>
              <a:solidFill>
                <a:sysClr val="windowText" lastClr="000000">
                  <a:lumMod val="50000"/>
                  <a:lumOff val="50000"/>
                </a:sysClr>
              </a:solidFill>
              <a:ln w="2222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75000"/>
                    </a:prstClr>
                  </a:solidFill>
                  <a:effectLst/>
                  <a:uLnTx/>
                  <a:uFillTx/>
                  <a:latin typeface="Candara" panose="020E0502030303020204"/>
                  <a:ea typeface="+mn-ea"/>
                  <a:cs typeface="+mn-cs"/>
                </a:endParaRPr>
              </a:p>
            </p:txBody>
          </p:sp>
          <p:sp>
            <p:nvSpPr>
              <p:cNvPr id="13" name="TextBox 12">
                <a:extLst>
                  <a:ext uri="{FF2B5EF4-FFF2-40B4-BE49-F238E27FC236}">
                    <a16:creationId xmlns:a16="http://schemas.microsoft.com/office/drawing/2014/main" id="{4E6EAD5F-2A76-2428-1BF4-E1DC9AA05A49}"/>
                  </a:ext>
                </a:extLst>
              </p:cNvPr>
              <p:cNvSpPr txBox="1"/>
              <p:nvPr/>
            </p:nvSpPr>
            <p:spPr>
              <a:xfrm rot="18767086">
                <a:off x="12634777" y="13614507"/>
                <a:ext cx="2660626" cy="2640789"/>
              </a:xfrm>
              <a:prstGeom prst="ellipse">
                <a:avLst/>
              </a:prstGeom>
              <a:noFill/>
              <a:effectLst>
                <a:outerShdw blurRad="50800" dist="38100" dir="2700000" algn="tl" rotWithShape="0">
                  <a:prstClr val="black">
                    <a:alpha val="40000"/>
                  </a:prstClr>
                </a:outerShdw>
              </a:effectLst>
            </p:spPr>
            <p:txBody>
              <a:bodyPr wrap="square" rtlCol="0">
                <a:prstTxWarp prst="textArchUp">
                  <a:avLst>
                    <a:gd name="adj" fmla="val 6271559"/>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haw-US" sz="2000" b="1" i="1" u="none" strike="noStrike" kern="0" cap="small" spc="0" normalizeH="0" baseline="0" noProof="0" dirty="0">
                    <a:ln>
                      <a:noFill/>
                    </a:ln>
                    <a:solidFill>
                      <a:prstClr val="white">
                        <a:lumMod val="75000"/>
                      </a:prstClr>
                    </a:solidFill>
                    <a:effectLst/>
                    <a:uLnTx/>
                    <a:uFillTx/>
                    <a:latin typeface="Ubuntu" panose="020B0504030602030204" pitchFamily="34" charset="0"/>
                  </a:rPr>
                  <a:t>d</a:t>
                </a:r>
                <a:r>
                  <a:rPr kumimoji="0" lang="en-US" sz="2000" b="1" i="1" u="none" strike="noStrike" kern="0" cap="small" spc="0" normalizeH="0" baseline="0" noProof="0" dirty="0">
                    <a:ln>
                      <a:noFill/>
                    </a:ln>
                    <a:solidFill>
                      <a:prstClr val="white">
                        <a:lumMod val="75000"/>
                      </a:prstClr>
                    </a:solidFill>
                    <a:effectLst/>
                    <a:uLnTx/>
                    <a:uFillTx/>
                    <a:latin typeface="Ubuntu" panose="020B0504030602030204" pitchFamily="34" charset="0"/>
                  </a:rPr>
                  <a:t>e </a:t>
                </a:r>
                <a:r>
                  <a:rPr kumimoji="0" lang="haw-US" sz="2000" b="1" i="1" u="none" strike="noStrike" kern="0" cap="small" spc="0" normalizeH="0" baseline="0" noProof="0" dirty="0">
                    <a:ln>
                      <a:noFill/>
                    </a:ln>
                    <a:solidFill>
                      <a:prstClr val="white">
                        <a:lumMod val="75000"/>
                      </a:prstClr>
                    </a:solidFill>
                    <a:effectLst/>
                    <a:uLnTx/>
                    <a:uFillTx/>
                    <a:latin typeface="Ubuntu" panose="020B0504030602030204" pitchFamily="34" charset="0"/>
                  </a:rPr>
                  <a:t>n</a:t>
                </a:r>
                <a:r>
                  <a:rPr kumimoji="0" lang="en-US" sz="2000" b="1" i="1" u="none" strike="noStrike" kern="0" cap="small" spc="0" normalizeH="0" baseline="0" noProof="0" dirty="0" err="1">
                    <a:ln>
                      <a:noFill/>
                    </a:ln>
                    <a:solidFill>
                      <a:prstClr val="white">
                        <a:lumMod val="75000"/>
                      </a:prstClr>
                    </a:solidFill>
                    <a:effectLst/>
                    <a:uLnTx/>
                    <a:uFillTx/>
                    <a:latin typeface="Ubuntu" panose="020B0504030602030204" pitchFamily="34" charset="0"/>
                  </a:rPr>
                  <a:t>ovo</a:t>
                </a:r>
                <a:r>
                  <a:rPr kumimoji="0" lang="en-US" sz="2000" b="1" i="1" u="none" strike="noStrike" kern="0" cap="small" spc="0" normalizeH="0" baseline="0" noProof="0" dirty="0">
                    <a:ln>
                      <a:noFill/>
                    </a:ln>
                    <a:solidFill>
                      <a:prstClr val="white">
                        <a:lumMod val="75000"/>
                      </a:prstClr>
                    </a:solidFill>
                    <a:effectLst/>
                    <a:uLnTx/>
                    <a:uFillTx/>
                    <a:latin typeface="Ubuntu" panose="020B0504030602030204" pitchFamily="34" charset="0"/>
                  </a:rPr>
                  <a:t> </a:t>
                </a:r>
                <a:r>
                  <a:rPr kumimoji="0" lang="en-US" sz="2000" b="1" i="0" u="none" strike="noStrike" kern="0" cap="small" spc="0" normalizeH="0" baseline="0" noProof="0" dirty="0">
                    <a:ln>
                      <a:noFill/>
                    </a:ln>
                    <a:solidFill>
                      <a:prstClr val="white">
                        <a:lumMod val="75000"/>
                      </a:prstClr>
                    </a:solidFill>
                    <a:effectLst/>
                    <a:uLnTx/>
                    <a:uFillTx/>
                    <a:latin typeface="Ubuntu" panose="020B0504030602030204" pitchFamily="34" charset="0"/>
                  </a:rPr>
                  <a:t>Assembly </a:t>
                </a:r>
              </a:p>
            </p:txBody>
          </p:sp>
        </p:grpSp>
        <p:pic>
          <p:nvPicPr>
            <p:cNvPr id="11" name="Picture 14" descr="Image result for spades assembler">
              <a:extLst>
                <a:ext uri="{FF2B5EF4-FFF2-40B4-BE49-F238E27FC236}">
                  <a16:creationId xmlns:a16="http://schemas.microsoft.com/office/drawing/2014/main" id="{5FDA60F8-1752-1ADF-B012-FA1349A3A1F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984" b="91406" l="9989" r="89955">
                          <a14:foregroundMark x1="48928" y1="9635" x2="48928" y2="9635"/>
                          <a14:foregroundMark x1="48984" y1="9049" x2="48984" y2="9049"/>
                          <a14:foregroundMark x1="49831" y1="91406" x2="49831" y2="91406"/>
                        </a14:backgroundRemoval>
                      </a14:imgEffect>
                    </a14:imgLayer>
                  </a14:imgProps>
                </a:ext>
                <a:ext uri="{28A0092B-C50C-407E-A947-70E740481C1C}">
                  <a14:useLocalDpi xmlns:a14="http://schemas.microsoft.com/office/drawing/2010/main" val="0"/>
                </a:ext>
              </a:extLst>
            </a:blip>
            <a:srcRect/>
            <a:stretch>
              <a:fillRect/>
            </a:stretch>
          </p:blipFill>
          <p:spPr bwMode="auto">
            <a:xfrm>
              <a:off x="12162301" y="19490453"/>
              <a:ext cx="1751899" cy="1518576"/>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F787813E-16CC-D2C8-0630-9E7AE63194D6}"/>
              </a:ext>
            </a:extLst>
          </p:cNvPr>
          <p:cNvPicPr>
            <a:picLocks noChangeAspect="1"/>
          </p:cNvPicPr>
          <p:nvPr/>
        </p:nvPicPr>
        <p:blipFill rotWithShape="1">
          <a:blip r:embed="rId6">
            <a:extLst>
              <a:ext uri="{28A0092B-C50C-407E-A947-70E740481C1C}">
                <a14:useLocalDpi xmlns:a14="http://schemas.microsoft.com/office/drawing/2010/main" val="0"/>
              </a:ext>
            </a:extLst>
          </a:blip>
          <a:srcRect l="1696" t="8994" r="5046" b="-8994"/>
          <a:stretch/>
        </p:blipFill>
        <p:spPr>
          <a:xfrm>
            <a:off x="5543732" y="4021644"/>
            <a:ext cx="6128274" cy="2689189"/>
          </a:xfrm>
          <a:prstGeom prst="rect">
            <a:avLst/>
          </a:prstGeom>
        </p:spPr>
      </p:pic>
      <p:sp>
        <p:nvSpPr>
          <p:cNvPr id="4" name="TextBox 3">
            <a:extLst>
              <a:ext uri="{FF2B5EF4-FFF2-40B4-BE49-F238E27FC236}">
                <a16:creationId xmlns:a16="http://schemas.microsoft.com/office/drawing/2014/main" id="{937C7966-DA8B-A656-253F-E4FAE7D1AD34}"/>
              </a:ext>
            </a:extLst>
          </p:cNvPr>
          <p:cNvSpPr txBox="1"/>
          <p:nvPr/>
        </p:nvSpPr>
        <p:spPr>
          <a:xfrm>
            <a:off x="136206" y="3773908"/>
            <a:ext cx="4521128" cy="1077218"/>
          </a:xfrm>
          <a:prstGeom prst="rect">
            <a:avLst/>
          </a:prstGeom>
          <a:noFill/>
        </p:spPr>
        <p:txBody>
          <a:bodyPr wrap="square" rtlCol="0">
            <a:spAutoFit/>
          </a:bodyPr>
          <a:lstStyle/>
          <a:p>
            <a:pPr algn="ctr" defTabSz="914400"/>
            <a:r>
              <a:rPr lang="en-US" sz="3200" b="1" dirty="0">
                <a:solidFill>
                  <a:prstClr val="white">
                    <a:lumMod val="75000"/>
                  </a:prstClr>
                </a:solidFill>
                <a:latin typeface="Ubuntu" panose="020B0504030602030204" pitchFamily="34" charset="0"/>
              </a:rPr>
              <a:t>300bp PE reads</a:t>
            </a:r>
          </a:p>
          <a:p>
            <a:pPr algn="ctr" defTabSz="914400"/>
            <a:r>
              <a:rPr lang="en-US" sz="3200" b="1" dirty="0">
                <a:solidFill>
                  <a:prstClr val="white">
                    <a:lumMod val="75000"/>
                  </a:prstClr>
                </a:solidFill>
                <a:latin typeface="Ubuntu" panose="020B0504030602030204" pitchFamily="34" charset="0"/>
              </a:rPr>
              <a:t>~3M reads/pool</a:t>
            </a:r>
          </a:p>
        </p:txBody>
      </p:sp>
      <p:sp>
        <p:nvSpPr>
          <p:cNvPr id="7" name="TextBox 6">
            <a:extLst>
              <a:ext uri="{FF2B5EF4-FFF2-40B4-BE49-F238E27FC236}">
                <a16:creationId xmlns:a16="http://schemas.microsoft.com/office/drawing/2014/main" id="{CB5BE2CF-79B1-1122-F5CD-1CF5B3AB28EB}"/>
              </a:ext>
            </a:extLst>
          </p:cNvPr>
          <p:cNvSpPr txBox="1"/>
          <p:nvPr/>
        </p:nvSpPr>
        <p:spPr>
          <a:xfrm>
            <a:off x="5953125" y="3442257"/>
            <a:ext cx="5730473" cy="523220"/>
          </a:xfrm>
          <a:prstGeom prst="rect">
            <a:avLst/>
          </a:prstGeom>
          <a:solidFill>
            <a:srgbClr val="7030A0"/>
          </a:solidFill>
        </p:spPr>
        <p:txBody>
          <a:bodyPr wrap="square" rtlCol="0">
            <a:spAutoFit/>
          </a:bodyPr>
          <a:lstStyle/>
          <a:p>
            <a:pPr algn="ctr"/>
            <a:r>
              <a:rPr lang="en-US" sz="2800" dirty="0">
                <a:latin typeface="Candara" panose="020E0502030303020204" pitchFamily="34" charset="0"/>
              </a:rPr>
              <a:t>Contiguous Region (contig) </a:t>
            </a:r>
          </a:p>
        </p:txBody>
      </p:sp>
    </p:spTree>
    <p:extLst>
      <p:ext uri="{BB962C8B-B14F-4D97-AF65-F5344CB8AC3E}">
        <p14:creationId xmlns:p14="http://schemas.microsoft.com/office/powerpoint/2010/main" val="321474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5C1E56BE-4C17-4A19-A244-5F8BE7CC3A2F}"/>
              </a:ext>
            </a:extLst>
          </p:cNvPr>
          <p:cNvSpPr/>
          <p:nvPr/>
        </p:nvSpPr>
        <p:spPr>
          <a:xfrm>
            <a:off x="10021445" y="3679026"/>
            <a:ext cx="1999459" cy="2548744"/>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 name="Title 1">
            <a:extLst>
              <a:ext uri="{FF2B5EF4-FFF2-40B4-BE49-F238E27FC236}">
                <a16:creationId xmlns:a16="http://schemas.microsoft.com/office/drawing/2014/main" id="{DAC3C2BF-D270-4502-B003-8D9D43ADF8E3}"/>
              </a:ext>
            </a:extLst>
          </p:cNvPr>
          <p:cNvSpPr>
            <a:spLocks noGrp="1"/>
          </p:cNvSpPr>
          <p:nvPr>
            <p:ph type="title"/>
          </p:nvPr>
        </p:nvSpPr>
        <p:spPr/>
        <p:txBody>
          <a:bodyPr/>
          <a:lstStyle/>
          <a:p>
            <a:r>
              <a:rPr lang="en-US" dirty="0">
                <a:latin typeface="Candara" panose="020E0502030303020204" pitchFamily="34" charset="0"/>
              </a:rPr>
              <a:t>Bioinformatic Workflow</a:t>
            </a:r>
          </a:p>
        </p:txBody>
      </p:sp>
      <p:sp>
        <p:nvSpPr>
          <p:cNvPr id="10" name="TextBox 9">
            <a:extLst>
              <a:ext uri="{FF2B5EF4-FFF2-40B4-BE49-F238E27FC236}">
                <a16:creationId xmlns:a16="http://schemas.microsoft.com/office/drawing/2014/main" id="{3501D1E5-BF1C-4CB1-939E-D161A4CF6A70}"/>
              </a:ext>
            </a:extLst>
          </p:cNvPr>
          <p:cNvSpPr txBox="1"/>
          <p:nvPr/>
        </p:nvSpPr>
        <p:spPr>
          <a:xfrm rot="16200000">
            <a:off x="757788" y="3433281"/>
            <a:ext cx="2025879" cy="3097037"/>
          </a:xfrm>
          <a:prstGeom prst="flowChartOffpageConnector">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1" name="TextBox 10">
            <a:extLst>
              <a:ext uri="{FF2B5EF4-FFF2-40B4-BE49-F238E27FC236}">
                <a16:creationId xmlns:a16="http://schemas.microsoft.com/office/drawing/2014/main" id="{5699A0D3-4459-49F1-8E5C-895241D2619F}"/>
              </a:ext>
            </a:extLst>
          </p:cNvPr>
          <p:cNvSpPr txBox="1"/>
          <p:nvPr/>
        </p:nvSpPr>
        <p:spPr>
          <a:xfrm>
            <a:off x="-648019"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TrimGalore</a:t>
            </a: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6" name="TextBox 15">
            <a:extLst>
              <a:ext uri="{FF2B5EF4-FFF2-40B4-BE49-F238E27FC236}">
                <a16:creationId xmlns:a16="http://schemas.microsoft.com/office/drawing/2014/main" id="{14CBC205-73A4-4BE0-BACD-36FFE81A4BD7}"/>
              </a:ext>
            </a:extLst>
          </p:cNvPr>
          <p:cNvSpPr txBox="1"/>
          <p:nvPr/>
        </p:nvSpPr>
        <p:spPr>
          <a:xfrm>
            <a:off x="2941702" y="3968860"/>
            <a:ext cx="2123683" cy="2025879"/>
          </a:xfrm>
          <a:prstGeom prst="chevron">
            <a:avLst>
              <a:gd name="adj" fmla="val 3062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2" name="TextBox 11">
            <a:extLst>
              <a:ext uri="{FF2B5EF4-FFF2-40B4-BE49-F238E27FC236}">
                <a16:creationId xmlns:a16="http://schemas.microsoft.com/office/drawing/2014/main" id="{D4BBE1F8-1142-443E-BE76-BE3FED3EB61B}"/>
              </a:ext>
            </a:extLst>
          </p:cNvPr>
          <p:cNvSpPr txBox="1"/>
          <p:nvPr/>
        </p:nvSpPr>
        <p:spPr>
          <a:xfrm>
            <a:off x="1735404"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SPAdes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7" name="Picture 14" descr="Image result for spades assembler">
            <a:extLst>
              <a:ext uri="{FF2B5EF4-FFF2-40B4-BE49-F238E27FC236}">
                <a16:creationId xmlns:a16="http://schemas.microsoft.com/office/drawing/2014/main" id="{16E52D29-82CC-4D87-8E11-191D01AF29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984" b="91406" l="9989" r="89955">
                        <a14:foregroundMark x1="48928" y1="9635" x2="48928" y2="9635"/>
                        <a14:foregroundMark x1="48984" y1="9049" x2="48984" y2="9049"/>
                        <a14:foregroundMark x1="49831" y1="91406" x2="49831" y2="91406"/>
                      </a14:backgroundRemoval>
                    </a14:imgEffect>
                  </a14:imgLayer>
                </a14:imgProps>
              </a:ext>
              <a:ext uri="{28A0092B-C50C-407E-A947-70E740481C1C}">
                <a14:useLocalDpi xmlns:a14="http://schemas.microsoft.com/office/drawing/2010/main" val="0"/>
              </a:ext>
            </a:extLst>
          </a:blip>
          <a:srcRect/>
          <a:stretch>
            <a:fillRect/>
          </a:stretch>
        </p:blipFill>
        <p:spPr bwMode="auto">
          <a:xfrm>
            <a:off x="3557113" y="4242527"/>
            <a:ext cx="1330967" cy="11537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FD0898E-4407-4820-8C40-78AC374914D6}"/>
              </a:ext>
            </a:extLst>
          </p:cNvPr>
          <p:cNvSpPr txBox="1"/>
          <p:nvPr/>
        </p:nvSpPr>
        <p:spPr>
          <a:xfrm>
            <a:off x="4708515" y="3968860"/>
            <a:ext cx="2743089" cy="2025879"/>
          </a:xfrm>
          <a:prstGeom prst="chevron">
            <a:avLst>
              <a:gd name="adj" fmla="val 30075"/>
            </a:avLst>
          </a:prstGeom>
          <a:solidFill>
            <a:srgbClr val="7030A0"/>
          </a:solidFill>
          <a:ln w="76200">
            <a:solidFill>
              <a:srgbClr val="00B0F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3" name="TextBox 12">
            <a:extLst>
              <a:ext uri="{FF2B5EF4-FFF2-40B4-BE49-F238E27FC236}">
                <a16:creationId xmlns:a16="http://schemas.microsoft.com/office/drawing/2014/main" id="{82718B13-20EA-4FCF-8360-C1858A5FB3A9}"/>
              </a:ext>
            </a:extLst>
          </p:cNvPr>
          <p:cNvSpPr txBox="1"/>
          <p:nvPr/>
        </p:nvSpPr>
        <p:spPr>
          <a:xfrm>
            <a:off x="3736677"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bwa-mem</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20" name="TextBox 19">
            <a:extLst>
              <a:ext uri="{FF2B5EF4-FFF2-40B4-BE49-F238E27FC236}">
                <a16:creationId xmlns:a16="http://schemas.microsoft.com/office/drawing/2014/main" id="{A31A0086-9743-4419-A021-325C0C644311}"/>
              </a:ext>
            </a:extLst>
          </p:cNvPr>
          <p:cNvSpPr txBox="1"/>
          <p:nvPr/>
        </p:nvSpPr>
        <p:spPr>
          <a:xfrm>
            <a:off x="7094733" y="3968860"/>
            <a:ext cx="2743089" cy="2025879"/>
          </a:xfrm>
          <a:prstGeom prst="chevron">
            <a:avLst>
              <a:gd name="adj" fmla="val 31230"/>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4" name="TextBox 13">
            <a:extLst>
              <a:ext uri="{FF2B5EF4-FFF2-40B4-BE49-F238E27FC236}">
                <a16:creationId xmlns:a16="http://schemas.microsoft.com/office/drawing/2014/main" id="{B6BAD056-EBDC-4F40-B3F2-EC5E092F3C13}"/>
              </a:ext>
            </a:extLst>
          </p:cNvPr>
          <p:cNvSpPr txBox="1"/>
          <p:nvPr/>
        </p:nvSpPr>
        <p:spPr>
          <a:xfrm>
            <a:off x="6197464" y="5411315"/>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Freebayes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8" name="Picture 7">
            <a:extLst>
              <a:ext uri="{FF2B5EF4-FFF2-40B4-BE49-F238E27FC236}">
                <a16:creationId xmlns:a16="http://schemas.microsoft.com/office/drawing/2014/main" id="{536C50F0-0453-4E91-8893-B90B5C3EB3B4}"/>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5695944" y="4254845"/>
            <a:ext cx="1178478" cy="1141387"/>
          </a:xfrm>
          <a:prstGeom prst="rect">
            <a:avLst/>
          </a:prstGeom>
        </p:spPr>
      </p:pic>
      <p:sp>
        <p:nvSpPr>
          <p:cNvPr id="21" name="TextBox 20">
            <a:extLst>
              <a:ext uri="{FF2B5EF4-FFF2-40B4-BE49-F238E27FC236}">
                <a16:creationId xmlns:a16="http://schemas.microsoft.com/office/drawing/2014/main" id="{A0D914CA-EE18-4DD4-B19E-359D4287F519}"/>
              </a:ext>
            </a:extLst>
          </p:cNvPr>
          <p:cNvSpPr txBox="1"/>
          <p:nvPr/>
        </p:nvSpPr>
        <p:spPr>
          <a:xfrm>
            <a:off x="682871"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Trimming</a:t>
            </a:r>
          </a:p>
        </p:txBody>
      </p:sp>
      <p:sp>
        <p:nvSpPr>
          <p:cNvPr id="22" name="TextBox 21">
            <a:extLst>
              <a:ext uri="{FF2B5EF4-FFF2-40B4-BE49-F238E27FC236}">
                <a16:creationId xmlns:a16="http://schemas.microsoft.com/office/drawing/2014/main" id="{56719F7B-4B2E-4994-8B36-9D96FCABC2A3}"/>
              </a:ext>
            </a:extLst>
          </p:cNvPr>
          <p:cNvSpPr txBox="1"/>
          <p:nvPr/>
        </p:nvSpPr>
        <p:spPr>
          <a:xfrm>
            <a:off x="3026456"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Assembly</a:t>
            </a:r>
          </a:p>
        </p:txBody>
      </p:sp>
      <p:sp>
        <p:nvSpPr>
          <p:cNvPr id="23" name="TextBox 22">
            <a:extLst>
              <a:ext uri="{FF2B5EF4-FFF2-40B4-BE49-F238E27FC236}">
                <a16:creationId xmlns:a16="http://schemas.microsoft.com/office/drawing/2014/main" id="{B7F6776A-7F58-4BD7-8A19-C0B9D9FA9931}"/>
              </a:ext>
            </a:extLst>
          </p:cNvPr>
          <p:cNvSpPr txBox="1"/>
          <p:nvPr/>
        </p:nvSpPr>
        <p:spPr>
          <a:xfrm>
            <a:off x="7066033" y="3450779"/>
            <a:ext cx="267770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Variant Calling</a:t>
            </a:r>
          </a:p>
        </p:txBody>
      </p:sp>
      <p:sp>
        <p:nvSpPr>
          <p:cNvPr id="24" name="TextBox 23">
            <a:extLst>
              <a:ext uri="{FF2B5EF4-FFF2-40B4-BE49-F238E27FC236}">
                <a16:creationId xmlns:a16="http://schemas.microsoft.com/office/drawing/2014/main" id="{B731C183-D327-455A-972F-AD9F3D8758A8}"/>
              </a:ext>
            </a:extLst>
          </p:cNvPr>
          <p:cNvSpPr txBox="1"/>
          <p:nvPr/>
        </p:nvSpPr>
        <p:spPr>
          <a:xfrm>
            <a:off x="5103244"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Mapping</a:t>
            </a:r>
          </a:p>
        </p:txBody>
      </p:sp>
      <p:pic>
        <p:nvPicPr>
          <p:cNvPr id="25" name="Picture 24">
            <a:extLst>
              <a:ext uri="{FF2B5EF4-FFF2-40B4-BE49-F238E27FC236}">
                <a16:creationId xmlns:a16="http://schemas.microsoft.com/office/drawing/2014/main" id="{374B6714-DB33-455E-96F0-F86031E8F64F}"/>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8029636" y="4259818"/>
            <a:ext cx="1178478" cy="1141387"/>
          </a:xfrm>
          <a:prstGeom prst="rect">
            <a:avLst/>
          </a:prstGeom>
        </p:spPr>
      </p:pic>
      <p:pic>
        <p:nvPicPr>
          <p:cNvPr id="26" name="Graphic 25" descr="Document">
            <a:extLst>
              <a:ext uri="{FF2B5EF4-FFF2-40B4-BE49-F238E27FC236}">
                <a16:creationId xmlns:a16="http://schemas.microsoft.com/office/drawing/2014/main" id="{D7D297FC-7C55-48A1-A18A-84B03F6E39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29530" y="4369296"/>
            <a:ext cx="1731074" cy="1731074"/>
          </a:xfrm>
          <a:prstGeom prst="rect">
            <a:avLst/>
          </a:prstGeom>
        </p:spPr>
      </p:pic>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536D2064-280A-40D0-B8D2-77E4EF8E60D7}"/>
                  </a:ext>
                </a:extLst>
              </p14:cNvPr>
              <p14:cNvContentPartPr/>
              <p14:nvPr/>
            </p14:nvContentPartPr>
            <p14:xfrm>
              <a:off x="398927" y="2207378"/>
              <a:ext cx="360" cy="360"/>
            </p14:xfrm>
          </p:contentPart>
        </mc:Choice>
        <mc:Fallback xmlns="">
          <p:pic>
            <p:nvPicPr>
              <p:cNvPr id="37" name="Ink 36">
                <a:extLst>
                  <a:ext uri="{FF2B5EF4-FFF2-40B4-BE49-F238E27FC236}">
                    <a16:creationId xmlns:a16="http://schemas.microsoft.com/office/drawing/2014/main" id="{536D2064-280A-40D0-B8D2-77E4EF8E60D7}"/>
                  </a:ext>
                </a:extLst>
              </p:cNvPr>
              <p:cNvPicPr/>
              <p:nvPr/>
            </p:nvPicPr>
            <p:blipFill>
              <a:blip r:embed="rId11"/>
              <a:stretch>
                <a:fillRect/>
              </a:stretch>
            </p:blipFill>
            <p:spPr>
              <a:xfrm>
                <a:off x="308927" y="202737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62EDA8DD-B7D7-4111-B4BD-63057A44AE90}"/>
                  </a:ext>
                </a:extLst>
              </p14:cNvPr>
              <p14:cNvContentPartPr/>
              <p14:nvPr/>
            </p14:nvContentPartPr>
            <p14:xfrm>
              <a:off x="227657" y="2481371"/>
              <a:ext cx="220320" cy="968400"/>
            </p14:xfrm>
          </p:contentPart>
        </mc:Choice>
        <mc:Fallback xmlns="">
          <p:pic>
            <p:nvPicPr>
              <p:cNvPr id="38" name="Ink 37">
                <a:extLst>
                  <a:ext uri="{FF2B5EF4-FFF2-40B4-BE49-F238E27FC236}">
                    <a16:creationId xmlns:a16="http://schemas.microsoft.com/office/drawing/2014/main" id="{62EDA8DD-B7D7-4111-B4BD-63057A44AE90}"/>
                  </a:ext>
                </a:extLst>
              </p:cNvPr>
              <p:cNvPicPr/>
              <p:nvPr/>
            </p:nvPicPr>
            <p:blipFill>
              <a:blip r:embed="rId13"/>
              <a:stretch>
                <a:fillRect/>
              </a:stretch>
            </p:blipFill>
            <p:spPr>
              <a:xfrm>
                <a:off x="137804" y="2301438"/>
                <a:ext cx="399667" cy="1327906"/>
              </a:xfrm>
              <a:prstGeom prst="rect">
                <a:avLst/>
              </a:prstGeom>
            </p:spPr>
          </p:pic>
        </mc:Fallback>
      </mc:AlternateContent>
      <p:pic>
        <p:nvPicPr>
          <p:cNvPr id="9218" name="Picture 2" descr="Image result for babraham bioinformatics">
            <a:extLst>
              <a:ext uri="{FF2B5EF4-FFF2-40B4-BE49-F238E27FC236}">
                <a16:creationId xmlns:a16="http://schemas.microsoft.com/office/drawing/2014/main" id="{97230D1B-37D1-4332-81CC-6673433CF349}"/>
              </a:ext>
            </a:extLst>
          </p:cNvPr>
          <p:cNvPicPr>
            <a:picLocks noChangeAspect="1" noChangeArrowheads="1"/>
          </p:cNvPicPr>
          <p:nvPr/>
        </p:nvPicPr>
        <p:blipFill rotWithShape="1">
          <a:blip r:embed="rId14">
            <a:duotone>
              <a:prstClr val="black"/>
              <a:schemeClr val="tx1">
                <a:lumMod val="50000"/>
                <a:tint val="45000"/>
                <a:satMod val="400000"/>
              </a:schemeClr>
            </a:duotone>
            <a:extLst>
              <a:ext uri="{28A0092B-C50C-407E-A947-70E740481C1C}">
                <a14:useLocalDpi xmlns:a14="http://schemas.microsoft.com/office/drawing/2010/main" val="0"/>
              </a:ext>
            </a:extLst>
          </a:blip>
          <a:srcRect r="82381"/>
          <a:stretch/>
        </p:blipFill>
        <p:spPr bwMode="auto">
          <a:xfrm>
            <a:off x="922983" y="4336971"/>
            <a:ext cx="991987" cy="103306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BD66901A-4558-94B9-0F8E-182720CD4E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98977" y="114300"/>
            <a:ext cx="850147" cy="970450"/>
          </a:xfrm>
          <a:prstGeom prst="rect">
            <a:avLst/>
          </a:prstGeom>
        </p:spPr>
      </p:pic>
      <p:sp>
        <p:nvSpPr>
          <p:cNvPr id="6" name="TextBox 5">
            <a:extLst>
              <a:ext uri="{FF2B5EF4-FFF2-40B4-BE49-F238E27FC236}">
                <a16:creationId xmlns:a16="http://schemas.microsoft.com/office/drawing/2014/main" id="{66B568C0-7427-DA9F-7640-EE74B94F65C6}"/>
              </a:ext>
            </a:extLst>
          </p:cNvPr>
          <p:cNvSpPr txBox="1"/>
          <p:nvPr/>
        </p:nvSpPr>
        <p:spPr>
          <a:xfrm>
            <a:off x="9964053" y="3714173"/>
            <a:ext cx="207298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assessPool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Input</a:t>
            </a:r>
            <a:endPar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5" name="Rectangle: Rounded Corners 4">
            <a:extLst>
              <a:ext uri="{FF2B5EF4-FFF2-40B4-BE49-F238E27FC236}">
                <a16:creationId xmlns:a16="http://schemas.microsoft.com/office/drawing/2014/main" id="{35FB0384-6CA0-60E9-1581-BA158997E60F}"/>
              </a:ext>
            </a:extLst>
          </p:cNvPr>
          <p:cNvSpPr/>
          <p:nvPr/>
        </p:nvSpPr>
        <p:spPr>
          <a:xfrm>
            <a:off x="2744781" y="2261343"/>
            <a:ext cx="3497871" cy="1051138"/>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a:r>
              <a:rPr lang="en-US" dirty="0">
                <a:solidFill>
                  <a:schemeClr val="tx2">
                    <a:lumMod val="90000"/>
                  </a:schemeClr>
                </a:solidFill>
                <a:latin typeface="Candara" panose="020E0502030303020204" pitchFamily="34" charset="0"/>
              </a:rPr>
              <a:t>sample_1.fq.gz</a:t>
            </a:r>
            <a:br>
              <a:rPr lang="en-US" dirty="0">
                <a:solidFill>
                  <a:schemeClr val="tx2">
                    <a:lumMod val="90000"/>
                  </a:schemeClr>
                </a:solidFill>
                <a:latin typeface="Candara" panose="020E0502030303020204" pitchFamily="34" charset="0"/>
              </a:rPr>
            </a:br>
            <a:r>
              <a:rPr lang="en-US" dirty="0">
                <a:solidFill>
                  <a:schemeClr val="tx2">
                    <a:lumMod val="90000"/>
                  </a:schemeClr>
                </a:solidFill>
                <a:latin typeface="Candara" panose="020E0502030303020204" pitchFamily="34" charset="0"/>
              </a:rPr>
              <a:t>sample_2.fq.gz</a:t>
            </a:r>
          </a:p>
          <a:p>
            <a:pPr algn="ctr"/>
            <a:r>
              <a:rPr lang="en-US" dirty="0">
                <a:solidFill>
                  <a:schemeClr val="tx2">
                    <a:lumMod val="90000"/>
                  </a:schemeClr>
                </a:solidFill>
                <a:latin typeface="Candara" panose="020E0502030303020204" pitchFamily="34" charset="0"/>
              </a:rPr>
              <a:t>sample_3.fq.gz</a:t>
            </a:r>
            <a:br>
              <a:rPr lang="en-US" dirty="0">
                <a:solidFill>
                  <a:schemeClr val="tx2">
                    <a:lumMod val="90000"/>
                  </a:schemeClr>
                </a:solidFill>
                <a:latin typeface="Candara" panose="020E0502030303020204" pitchFamily="34" charset="0"/>
              </a:rPr>
            </a:br>
            <a:r>
              <a:rPr lang="en-US" sz="900" dirty="0">
                <a:solidFill>
                  <a:schemeClr val="tx2">
                    <a:lumMod val="90000"/>
                  </a:schemeClr>
                </a:solidFill>
                <a:latin typeface="Candara" panose="020E0502030303020204" pitchFamily="34" charset="0"/>
              </a:rPr>
              <a:t> </a:t>
            </a:r>
            <a:endParaRPr lang="en-US" sz="1200" dirty="0">
              <a:solidFill>
                <a:schemeClr val="tx2">
                  <a:lumMod val="90000"/>
                </a:schemeClr>
              </a:solidFill>
              <a:latin typeface="Candara" panose="020E0502030303020204" pitchFamily="34" charset="0"/>
            </a:endParaRPr>
          </a:p>
          <a:p>
            <a:pPr algn="ctr"/>
            <a:r>
              <a:rPr lang="en-US" dirty="0">
                <a:solidFill>
                  <a:schemeClr val="tx2">
                    <a:lumMod val="90000"/>
                  </a:schemeClr>
                </a:solidFill>
                <a:latin typeface="Candara" panose="020E0502030303020204" pitchFamily="34" charset="0"/>
              </a:rPr>
              <a:t>sample_4.fq.gz</a:t>
            </a:r>
          </a:p>
          <a:p>
            <a:pPr algn="ctr"/>
            <a:r>
              <a:rPr lang="en-US" dirty="0">
                <a:solidFill>
                  <a:schemeClr val="tx2">
                    <a:lumMod val="90000"/>
                  </a:schemeClr>
                </a:solidFill>
                <a:latin typeface="Candara" panose="020E0502030303020204" pitchFamily="34" charset="0"/>
              </a:rPr>
              <a:t>sample_5.fq.gz</a:t>
            </a:r>
          </a:p>
        </p:txBody>
      </p:sp>
      <p:sp>
        <p:nvSpPr>
          <p:cNvPr id="9" name="Rectangle: Rounded Corners 8">
            <a:extLst>
              <a:ext uri="{FF2B5EF4-FFF2-40B4-BE49-F238E27FC236}">
                <a16:creationId xmlns:a16="http://schemas.microsoft.com/office/drawing/2014/main" id="{5A1FD517-A411-DE72-5B9A-17F9D033E129}"/>
              </a:ext>
            </a:extLst>
          </p:cNvPr>
          <p:cNvSpPr/>
          <p:nvPr/>
        </p:nvSpPr>
        <p:spPr>
          <a:xfrm>
            <a:off x="3036277" y="1220042"/>
            <a:ext cx="2864501" cy="523220"/>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2">
                    <a:lumMod val="90000"/>
                  </a:schemeClr>
                </a:solidFill>
                <a:latin typeface="Candara" panose="020E0502030303020204" pitchFamily="34" charset="0"/>
              </a:rPr>
              <a:t>de_novo</a:t>
            </a:r>
            <a:r>
              <a:rPr lang="en-US" dirty="0" err="1">
                <a:solidFill>
                  <a:schemeClr val="tx2">
                    <a:lumMod val="90000"/>
                  </a:schemeClr>
                </a:solidFill>
                <a:latin typeface="Candara" panose="020E0502030303020204" pitchFamily="34" charset="0"/>
              </a:rPr>
              <a:t>_reference.fasta</a:t>
            </a:r>
            <a:endParaRPr lang="en-US" dirty="0">
              <a:solidFill>
                <a:schemeClr val="tx2">
                  <a:lumMod val="90000"/>
                </a:schemeClr>
              </a:solidFill>
              <a:latin typeface="Candara" panose="020E0502030303020204" pitchFamily="34" charset="0"/>
            </a:endParaRPr>
          </a:p>
        </p:txBody>
      </p:sp>
      <p:cxnSp>
        <p:nvCxnSpPr>
          <p:cNvPr id="15" name="Straight Arrow Connector 14">
            <a:extLst>
              <a:ext uri="{FF2B5EF4-FFF2-40B4-BE49-F238E27FC236}">
                <a16:creationId xmlns:a16="http://schemas.microsoft.com/office/drawing/2014/main" id="{107560AA-EF6C-9EFF-7909-1F5A947DB0E5}"/>
              </a:ext>
            </a:extLst>
          </p:cNvPr>
          <p:cNvCxnSpPr>
            <a:cxnSpLocks/>
          </p:cNvCxnSpPr>
          <p:nvPr/>
        </p:nvCxnSpPr>
        <p:spPr>
          <a:xfrm flipV="1">
            <a:off x="3018550" y="1822738"/>
            <a:ext cx="554436" cy="438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E969A7-B8DA-6AFA-AEB4-919075370AA4}"/>
              </a:ext>
            </a:extLst>
          </p:cNvPr>
          <p:cNvCxnSpPr>
            <a:cxnSpLocks/>
          </p:cNvCxnSpPr>
          <p:nvPr/>
        </p:nvCxnSpPr>
        <p:spPr>
          <a:xfrm flipV="1">
            <a:off x="3882861" y="1822738"/>
            <a:ext cx="361323" cy="43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F78AE2-02F3-4956-76DD-18A3A34F1585}"/>
              </a:ext>
            </a:extLst>
          </p:cNvPr>
          <p:cNvCxnSpPr>
            <a:cxnSpLocks/>
          </p:cNvCxnSpPr>
          <p:nvPr/>
        </p:nvCxnSpPr>
        <p:spPr>
          <a:xfrm flipV="1">
            <a:off x="4607481" y="1822738"/>
            <a:ext cx="0" cy="43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A9592C-9526-6CEF-7A46-9CFD0D9C72BE}"/>
              </a:ext>
            </a:extLst>
          </p:cNvPr>
          <p:cNvCxnSpPr>
            <a:cxnSpLocks/>
          </p:cNvCxnSpPr>
          <p:nvPr/>
        </p:nvCxnSpPr>
        <p:spPr>
          <a:xfrm flipH="1" flipV="1">
            <a:off x="4970780" y="1822738"/>
            <a:ext cx="285500" cy="43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56D63F0-9724-FB88-A99D-F9B28A35AFB7}"/>
              </a:ext>
            </a:extLst>
          </p:cNvPr>
          <p:cNvCxnSpPr>
            <a:cxnSpLocks/>
          </p:cNvCxnSpPr>
          <p:nvPr/>
        </p:nvCxnSpPr>
        <p:spPr>
          <a:xfrm flipH="1" flipV="1">
            <a:off x="5498120" y="1822739"/>
            <a:ext cx="414024" cy="428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allout: Right Arrow 31">
            <a:extLst>
              <a:ext uri="{FF2B5EF4-FFF2-40B4-BE49-F238E27FC236}">
                <a16:creationId xmlns:a16="http://schemas.microsoft.com/office/drawing/2014/main" id="{D5F3CBB4-2130-A933-A5A1-BE70C6E827F7}"/>
              </a:ext>
            </a:extLst>
          </p:cNvPr>
          <p:cNvSpPr/>
          <p:nvPr/>
        </p:nvSpPr>
        <p:spPr>
          <a:xfrm>
            <a:off x="6366422" y="1248710"/>
            <a:ext cx="508000" cy="2025879"/>
          </a:xfrm>
          <a:prstGeom prst="rightArrowCallout">
            <a:avLst>
              <a:gd name="adj1" fmla="val 19285"/>
              <a:gd name="adj2" fmla="val 25000"/>
              <a:gd name="adj3" fmla="val 30714"/>
              <a:gd name="adj4" fmla="val 4354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90000"/>
                </a:schemeClr>
              </a:solidFill>
            </a:endParaRPr>
          </a:p>
        </p:txBody>
      </p:sp>
      <p:sp>
        <p:nvSpPr>
          <p:cNvPr id="35" name="Rectangle: Rounded Corners 34">
            <a:extLst>
              <a:ext uri="{FF2B5EF4-FFF2-40B4-BE49-F238E27FC236}">
                <a16:creationId xmlns:a16="http://schemas.microsoft.com/office/drawing/2014/main" id="{EB1AC6B2-FEEB-3B6E-FD77-58EFBA842B98}"/>
              </a:ext>
            </a:extLst>
          </p:cNvPr>
          <p:cNvSpPr/>
          <p:nvPr/>
        </p:nvSpPr>
        <p:spPr>
          <a:xfrm>
            <a:off x="6890751" y="1452653"/>
            <a:ext cx="1858869" cy="1617992"/>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schemeClr>
                </a:solidFill>
                <a:latin typeface="Candara" panose="020E0502030303020204" pitchFamily="34" charset="0"/>
              </a:rPr>
              <a:t>sample_1.bam</a:t>
            </a:r>
            <a:br>
              <a:rPr lang="en-US" dirty="0">
                <a:solidFill>
                  <a:schemeClr val="tx2">
                    <a:lumMod val="90000"/>
                  </a:schemeClr>
                </a:solidFill>
                <a:latin typeface="Candara" panose="020E0502030303020204" pitchFamily="34" charset="0"/>
              </a:rPr>
            </a:br>
            <a:r>
              <a:rPr lang="en-US" dirty="0">
                <a:solidFill>
                  <a:schemeClr val="tx2">
                    <a:lumMod val="90000"/>
                  </a:schemeClr>
                </a:solidFill>
                <a:latin typeface="Candara" panose="020E0502030303020204" pitchFamily="34" charset="0"/>
              </a:rPr>
              <a:t>sample_2.bam</a:t>
            </a:r>
          </a:p>
          <a:p>
            <a:pPr algn="ctr"/>
            <a:r>
              <a:rPr lang="en-US" dirty="0">
                <a:solidFill>
                  <a:schemeClr val="tx2">
                    <a:lumMod val="90000"/>
                  </a:schemeClr>
                </a:solidFill>
                <a:latin typeface="Candara" panose="020E0502030303020204" pitchFamily="34" charset="0"/>
              </a:rPr>
              <a:t>sample_3.bam</a:t>
            </a:r>
          </a:p>
          <a:p>
            <a:pPr algn="ctr"/>
            <a:r>
              <a:rPr lang="en-US" dirty="0">
                <a:solidFill>
                  <a:schemeClr val="tx2">
                    <a:lumMod val="90000"/>
                  </a:schemeClr>
                </a:solidFill>
                <a:latin typeface="Candara" panose="020E0502030303020204" pitchFamily="34" charset="0"/>
              </a:rPr>
              <a:t>sample_4.bam</a:t>
            </a:r>
          </a:p>
          <a:p>
            <a:pPr algn="ctr"/>
            <a:r>
              <a:rPr lang="en-US" dirty="0">
                <a:solidFill>
                  <a:schemeClr val="tx2">
                    <a:lumMod val="90000"/>
                  </a:schemeClr>
                </a:solidFill>
                <a:latin typeface="Candara" panose="020E0502030303020204" pitchFamily="34" charset="0"/>
              </a:rPr>
              <a:t>sample_5.bam</a:t>
            </a:r>
          </a:p>
        </p:txBody>
      </p:sp>
    </p:spTree>
    <p:extLst>
      <p:ext uri="{BB962C8B-B14F-4D97-AF65-F5344CB8AC3E}">
        <p14:creationId xmlns:p14="http://schemas.microsoft.com/office/powerpoint/2010/main" val="554580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FCF5BA26-4EF9-71B5-ABCF-D9BCED5C8791}"/>
              </a:ext>
            </a:extLst>
          </p:cNvPr>
          <p:cNvSpPr txBox="1">
            <a:spLocks/>
          </p:cNvSpPr>
          <p:nvPr/>
        </p:nvSpPr>
        <p:spPr>
          <a:xfrm>
            <a:off x="101082" y="917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 lastClr="FFFFFF">
                    <a:lumMod val="75000"/>
                  </a:sysClr>
                </a:solidFill>
                <a:effectLst/>
                <a:uLnTx/>
                <a:uFillTx/>
                <a:latin typeface="Candara" panose="020E0502030303020204"/>
                <a:ea typeface="+mj-ea"/>
                <a:cs typeface="+mj-cs"/>
              </a:rPr>
              <a:t>Bioinformatics: Mapping</a:t>
            </a:r>
            <a:endParaRPr kumimoji="0" lang="en-US" sz="4400" b="0" i="0" u="none" strike="noStrike" kern="1200" cap="none" spc="0" normalizeH="0" baseline="0" noProof="0" dirty="0">
              <a:ln>
                <a:noFill/>
              </a:ln>
              <a:solidFill>
                <a:sysClr val="window" lastClr="FFFFFF">
                  <a:lumMod val="75000"/>
                </a:sysClr>
              </a:solidFill>
              <a:effectLst/>
              <a:uLnTx/>
              <a:uFillTx/>
              <a:latin typeface="Candara" panose="020E0502030303020204"/>
              <a:ea typeface="+mj-ea"/>
              <a:cs typeface="+mj-cs"/>
            </a:endParaRPr>
          </a:p>
        </p:txBody>
      </p:sp>
      <p:sp>
        <p:nvSpPr>
          <p:cNvPr id="20" name="Content Placeholder 4">
            <a:extLst>
              <a:ext uri="{FF2B5EF4-FFF2-40B4-BE49-F238E27FC236}">
                <a16:creationId xmlns:a16="http://schemas.microsoft.com/office/drawing/2014/main" id="{D3F4874B-4693-651F-AF48-6946B467930D}"/>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ysClr val="window" lastClr="FFFFFF">
                  <a:lumMod val="75000"/>
                </a:sysClr>
              </a:solidFill>
              <a:effectLst/>
              <a:uLnTx/>
              <a:uFillTx/>
              <a:latin typeface="Candara" panose="020E0502030303020204"/>
              <a:ea typeface="+mn-ea"/>
              <a:cs typeface="+mn-cs"/>
            </a:endParaRPr>
          </a:p>
        </p:txBody>
      </p:sp>
      <p:pic>
        <p:nvPicPr>
          <p:cNvPr id="21" name="Picture 20">
            <a:extLst>
              <a:ext uri="{FF2B5EF4-FFF2-40B4-BE49-F238E27FC236}">
                <a16:creationId xmlns:a16="http://schemas.microsoft.com/office/drawing/2014/main" id="{0DB49CE5-825E-3E13-581D-EF5B38720B94}"/>
              </a:ext>
            </a:extLst>
          </p:cNvPr>
          <p:cNvPicPr>
            <a:picLocks noChangeAspect="1"/>
          </p:cNvPicPr>
          <p:nvPr/>
        </p:nvPicPr>
        <p:blipFill rotWithShape="1">
          <a:blip r:embed="rId3"/>
          <a:srcRect l="37996" t="24211" r="18868" b="45339"/>
          <a:stretch/>
        </p:blipFill>
        <p:spPr>
          <a:xfrm>
            <a:off x="748432" y="1553267"/>
            <a:ext cx="10088161" cy="4896054"/>
          </a:xfrm>
          <a:prstGeom prst="rect">
            <a:avLst/>
          </a:prstGeom>
          <a:ln>
            <a:solidFill>
              <a:srgbClr val="3F3F43"/>
            </a:solidFill>
          </a:ln>
        </p:spPr>
      </p:pic>
      <p:sp>
        <p:nvSpPr>
          <p:cNvPr id="22" name="Rectangle 21">
            <a:extLst>
              <a:ext uri="{FF2B5EF4-FFF2-40B4-BE49-F238E27FC236}">
                <a16:creationId xmlns:a16="http://schemas.microsoft.com/office/drawing/2014/main" id="{7FA37DF3-634B-E35B-B084-3F5521385ED6}"/>
              </a:ext>
            </a:extLst>
          </p:cNvPr>
          <p:cNvSpPr/>
          <p:nvPr/>
        </p:nvSpPr>
        <p:spPr>
          <a:xfrm>
            <a:off x="748104" y="1629089"/>
            <a:ext cx="10029495" cy="4820231"/>
          </a:xfrm>
          <a:prstGeom prst="rect">
            <a:avLst/>
          </a:prstGeom>
          <a:solidFill>
            <a:sysClr val="windowText" lastClr="000000">
              <a:lumMod val="95000"/>
              <a:lumOff val="5000"/>
              <a:alpha val="19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lumMod val="75000"/>
                </a:prstClr>
              </a:solidFill>
              <a:effectLst/>
              <a:uLnTx/>
              <a:uFillTx/>
              <a:latin typeface="Candara" panose="020E0502030303020204"/>
              <a:ea typeface="+mn-ea"/>
              <a:cs typeface="+mn-cs"/>
            </a:endParaRPr>
          </a:p>
        </p:txBody>
      </p:sp>
      <p:pic>
        <p:nvPicPr>
          <p:cNvPr id="23" name="Picture 18" descr="New in Tablet 1.17.08.17">
            <a:extLst>
              <a:ext uri="{FF2B5EF4-FFF2-40B4-BE49-F238E27FC236}">
                <a16:creationId xmlns:a16="http://schemas.microsoft.com/office/drawing/2014/main" id="{38D4A830-2FE6-0E62-CF3A-F69411328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160" y="5775592"/>
            <a:ext cx="707825" cy="669392"/>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5CCA1315-1756-F604-956D-B9C1C2445985}"/>
              </a:ext>
            </a:extLst>
          </p:cNvPr>
          <p:cNvGrpSpPr/>
          <p:nvPr/>
        </p:nvGrpSpPr>
        <p:grpSpPr>
          <a:xfrm>
            <a:off x="9423400" y="0"/>
            <a:ext cx="2640789" cy="2660626"/>
            <a:chOff x="9423400" y="0"/>
            <a:chExt cx="2640789" cy="2660626"/>
          </a:xfrm>
        </p:grpSpPr>
        <p:grpSp>
          <p:nvGrpSpPr>
            <p:cNvPr id="25" name="Group 24">
              <a:extLst>
                <a:ext uri="{FF2B5EF4-FFF2-40B4-BE49-F238E27FC236}">
                  <a16:creationId xmlns:a16="http://schemas.microsoft.com/office/drawing/2014/main" id="{6EFB2C32-5B92-64C3-1437-7C03E2FB4894}"/>
                </a:ext>
              </a:extLst>
            </p:cNvPr>
            <p:cNvGrpSpPr/>
            <p:nvPr/>
          </p:nvGrpSpPr>
          <p:grpSpPr>
            <a:xfrm>
              <a:off x="9423400" y="0"/>
              <a:ext cx="2640789" cy="2660626"/>
              <a:chOff x="12644695" y="13587964"/>
              <a:chExt cx="2640789" cy="2660626"/>
            </a:xfrm>
          </p:grpSpPr>
          <p:sp>
            <p:nvSpPr>
              <p:cNvPr id="29" name="Teardrop 376">
                <a:extLst>
                  <a:ext uri="{FF2B5EF4-FFF2-40B4-BE49-F238E27FC236}">
                    <a16:creationId xmlns:a16="http://schemas.microsoft.com/office/drawing/2014/main" id="{D9CDADBC-6FCB-DE7D-3865-1B2D3473D067}"/>
                  </a:ext>
                </a:extLst>
              </p:cNvPr>
              <p:cNvSpPr/>
              <p:nvPr/>
            </p:nvSpPr>
            <p:spPr>
              <a:xfrm rot="5400000">
                <a:off x="12838094" y="13792856"/>
                <a:ext cx="2286000" cy="2286000"/>
              </a:xfrm>
              <a:prstGeom prst="ellipse">
                <a:avLst/>
              </a:prstGeom>
              <a:solidFill>
                <a:sysClr val="windowText" lastClr="000000">
                  <a:lumMod val="50000"/>
                  <a:lumOff val="50000"/>
                </a:sysClr>
              </a:solidFill>
              <a:ln w="2222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panose="020E0502030303020204"/>
                  <a:ea typeface="+mn-ea"/>
                  <a:cs typeface="+mn-cs"/>
                </a:endParaRPr>
              </a:p>
            </p:txBody>
          </p:sp>
          <p:sp>
            <p:nvSpPr>
              <p:cNvPr id="30" name="TextBox 29">
                <a:extLst>
                  <a:ext uri="{FF2B5EF4-FFF2-40B4-BE49-F238E27FC236}">
                    <a16:creationId xmlns:a16="http://schemas.microsoft.com/office/drawing/2014/main" id="{55F2F60C-9FDF-FBCA-26AD-F440A1DC204A}"/>
                  </a:ext>
                </a:extLst>
              </p:cNvPr>
              <p:cNvSpPr txBox="1"/>
              <p:nvPr/>
            </p:nvSpPr>
            <p:spPr>
              <a:xfrm rot="18767086">
                <a:off x="12634777" y="13597882"/>
                <a:ext cx="2660626" cy="2640789"/>
              </a:xfrm>
              <a:prstGeom prst="ellipse">
                <a:avLst/>
              </a:prstGeom>
              <a:noFill/>
              <a:effectLst>
                <a:outerShdw blurRad="50800" dist="38100" dir="2700000" algn="tl" rotWithShape="0">
                  <a:prstClr val="black">
                    <a:alpha val="40000"/>
                  </a:prstClr>
                </a:outerShdw>
              </a:effectLst>
            </p:spPr>
            <p:txBody>
              <a:bodyPr wrap="square" rtlCol="0">
                <a:prstTxWarp prst="textArchUp">
                  <a:avLst>
                    <a:gd name="adj" fmla="val 6271559"/>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0" cap="small" spc="0" normalizeH="0" baseline="0" noProof="0" dirty="0">
                    <a:ln>
                      <a:noFill/>
                    </a:ln>
                    <a:solidFill>
                      <a:prstClr val="white"/>
                    </a:solidFill>
                    <a:effectLst/>
                    <a:uLnTx/>
                    <a:uFillTx/>
                    <a:latin typeface="Ubuntu" panose="020B0504030602030204" pitchFamily="34" charset="0"/>
                  </a:rPr>
                  <a:t>Read Mapping </a:t>
                </a:r>
              </a:p>
            </p:txBody>
          </p:sp>
        </p:grpSp>
        <p:pic>
          <p:nvPicPr>
            <p:cNvPr id="27" name="Picture 26">
              <a:extLst>
                <a:ext uri="{FF2B5EF4-FFF2-40B4-BE49-F238E27FC236}">
                  <a16:creationId xmlns:a16="http://schemas.microsoft.com/office/drawing/2014/main" id="{329FCF7E-E0E8-273D-82AE-782358F3101E}"/>
                </a:ext>
              </a:extLst>
            </p:cNvPr>
            <p:cNvPicPr>
              <a:picLocks noChangeAspect="1"/>
            </p:cNvPicPr>
            <p:nvPr/>
          </p:nvPicPr>
          <p:blipFill rotWithShape="1">
            <a:blip r:embed="rId5">
              <a:duotone>
                <a:srgbClr val="E7E6E6">
                  <a:shade val="45000"/>
                  <a:satMod val="135000"/>
                </a:srgb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10270205" y="600505"/>
              <a:ext cx="1178478" cy="1141387"/>
            </a:xfrm>
            <a:prstGeom prst="rect">
              <a:avLst/>
            </a:prstGeom>
          </p:spPr>
        </p:pic>
        <p:sp>
          <p:nvSpPr>
            <p:cNvPr id="28" name="TextBox 27">
              <a:extLst>
                <a:ext uri="{FF2B5EF4-FFF2-40B4-BE49-F238E27FC236}">
                  <a16:creationId xmlns:a16="http://schemas.microsoft.com/office/drawing/2014/main" id="{9BCAFE9D-AE05-260A-A685-EE8E09DD4013}"/>
                </a:ext>
              </a:extLst>
            </p:cNvPr>
            <p:cNvSpPr txBox="1"/>
            <p:nvPr/>
          </p:nvSpPr>
          <p:spPr>
            <a:xfrm>
              <a:off x="10270205" y="1855066"/>
              <a:ext cx="118530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D0CFCF"/>
                  </a:solidFill>
                  <a:effectLst/>
                  <a:uLnTx/>
                  <a:uFillTx/>
                  <a:latin typeface="Ubuntu" panose="020B0504030602030204" pitchFamily="34" charset="0"/>
                </a:rPr>
                <a:t>lh3/bwa</a:t>
              </a:r>
            </a:p>
          </p:txBody>
        </p:sp>
      </p:grpSp>
      <p:sp>
        <p:nvSpPr>
          <p:cNvPr id="2" name="TextBox 1">
            <a:extLst>
              <a:ext uri="{FF2B5EF4-FFF2-40B4-BE49-F238E27FC236}">
                <a16:creationId xmlns:a16="http://schemas.microsoft.com/office/drawing/2014/main" id="{97875C16-9D56-72DC-3E20-B53BEAFC7A92}"/>
              </a:ext>
            </a:extLst>
          </p:cNvPr>
          <p:cNvSpPr txBox="1"/>
          <p:nvPr/>
        </p:nvSpPr>
        <p:spPr>
          <a:xfrm>
            <a:off x="10375900" y="4305300"/>
            <a:ext cx="1257300" cy="369332"/>
          </a:xfrm>
          <a:prstGeom prst="rect">
            <a:avLst/>
          </a:prstGeom>
          <a:noFill/>
        </p:spPr>
        <p:txBody>
          <a:bodyPr wrap="square" rtlCol="0">
            <a:spAutoFit/>
          </a:bodyPr>
          <a:lstStyle/>
          <a:p>
            <a:r>
              <a:rPr lang="en-US" dirty="0"/>
              <a:t>s</a:t>
            </a:r>
          </a:p>
        </p:txBody>
      </p:sp>
    </p:spTree>
    <p:extLst>
      <p:ext uri="{BB962C8B-B14F-4D97-AF65-F5344CB8AC3E}">
        <p14:creationId xmlns:p14="http://schemas.microsoft.com/office/powerpoint/2010/main" val="1348192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5C1E56BE-4C17-4A19-A244-5F8BE7CC3A2F}"/>
              </a:ext>
            </a:extLst>
          </p:cNvPr>
          <p:cNvSpPr/>
          <p:nvPr/>
        </p:nvSpPr>
        <p:spPr>
          <a:xfrm>
            <a:off x="10021445" y="3679026"/>
            <a:ext cx="1999459" cy="2548744"/>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 name="Title 1">
            <a:extLst>
              <a:ext uri="{FF2B5EF4-FFF2-40B4-BE49-F238E27FC236}">
                <a16:creationId xmlns:a16="http://schemas.microsoft.com/office/drawing/2014/main" id="{DAC3C2BF-D270-4502-B003-8D9D43ADF8E3}"/>
              </a:ext>
            </a:extLst>
          </p:cNvPr>
          <p:cNvSpPr>
            <a:spLocks noGrp="1"/>
          </p:cNvSpPr>
          <p:nvPr>
            <p:ph type="title"/>
          </p:nvPr>
        </p:nvSpPr>
        <p:spPr/>
        <p:txBody>
          <a:bodyPr/>
          <a:lstStyle/>
          <a:p>
            <a:r>
              <a:rPr lang="en-US" dirty="0">
                <a:latin typeface="Candara" panose="020E0502030303020204" pitchFamily="34" charset="0"/>
              </a:rPr>
              <a:t>Bioinformatic Workflow</a:t>
            </a:r>
          </a:p>
        </p:txBody>
      </p:sp>
      <p:sp>
        <p:nvSpPr>
          <p:cNvPr id="10" name="TextBox 9">
            <a:extLst>
              <a:ext uri="{FF2B5EF4-FFF2-40B4-BE49-F238E27FC236}">
                <a16:creationId xmlns:a16="http://schemas.microsoft.com/office/drawing/2014/main" id="{3501D1E5-BF1C-4CB1-939E-D161A4CF6A70}"/>
              </a:ext>
            </a:extLst>
          </p:cNvPr>
          <p:cNvSpPr txBox="1"/>
          <p:nvPr/>
        </p:nvSpPr>
        <p:spPr>
          <a:xfrm rot="16200000">
            <a:off x="757788" y="3433281"/>
            <a:ext cx="2025879" cy="3097037"/>
          </a:xfrm>
          <a:prstGeom prst="flowChartOffpageConnector">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1" name="TextBox 10">
            <a:extLst>
              <a:ext uri="{FF2B5EF4-FFF2-40B4-BE49-F238E27FC236}">
                <a16:creationId xmlns:a16="http://schemas.microsoft.com/office/drawing/2014/main" id="{5699A0D3-4459-49F1-8E5C-895241D2619F}"/>
              </a:ext>
            </a:extLst>
          </p:cNvPr>
          <p:cNvSpPr txBox="1"/>
          <p:nvPr/>
        </p:nvSpPr>
        <p:spPr>
          <a:xfrm>
            <a:off x="-648019"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TrimGalore</a:t>
            </a: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6" name="TextBox 15">
            <a:extLst>
              <a:ext uri="{FF2B5EF4-FFF2-40B4-BE49-F238E27FC236}">
                <a16:creationId xmlns:a16="http://schemas.microsoft.com/office/drawing/2014/main" id="{14CBC205-73A4-4BE0-BACD-36FFE81A4BD7}"/>
              </a:ext>
            </a:extLst>
          </p:cNvPr>
          <p:cNvSpPr txBox="1"/>
          <p:nvPr/>
        </p:nvSpPr>
        <p:spPr>
          <a:xfrm>
            <a:off x="2941702" y="3968860"/>
            <a:ext cx="2123683" cy="2025879"/>
          </a:xfrm>
          <a:prstGeom prst="chevron">
            <a:avLst>
              <a:gd name="adj" fmla="val 3062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2" name="TextBox 11">
            <a:extLst>
              <a:ext uri="{FF2B5EF4-FFF2-40B4-BE49-F238E27FC236}">
                <a16:creationId xmlns:a16="http://schemas.microsoft.com/office/drawing/2014/main" id="{D4BBE1F8-1142-443E-BE76-BE3FED3EB61B}"/>
              </a:ext>
            </a:extLst>
          </p:cNvPr>
          <p:cNvSpPr txBox="1"/>
          <p:nvPr/>
        </p:nvSpPr>
        <p:spPr>
          <a:xfrm>
            <a:off x="1735404"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SPAdes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7" name="Picture 14" descr="Image result for spades assembler">
            <a:extLst>
              <a:ext uri="{FF2B5EF4-FFF2-40B4-BE49-F238E27FC236}">
                <a16:creationId xmlns:a16="http://schemas.microsoft.com/office/drawing/2014/main" id="{16E52D29-82CC-4D87-8E11-191D01AF29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984" b="91406" l="9989" r="89955">
                        <a14:foregroundMark x1="48928" y1="9635" x2="48928" y2="9635"/>
                        <a14:foregroundMark x1="48984" y1="9049" x2="48984" y2="9049"/>
                        <a14:foregroundMark x1="49831" y1="91406" x2="49831" y2="91406"/>
                      </a14:backgroundRemoval>
                    </a14:imgEffect>
                  </a14:imgLayer>
                </a14:imgProps>
              </a:ext>
              <a:ext uri="{28A0092B-C50C-407E-A947-70E740481C1C}">
                <a14:useLocalDpi xmlns:a14="http://schemas.microsoft.com/office/drawing/2010/main" val="0"/>
              </a:ext>
            </a:extLst>
          </a:blip>
          <a:srcRect/>
          <a:stretch>
            <a:fillRect/>
          </a:stretch>
        </p:blipFill>
        <p:spPr bwMode="auto">
          <a:xfrm>
            <a:off x="3557113" y="4242527"/>
            <a:ext cx="1330967" cy="11537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FD0898E-4407-4820-8C40-78AC374914D6}"/>
              </a:ext>
            </a:extLst>
          </p:cNvPr>
          <p:cNvSpPr txBox="1"/>
          <p:nvPr/>
        </p:nvSpPr>
        <p:spPr>
          <a:xfrm>
            <a:off x="4708515" y="3968860"/>
            <a:ext cx="2743089" cy="2025879"/>
          </a:xfrm>
          <a:prstGeom prst="chevron">
            <a:avLst>
              <a:gd name="adj" fmla="val 3007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3" name="TextBox 12">
            <a:extLst>
              <a:ext uri="{FF2B5EF4-FFF2-40B4-BE49-F238E27FC236}">
                <a16:creationId xmlns:a16="http://schemas.microsoft.com/office/drawing/2014/main" id="{82718B13-20EA-4FCF-8360-C1858A5FB3A9}"/>
              </a:ext>
            </a:extLst>
          </p:cNvPr>
          <p:cNvSpPr txBox="1"/>
          <p:nvPr/>
        </p:nvSpPr>
        <p:spPr>
          <a:xfrm>
            <a:off x="3736677"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bwa-mem</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20" name="TextBox 19">
            <a:extLst>
              <a:ext uri="{FF2B5EF4-FFF2-40B4-BE49-F238E27FC236}">
                <a16:creationId xmlns:a16="http://schemas.microsoft.com/office/drawing/2014/main" id="{A31A0086-9743-4419-A021-325C0C644311}"/>
              </a:ext>
            </a:extLst>
          </p:cNvPr>
          <p:cNvSpPr txBox="1"/>
          <p:nvPr/>
        </p:nvSpPr>
        <p:spPr>
          <a:xfrm>
            <a:off x="7094733" y="3968860"/>
            <a:ext cx="2743089" cy="2025879"/>
          </a:xfrm>
          <a:prstGeom prst="chevron">
            <a:avLst>
              <a:gd name="adj" fmla="val 31230"/>
            </a:avLst>
          </a:prstGeom>
          <a:solidFill>
            <a:srgbClr val="7030A0"/>
          </a:solidFill>
          <a:ln w="76200">
            <a:solidFill>
              <a:srgbClr val="00B0F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4" name="TextBox 13">
            <a:extLst>
              <a:ext uri="{FF2B5EF4-FFF2-40B4-BE49-F238E27FC236}">
                <a16:creationId xmlns:a16="http://schemas.microsoft.com/office/drawing/2014/main" id="{B6BAD056-EBDC-4F40-B3F2-EC5E092F3C13}"/>
              </a:ext>
            </a:extLst>
          </p:cNvPr>
          <p:cNvSpPr txBox="1"/>
          <p:nvPr/>
        </p:nvSpPr>
        <p:spPr>
          <a:xfrm>
            <a:off x="6197464" y="5411315"/>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Freebayes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8" name="Picture 7">
            <a:extLst>
              <a:ext uri="{FF2B5EF4-FFF2-40B4-BE49-F238E27FC236}">
                <a16:creationId xmlns:a16="http://schemas.microsoft.com/office/drawing/2014/main" id="{536C50F0-0453-4E91-8893-B90B5C3EB3B4}"/>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5695944" y="4254845"/>
            <a:ext cx="1178478" cy="1141387"/>
          </a:xfrm>
          <a:prstGeom prst="rect">
            <a:avLst/>
          </a:prstGeom>
        </p:spPr>
      </p:pic>
      <p:sp>
        <p:nvSpPr>
          <p:cNvPr id="21" name="TextBox 20">
            <a:extLst>
              <a:ext uri="{FF2B5EF4-FFF2-40B4-BE49-F238E27FC236}">
                <a16:creationId xmlns:a16="http://schemas.microsoft.com/office/drawing/2014/main" id="{A0D914CA-EE18-4DD4-B19E-359D4287F519}"/>
              </a:ext>
            </a:extLst>
          </p:cNvPr>
          <p:cNvSpPr txBox="1"/>
          <p:nvPr/>
        </p:nvSpPr>
        <p:spPr>
          <a:xfrm>
            <a:off x="682871"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Trimming</a:t>
            </a:r>
          </a:p>
        </p:txBody>
      </p:sp>
      <p:sp>
        <p:nvSpPr>
          <p:cNvPr id="22" name="TextBox 21">
            <a:extLst>
              <a:ext uri="{FF2B5EF4-FFF2-40B4-BE49-F238E27FC236}">
                <a16:creationId xmlns:a16="http://schemas.microsoft.com/office/drawing/2014/main" id="{56719F7B-4B2E-4994-8B36-9D96FCABC2A3}"/>
              </a:ext>
            </a:extLst>
          </p:cNvPr>
          <p:cNvSpPr txBox="1"/>
          <p:nvPr/>
        </p:nvSpPr>
        <p:spPr>
          <a:xfrm>
            <a:off x="3026456"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Assembly</a:t>
            </a:r>
          </a:p>
        </p:txBody>
      </p:sp>
      <p:sp>
        <p:nvSpPr>
          <p:cNvPr id="23" name="TextBox 22">
            <a:extLst>
              <a:ext uri="{FF2B5EF4-FFF2-40B4-BE49-F238E27FC236}">
                <a16:creationId xmlns:a16="http://schemas.microsoft.com/office/drawing/2014/main" id="{B7F6776A-7F58-4BD7-8A19-C0B9D9FA9931}"/>
              </a:ext>
            </a:extLst>
          </p:cNvPr>
          <p:cNvSpPr txBox="1"/>
          <p:nvPr/>
        </p:nvSpPr>
        <p:spPr>
          <a:xfrm>
            <a:off x="7066033" y="3450779"/>
            <a:ext cx="267770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Variant Calling</a:t>
            </a:r>
          </a:p>
        </p:txBody>
      </p:sp>
      <p:sp>
        <p:nvSpPr>
          <p:cNvPr id="24" name="TextBox 23">
            <a:extLst>
              <a:ext uri="{FF2B5EF4-FFF2-40B4-BE49-F238E27FC236}">
                <a16:creationId xmlns:a16="http://schemas.microsoft.com/office/drawing/2014/main" id="{B731C183-D327-455A-972F-AD9F3D8758A8}"/>
              </a:ext>
            </a:extLst>
          </p:cNvPr>
          <p:cNvSpPr txBox="1"/>
          <p:nvPr/>
        </p:nvSpPr>
        <p:spPr>
          <a:xfrm>
            <a:off x="5103244"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Mapping</a:t>
            </a:r>
          </a:p>
        </p:txBody>
      </p:sp>
      <p:pic>
        <p:nvPicPr>
          <p:cNvPr id="25" name="Picture 24">
            <a:extLst>
              <a:ext uri="{FF2B5EF4-FFF2-40B4-BE49-F238E27FC236}">
                <a16:creationId xmlns:a16="http://schemas.microsoft.com/office/drawing/2014/main" id="{374B6714-DB33-455E-96F0-F86031E8F64F}"/>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8029636" y="4259818"/>
            <a:ext cx="1178478" cy="1141387"/>
          </a:xfrm>
          <a:prstGeom prst="rect">
            <a:avLst/>
          </a:prstGeom>
        </p:spPr>
      </p:pic>
      <p:pic>
        <p:nvPicPr>
          <p:cNvPr id="26" name="Graphic 25" descr="Document">
            <a:extLst>
              <a:ext uri="{FF2B5EF4-FFF2-40B4-BE49-F238E27FC236}">
                <a16:creationId xmlns:a16="http://schemas.microsoft.com/office/drawing/2014/main" id="{D7D297FC-7C55-48A1-A18A-84B03F6E39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29530" y="4369296"/>
            <a:ext cx="1731074" cy="1731074"/>
          </a:xfrm>
          <a:prstGeom prst="rect">
            <a:avLst/>
          </a:prstGeom>
        </p:spPr>
      </p:pic>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536D2064-280A-40D0-B8D2-77E4EF8E60D7}"/>
                  </a:ext>
                </a:extLst>
              </p14:cNvPr>
              <p14:cNvContentPartPr/>
              <p14:nvPr/>
            </p14:nvContentPartPr>
            <p14:xfrm>
              <a:off x="398927" y="2207378"/>
              <a:ext cx="360" cy="360"/>
            </p14:xfrm>
          </p:contentPart>
        </mc:Choice>
        <mc:Fallback xmlns="">
          <p:pic>
            <p:nvPicPr>
              <p:cNvPr id="37" name="Ink 36">
                <a:extLst>
                  <a:ext uri="{FF2B5EF4-FFF2-40B4-BE49-F238E27FC236}">
                    <a16:creationId xmlns:a16="http://schemas.microsoft.com/office/drawing/2014/main" id="{536D2064-280A-40D0-B8D2-77E4EF8E60D7}"/>
                  </a:ext>
                </a:extLst>
              </p:cNvPr>
              <p:cNvPicPr/>
              <p:nvPr/>
            </p:nvPicPr>
            <p:blipFill>
              <a:blip r:embed="rId11"/>
              <a:stretch>
                <a:fillRect/>
              </a:stretch>
            </p:blipFill>
            <p:spPr>
              <a:xfrm>
                <a:off x="308927" y="202737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62EDA8DD-B7D7-4111-B4BD-63057A44AE90}"/>
                  </a:ext>
                </a:extLst>
              </p14:cNvPr>
              <p14:cNvContentPartPr/>
              <p14:nvPr/>
            </p14:nvContentPartPr>
            <p14:xfrm>
              <a:off x="227657" y="2481371"/>
              <a:ext cx="220320" cy="968400"/>
            </p14:xfrm>
          </p:contentPart>
        </mc:Choice>
        <mc:Fallback xmlns="">
          <p:pic>
            <p:nvPicPr>
              <p:cNvPr id="38" name="Ink 37">
                <a:extLst>
                  <a:ext uri="{FF2B5EF4-FFF2-40B4-BE49-F238E27FC236}">
                    <a16:creationId xmlns:a16="http://schemas.microsoft.com/office/drawing/2014/main" id="{62EDA8DD-B7D7-4111-B4BD-63057A44AE90}"/>
                  </a:ext>
                </a:extLst>
              </p:cNvPr>
              <p:cNvPicPr/>
              <p:nvPr/>
            </p:nvPicPr>
            <p:blipFill>
              <a:blip r:embed="rId13"/>
              <a:stretch>
                <a:fillRect/>
              </a:stretch>
            </p:blipFill>
            <p:spPr>
              <a:xfrm>
                <a:off x="137804" y="2301438"/>
                <a:ext cx="399667" cy="1327906"/>
              </a:xfrm>
              <a:prstGeom prst="rect">
                <a:avLst/>
              </a:prstGeom>
            </p:spPr>
          </p:pic>
        </mc:Fallback>
      </mc:AlternateContent>
      <p:pic>
        <p:nvPicPr>
          <p:cNvPr id="9218" name="Picture 2" descr="Image result for babraham bioinformatics">
            <a:extLst>
              <a:ext uri="{FF2B5EF4-FFF2-40B4-BE49-F238E27FC236}">
                <a16:creationId xmlns:a16="http://schemas.microsoft.com/office/drawing/2014/main" id="{97230D1B-37D1-4332-81CC-6673433CF349}"/>
              </a:ext>
            </a:extLst>
          </p:cNvPr>
          <p:cNvPicPr>
            <a:picLocks noChangeAspect="1" noChangeArrowheads="1"/>
          </p:cNvPicPr>
          <p:nvPr/>
        </p:nvPicPr>
        <p:blipFill rotWithShape="1">
          <a:blip r:embed="rId14">
            <a:duotone>
              <a:prstClr val="black"/>
              <a:schemeClr val="tx1">
                <a:lumMod val="50000"/>
                <a:tint val="45000"/>
                <a:satMod val="400000"/>
              </a:schemeClr>
            </a:duotone>
            <a:extLst>
              <a:ext uri="{28A0092B-C50C-407E-A947-70E740481C1C}">
                <a14:useLocalDpi xmlns:a14="http://schemas.microsoft.com/office/drawing/2010/main" val="0"/>
              </a:ext>
            </a:extLst>
          </a:blip>
          <a:srcRect r="82381"/>
          <a:stretch/>
        </p:blipFill>
        <p:spPr bwMode="auto">
          <a:xfrm>
            <a:off x="922983" y="4336971"/>
            <a:ext cx="991987" cy="103306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B9AEED30-6025-61A6-4B63-F2491BCC96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198977" y="114300"/>
            <a:ext cx="850147" cy="970450"/>
          </a:xfrm>
          <a:prstGeom prst="rect">
            <a:avLst/>
          </a:prstGeom>
        </p:spPr>
      </p:pic>
      <p:sp>
        <p:nvSpPr>
          <p:cNvPr id="6" name="TextBox 5">
            <a:extLst>
              <a:ext uri="{FF2B5EF4-FFF2-40B4-BE49-F238E27FC236}">
                <a16:creationId xmlns:a16="http://schemas.microsoft.com/office/drawing/2014/main" id="{6B1A92AB-DB54-1E33-F83A-00438CF96632}"/>
              </a:ext>
            </a:extLst>
          </p:cNvPr>
          <p:cNvSpPr txBox="1"/>
          <p:nvPr/>
        </p:nvSpPr>
        <p:spPr>
          <a:xfrm>
            <a:off x="9964053" y="3714173"/>
            <a:ext cx="207298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assessPool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Input</a:t>
            </a:r>
            <a:endPar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9" name="TextBox 8">
            <a:extLst>
              <a:ext uri="{FF2B5EF4-FFF2-40B4-BE49-F238E27FC236}">
                <a16:creationId xmlns:a16="http://schemas.microsoft.com/office/drawing/2014/main" id="{055A5CBA-A454-1CA9-D250-CA1A5B1DFB71}"/>
              </a:ext>
            </a:extLst>
          </p:cNvPr>
          <p:cNvSpPr txBox="1"/>
          <p:nvPr/>
        </p:nvSpPr>
        <p:spPr>
          <a:xfrm>
            <a:off x="4428714" y="2157878"/>
            <a:ext cx="6884166" cy="646986"/>
          </a:xfrm>
          <a:prstGeom prst="roundRect">
            <a:avLst/>
          </a:prstGeom>
          <a:solidFill>
            <a:srgbClr val="342D48"/>
          </a:solidFill>
          <a:ln>
            <a:solidFill>
              <a:srgbClr val="1A1A1A"/>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ndara Light"/>
                <a:ea typeface="+mn-ea"/>
                <a:cs typeface="+mn-cs"/>
              </a:rPr>
              <a:t>SNP</a:t>
            </a:r>
            <a:r>
              <a:rPr kumimoji="0" lang="haw-US" sz="3200" b="0" i="0" u="none" strike="noStrike" kern="1200" cap="none" spc="0" normalizeH="0" baseline="0" noProof="0" dirty="0">
                <a:ln>
                  <a:noFill/>
                </a:ln>
                <a:solidFill>
                  <a:prstClr val="white"/>
                </a:solidFill>
                <a:effectLst/>
                <a:uLnTx/>
                <a:uFillTx/>
                <a:latin typeface="Candara Light"/>
                <a:ea typeface="+mn-ea"/>
                <a:cs typeface="+mn-cs"/>
              </a:rPr>
              <a:t>: </a:t>
            </a:r>
            <a:r>
              <a:rPr kumimoji="0" lang="haw-US" sz="3200" b="1" i="0" u="sng" strike="noStrike" kern="1200" cap="none" spc="0" normalizeH="0" baseline="0" noProof="0" dirty="0">
                <a:ln>
                  <a:noFill/>
                </a:ln>
                <a:solidFill>
                  <a:prstClr val="white"/>
                </a:solidFill>
                <a:effectLst/>
                <a:uLnTx/>
                <a:uFillTx/>
                <a:latin typeface="Candara Light"/>
                <a:ea typeface="+mn-ea"/>
                <a:cs typeface="+mn-cs"/>
              </a:rPr>
              <a:t>S</a:t>
            </a:r>
            <a:r>
              <a:rPr kumimoji="0" lang="en-US" sz="3200" b="0" i="0" u="none" strike="noStrike" kern="1200" cap="none" spc="0" normalizeH="0" baseline="0" noProof="0" dirty="0">
                <a:ln>
                  <a:noFill/>
                </a:ln>
                <a:solidFill>
                  <a:prstClr val="white"/>
                </a:solidFill>
                <a:effectLst/>
                <a:uLnTx/>
                <a:uFillTx/>
                <a:latin typeface="Candara Light"/>
                <a:ea typeface="+mn-ea"/>
                <a:cs typeface="+mn-cs"/>
              </a:rPr>
              <a:t>ingle </a:t>
            </a:r>
            <a:r>
              <a:rPr kumimoji="0" lang="haw-US" sz="3200" b="1" i="0" u="sng" strike="noStrike" kern="1200" cap="none" spc="0" normalizeH="0" baseline="0" noProof="0" dirty="0">
                <a:ln>
                  <a:noFill/>
                </a:ln>
                <a:solidFill>
                  <a:prstClr val="white"/>
                </a:solidFill>
                <a:effectLst/>
                <a:uLnTx/>
                <a:uFillTx/>
                <a:latin typeface="Candara Light"/>
                <a:ea typeface="+mn-ea"/>
                <a:cs typeface="+mn-cs"/>
              </a:rPr>
              <a:t>N</a:t>
            </a:r>
            <a:r>
              <a:rPr kumimoji="0" lang="en-US" sz="3200" b="0" i="0" u="none" strike="noStrike" kern="1200" cap="none" spc="0" normalizeH="0" baseline="0" noProof="0" dirty="0" err="1">
                <a:ln>
                  <a:noFill/>
                </a:ln>
                <a:solidFill>
                  <a:prstClr val="white"/>
                </a:solidFill>
                <a:effectLst/>
                <a:uLnTx/>
                <a:uFillTx/>
                <a:latin typeface="Candara Light"/>
                <a:ea typeface="+mn-ea"/>
                <a:cs typeface="+mn-cs"/>
              </a:rPr>
              <a:t>ucleotide</a:t>
            </a:r>
            <a:r>
              <a:rPr kumimoji="0" lang="en-US" sz="3200" b="0" i="0" u="none" strike="noStrike" kern="1200" cap="none" spc="0" normalizeH="0" baseline="0" noProof="0" dirty="0">
                <a:ln>
                  <a:noFill/>
                </a:ln>
                <a:solidFill>
                  <a:prstClr val="white"/>
                </a:solidFill>
                <a:effectLst/>
                <a:uLnTx/>
                <a:uFillTx/>
                <a:latin typeface="Candara Light"/>
                <a:ea typeface="+mn-ea"/>
                <a:cs typeface="+mn-cs"/>
              </a:rPr>
              <a:t> </a:t>
            </a:r>
            <a:r>
              <a:rPr kumimoji="0" lang="haw-US" sz="3200" b="1" i="0" u="sng" strike="noStrike" kern="1200" cap="none" spc="0" normalizeH="0" baseline="0" noProof="0" dirty="0">
                <a:ln>
                  <a:noFill/>
                </a:ln>
                <a:solidFill>
                  <a:prstClr val="white"/>
                </a:solidFill>
                <a:effectLst/>
                <a:uLnTx/>
                <a:uFillTx/>
                <a:latin typeface="Candara Light"/>
                <a:ea typeface="+mn-ea"/>
                <a:cs typeface="+mn-cs"/>
              </a:rPr>
              <a:t>P</a:t>
            </a:r>
            <a:r>
              <a:rPr kumimoji="0" lang="en-US" sz="3200" b="0" i="0" u="none" strike="noStrike" kern="1200" cap="none" spc="0" normalizeH="0" baseline="0" noProof="0" dirty="0" err="1">
                <a:ln>
                  <a:noFill/>
                </a:ln>
                <a:solidFill>
                  <a:prstClr val="white"/>
                </a:solidFill>
                <a:effectLst/>
                <a:uLnTx/>
                <a:uFillTx/>
                <a:latin typeface="Candara Light"/>
                <a:ea typeface="+mn-ea"/>
                <a:cs typeface="+mn-cs"/>
              </a:rPr>
              <a:t>olymorphism</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Tree>
    <p:extLst>
      <p:ext uri="{BB962C8B-B14F-4D97-AF65-F5344CB8AC3E}">
        <p14:creationId xmlns:p14="http://schemas.microsoft.com/office/powerpoint/2010/main" val="3637169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marriotthawaii.com/images/islands_smaller.png">
            <a:extLst>
              <a:ext uri="{FF2B5EF4-FFF2-40B4-BE49-F238E27FC236}">
                <a16:creationId xmlns:a16="http://schemas.microsoft.com/office/drawing/2014/main" id="{5A9BA8AF-AB5B-458A-A35F-ECF77A21A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97059">
            <a:off x="2401233" y="1785352"/>
            <a:ext cx="8406359" cy="38057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1BCB9C-2215-4D50-BAD3-C4D190973E19}"/>
              </a:ext>
            </a:extLst>
          </p:cNvPr>
          <p:cNvSpPr>
            <a:spLocks noGrp="1"/>
          </p:cNvSpPr>
          <p:nvPr>
            <p:ph type="title"/>
          </p:nvPr>
        </p:nvSpPr>
        <p:spPr>
          <a:xfrm>
            <a:off x="274320" y="274320"/>
            <a:ext cx="9692640" cy="739140"/>
          </a:xfrm>
        </p:spPr>
        <p:txBody>
          <a:bodyPr anchor="t">
            <a:normAutofit/>
          </a:bodyPr>
          <a:lstStyle/>
          <a:p>
            <a:pPr algn="l"/>
            <a:r>
              <a:rPr lang="en-US" dirty="0"/>
              <a:t>Population </a:t>
            </a:r>
            <a:r>
              <a:rPr lang="en-US" b="1" i="1" dirty="0"/>
              <a:t>Genomics</a:t>
            </a:r>
          </a:p>
        </p:txBody>
      </p:sp>
      <p:sp>
        <p:nvSpPr>
          <p:cNvPr id="47" name="Oval 46">
            <a:extLst>
              <a:ext uri="{FF2B5EF4-FFF2-40B4-BE49-F238E27FC236}">
                <a16:creationId xmlns:a16="http://schemas.microsoft.com/office/drawing/2014/main" id="{C041AA95-A7C1-47F0-AEC2-0E589933A959}"/>
              </a:ext>
            </a:extLst>
          </p:cNvPr>
          <p:cNvSpPr/>
          <p:nvPr/>
        </p:nvSpPr>
        <p:spPr>
          <a:xfrm>
            <a:off x="9439275" y="2729844"/>
            <a:ext cx="2466975" cy="1952335"/>
          </a:xfrm>
          <a:prstGeom prst="ellipse">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89" name="Oval 88">
            <a:extLst>
              <a:ext uri="{FF2B5EF4-FFF2-40B4-BE49-F238E27FC236}">
                <a16:creationId xmlns:a16="http://schemas.microsoft.com/office/drawing/2014/main" id="{E82E8DAD-BD0B-4773-BD81-ECA7C99B49F0}"/>
              </a:ext>
            </a:extLst>
          </p:cNvPr>
          <p:cNvSpPr/>
          <p:nvPr/>
        </p:nvSpPr>
        <p:spPr>
          <a:xfrm>
            <a:off x="4890598" y="443060"/>
            <a:ext cx="2466975" cy="1952335"/>
          </a:xfrm>
          <a:prstGeom prst="ellipse">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90" name="Freeform: Shape 89">
            <a:extLst>
              <a:ext uri="{FF2B5EF4-FFF2-40B4-BE49-F238E27FC236}">
                <a16:creationId xmlns:a16="http://schemas.microsoft.com/office/drawing/2014/main" id="{3E64BEBA-F924-43AF-96FB-36202F999F16}"/>
              </a:ext>
            </a:extLst>
          </p:cNvPr>
          <p:cNvSpPr/>
          <p:nvPr/>
        </p:nvSpPr>
        <p:spPr>
          <a:xfrm>
            <a:off x="7429500" y="909321"/>
            <a:ext cx="3151583" cy="1605279"/>
          </a:xfrm>
          <a:custGeom>
            <a:avLst/>
            <a:gdLst>
              <a:gd name="connsiteX0" fmla="*/ 0 w 3151583"/>
              <a:gd name="connsiteY0" fmla="*/ 68579 h 1605279"/>
              <a:gd name="connsiteX1" fmla="*/ 1625600 w 3151583"/>
              <a:gd name="connsiteY1" fmla="*/ 55879 h 1605279"/>
              <a:gd name="connsiteX2" fmla="*/ 2908300 w 3151583"/>
              <a:gd name="connsiteY2" fmla="*/ 678179 h 1605279"/>
              <a:gd name="connsiteX3" fmla="*/ 3149600 w 3151583"/>
              <a:gd name="connsiteY3" fmla="*/ 1605279 h 1605279"/>
            </a:gdLst>
            <a:ahLst/>
            <a:cxnLst>
              <a:cxn ang="0">
                <a:pos x="connsiteX0" y="connsiteY0"/>
              </a:cxn>
              <a:cxn ang="0">
                <a:pos x="connsiteX1" y="connsiteY1"/>
              </a:cxn>
              <a:cxn ang="0">
                <a:pos x="connsiteX2" y="connsiteY2"/>
              </a:cxn>
              <a:cxn ang="0">
                <a:pos x="connsiteX3" y="connsiteY3"/>
              </a:cxn>
            </a:cxnLst>
            <a:rect l="l" t="t" r="r" b="b"/>
            <a:pathLst>
              <a:path w="3151583" h="1605279">
                <a:moveTo>
                  <a:pt x="0" y="68579"/>
                </a:moveTo>
                <a:cubicBezTo>
                  <a:pt x="570441" y="11429"/>
                  <a:pt x="1140883" y="-45721"/>
                  <a:pt x="1625600" y="55879"/>
                </a:cubicBezTo>
                <a:cubicBezTo>
                  <a:pt x="2110317" y="157479"/>
                  <a:pt x="2654300" y="419946"/>
                  <a:pt x="2908300" y="678179"/>
                </a:cubicBezTo>
                <a:cubicBezTo>
                  <a:pt x="3162300" y="936412"/>
                  <a:pt x="3155950" y="1270845"/>
                  <a:pt x="3149600" y="1605279"/>
                </a:cubicBezTo>
              </a:path>
            </a:pathLst>
          </a:custGeom>
          <a:noFill/>
          <a:ln w="73025">
            <a:solidFill>
              <a:schemeClr val="tx1">
                <a:lumMod val="85000"/>
              </a:schemeClr>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pic>
        <p:nvPicPr>
          <p:cNvPr id="91" name="Picture 6" descr="http://weclipart.com/gimg/BFFFBCFD5E679E2B/dna-clipart-1272892186_Vector_Clipart.png">
            <a:extLst>
              <a:ext uri="{FF2B5EF4-FFF2-40B4-BE49-F238E27FC236}">
                <a16:creationId xmlns:a16="http://schemas.microsoft.com/office/drawing/2014/main" id="{88B66D42-BE36-4CE0-A069-F5871C0EC458}"/>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9255913" y="992712"/>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descr="http://weclipart.com/gimg/BFFFBCFD5E679E2B/dna-clipart-1272892186_Vector_Clipart.png">
            <a:extLst>
              <a:ext uri="{FF2B5EF4-FFF2-40B4-BE49-F238E27FC236}">
                <a16:creationId xmlns:a16="http://schemas.microsoft.com/office/drawing/2014/main" id="{7EDA7ADE-5CF3-45C4-8E77-5805E5D229BC}"/>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7984459" y="410910"/>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http://weclipart.com/gimg/BFFFBCFD5E679E2B/dna-clipart-1272892186_Vector_Clipart.png">
            <a:extLst>
              <a:ext uri="{FF2B5EF4-FFF2-40B4-BE49-F238E27FC236}">
                <a16:creationId xmlns:a16="http://schemas.microsoft.com/office/drawing/2014/main" id="{409B4816-A95A-447F-9E7F-705897B47F48}"/>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10576813" y="1932975"/>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http://weclipart.com/gimg/BFFFBCFD5E679E2B/dna-clipart-1272892186_Vector_Clipart.png">
            <a:extLst>
              <a:ext uri="{FF2B5EF4-FFF2-40B4-BE49-F238E27FC236}">
                <a16:creationId xmlns:a16="http://schemas.microsoft.com/office/drawing/2014/main" id="{11967505-9E20-48D3-96DF-555005CD7BF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10347627" y="408267"/>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http://weclipart.com/gimg/BFFFBCFD5E679E2B/dna-clipart-1272892186_Vector_Clipart.png">
            <a:extLst>
              <a:ext uri="{FF2B5EF4-FFF2-40B4-BE49-F238E27FC236}">
                <a16:creationId xmlns:a16="http://schemas.microsoft.com/office/drawing/2014/main" id="{A79DD0BD-FD13-4772-BD62-8EE1F1B3BE5C}"/>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10576812" y="1171871"/>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descr="http://weclipart.com/gimg/BFFFBCFD5E679E2B/dna-clipart-1272892186_Vector_Clipart.png">
            <a:extLst>
              <a:ext uri="{FF2B5EF4-FFF2-40B4-BE49-F238E27FC236}">
                <a16:creationId xmlns:a16="http://schemas.microsoft.com/office/drawing/2014/main" id="{53F67853-E333-44C4-95CC-425A8802D9B2}"/>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10410318" y="1437432"/>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http://weclipart.com/gimg/BFFFBCFD5E679E2B/dna-clipart-1272892186_Vector_Clipart.png">
            <a:extLst>
              <a:ext uri="{FF2B5EF4-FFF2-40B4-BE49-F238E27FC236}">
                <a16:creationId xmlns:a16="http://schemas.microsoft.com/office/drawing/2014/main" id="{AA85778B-A00F-447A-9319-1F72AFFE0280}"/>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9916224" y="574792"/>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6" descr="http://weclipart.com/gimg/BFFFBCFD5E679E2B/dna-clipart-1272892186_Vector_Clipart.png">
            <a:extLst>
              <a:ext uri="{FF2B5EF4-FFF2-40B4-BE49-F238E27FC236}">
                <a16:creationId xmlns:a16="http://schemas.microsoft.com/office/drawing/2014/main" id="{242FE6E9-58EC-4BDF-A03A-58817E4134D2}"/>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9026728" y="537269"/>
            <a:ext cx="1398145" cy="149135"/>
          </a:xfrm>
          <a:prstGeom prst="rect">
            <a:avLst/>
          </a:prstGeom>
          <a:noFill/>
          <a:extLst>
            <a:ext uri="{909E8E84-426E-40DD-AFC4-6F175D3DCCD1}">
              <a14:hiddenFill xmlns:a14="http://schemas.microsoft.com/office/drawing/2010/main">
                <a:solidFill>
                  <a:srgbClr val="FFFFFF"/>
                </a:solidFill>
              </a14:hiddenFill>
            </a:ext>
          </a:extLst>
        </p:spPr>
      </p:pic>
      <p:sp>
        <p:nvSpPr>
          <p:cNvPr id="100" name="Content Placeholder 5">
            <a:extLst>
              <a:ext uri="{FF2B5EF4-FFF2-40B4-BE49-F238E27FC236}">
                <a16:creationId xmlns:a16="http://schemas.microsoft.com/office/drawing/2014/main" id="{F7083E6F-2D78-456B-B4C0-7EB129DC0104}"/>
              </a:ext>
            </a:extLst>
          </p:cNvPr>
          <p:cNvSpPr txBox="1">
            <a:spLocks/>
          </p:cNvSpPr>
          <p:nvPr/>
        </p:nvSpPr>
        <p:spPr>
          <a:xfrm>
            <a:off x="595183" y="3153687"/>
            <a:ext cx="7454806" cy="34643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panose="020E0502030303020204" pitchFamily="34" charset="0"/>
                <a:ea typeface="+mn-ea"/>
                <a:cs typeface="+mn-cs"/>
              </a:rPr>
              <a:t>Study of </a:t>
            </a:r>
            <a:r>
              <a:rPr kumimoji="0" lang="en-US" sz="3200" b="1" i="1" u="none" strike="noStrike" kern="1200" cap="none" spc="0" normalizeH="0" baseline="0" noProof="0"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uLnTx/>
                <a:uFillTx/>
                <a:latin typeface="Candara" panose="020E0502030303020204" pitchFamily="34" charset="0"/>
                <a:ea typeface="+mn-ea"/>
                <a:cs typeface="+mn-cs"/>
              </a:rPr>
              <a:t>genomic</a:t>
            </a:r>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panose="020E0502030303020204" pitchFamily="34" charset="0"/>
                <a:ea typeface="+mn-ea"/>
                <a:cs typeface="+mn-cs"/>
              </a:rPr>
              <a:t> variation</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panose="020E0502030303020204" pitchFamily="34" charset="0"/>
                <a:ea typeface="+mn-ea"/>
                <a:cs typeface="+mn-cs"/>
              </a:rPr>
              <a:t>How and why alleles </a:t>
            </a:r>
            <a:r>
              <a:rPr kumimoji="0" lang="en-US" sz="3200" b="1" i="1" u="none" strike="noStrike" kern="1200" cap="none" spc="0" normalizeH="0" baseline="0" noProof="0" dirty="0">
                <a:ln>
                  <a:solidFill>
                    <a:prstClr val="black">
                      <a:lumMod val="75000"/>
                      <a:lumOff val="25000"/>
                      <a:alpha val="10000"/>
                    </a:prstClr>
                  </a:solidFill>
                </a:ln>
                <a:solidFill>
                  <a:srgbClr val="92D050"/>
                </a:solidFill>
                <a:effectLst>
                  <a:outerShdw blurRad="9525" dist="25400" dir="14640000" algn="tl" rotWithShape="0">
                    <a:prstClr val="black">
                      <a:alpha val="30000"/>
                    </a:prstClr>
                  </a:outerShdw>
                </a:effectLst>
                <a:uLnTx/>
                <a:uFillTx/>
                <a:latin typeface="Candara" panose="020E0502030303020204" pitchFamily="34" charset="0"/>
                <a:ea typeface="+mn-ea"/>
                <a:cs typeface="+mn-cs"/>
              </a:rPr>
              <a:t>across the genome </a:t>
            </a:r>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panose="020E0502030303020204" pitchFamily="34" charset="0"/>
                <a:ea typeface="+mn-ea"/>
                <a:cs typeface="+mn-cs"/>
              </a:rPr>
              <a:t>differ in populations</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panose="020E0502030303020204" pitchFamily="34" charset="0"/>
                <a:ea typeface="+mn-ea"/>
                <a:cs typeface="+mn-cs"/>
              </a:rPr>
              <a:t>Exchange of genetic material between populations via migrants and reproduction</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panose="020E0502030303020204" pitchFamily="34" charset="0"/>
              <a:ea typeface="+mn-ea"/>
              <a:cs typeface="+mn-cs"/>
            </a:endParaRPr>
          </a:p>
        </p:txBody>
      </p:sp>
      <p:pic>
        <p:nvPicPr>
          <p:cNvPr id="3" name="Picture 2">
            <a:extLst>
              <a:ext uri="{FF2B5EF4-FFF2-40B4-BE49-F238E27FC236}">
                <a16:creationId xmlns:a16="http://schemas.microsoft.com/office/drawing/2014/main" id="{5AD1CC54-FA5D-8224-DCA4-CA93570B0788}"/>
              </a:ext>
            </a:extLst>
          </p:cNvPr>
          <p:cNvPicPr>
            <a:picLocks noChangeAspect="1"/>
          </p:cNvPicPr>
          <p:nvPr/>
        </p:nvPicPr>
        <p:blipFill>
          <a:blip r:embed="rId5">
            <a:extLst>
              <a:ext uri="{BEBA8EAE-BF5A-486C-A8C5-ECC9F3942E4B}">
                <a14:imgProps xmlns:a14="http://schemas.microsoft.com/office/drawing/2010/main">
                  <a14:imgLayer r:embed="rId6">
                    <a14:imgEffect>
                      <a14:saturation sat="49000"/>
                    </a14:imgEffect>
                    <a14:imgEffect>
                      <a14:brightnessContrast bright="40000" contrast="100000"/>
                    </a14:imgEffect>
                  </a14:imgLayer>
                </a14:imgProps>
              </a:ext>
            </a:extLst>
          </a:blip>
          <a:stretch>
            <a:fillRect/>
          </a:stretch>
        </p:blipFill>
        <p:spPr>
          <a:xfrm>
            <a:off x="5125775" y="697803"/>
            <a:ext cx="2072820" cy="1493649"/>
          </a:xfrm>
          <a:prstGeom prst="rect">
            <a:avLst/>
          </a:prstGeom>
        </p:spPr>
      </p:pic>
      <p:pic>
        <p:nvPicPr>
          <p:cNvPr id="4" name="Picture 3">
            <a:extLst>
              <a:ext uri="{FF2B5EF4-FFF2-40B4-BE49-F238E27FC236}">
                <a16:creationId xmlns:a16="http://schemas.microsoft.com/office/drawing/2014/main" id="{21E90705-8A36-DD7C-58C8-FC04F5724E92}"/>
              </a:ext>
            </a:extLst>
          </p:cNvPr>
          <p:cNvPicPr>
            <a:picLocks noChangeAspect="1"/>
          </p:cNvPicPr>
          <p:nvPr/>
        </p:nvPicPr>
        <p:blipFill>
          <a:blip r:embed="rId5">
            <a:extLst>
              <a:ext uri="{BEBA8EAE-BF5A-486C-A8C5-ECC9F3942E4B}">
                <a14:imgProps xmlns:a14="http://schemas.microsoft.com/office/drawing/2010/main">
                  <a14:imgLayer r:embed="rId6">
                    <a14:imgEffect>
                      <a14:saturation sat="49000"/>
                    </a14:imgEffect>
                    <a14:imgEffect>
                      <a14:brightnessContrast bright="40000" contrast="100000"/>
                    </a14:imgEffect>
                  </a14:imgLayer>
                </a14:imgProps>
              </a:ext>
            </a:extLst>
          </a:blip>
          <a:stretch>
            <a:fillRect/>
          </a:stretch>
        </p:blipFill>
        <p:spPr>
          <a:xfrm>
            <a:off x="9685075" y="2996503"/>
            <a:ext cx="2072820" cy="1493649"/>
          </a:xfrm>
          <a:prstGeom prst="rect">
            <a:avLst/>
          </a:prstGeom>
        </p:spPr>
      </p:pic>
    </p:spTree>
    <p:extLst>
      <p:ext uri="{BB962C8B-B14F-4D97-AF65-F5344CB8AC3E}">
        <p14:creationId xmlns:p14="http://schemas.microsoft.com/office/powerpoint/2010/main" val="534763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A92F808-FF33-3AFB-DF59-AD4D99A5F269}"/>
              </a:ext>
            </a:extLst>
          </p:cNvPr>
          <p:cNvSpPr txBox="1">
            <a:spLocks/>
          </p:cNvSpPr>
          <p:nvPr/>
        </p:nvSpPr>
        <p:spPr>
          <a:xfrm>
            <a:off x="101082" y="917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 lastClr="FFFFFF">
                    <a:lumMod val="75000"/>
                  </a:sysClr>
                </a:solidFill>
                <a:effectLst/>
                <a:uLnTx/>
                <a:uFillTx/>
                <a:latin typeface="Candara" panose="020E0502030303020204"/>
                <a:ea typeface="+mj-ea"/>
                <a:cs typeface="+mj-cs"/>
              </a:rPr>
              <a:t>Bioinformatics: Variant Calling</a:t>
            </a:r>
            <a:endParaRPr kumimoji="0" lang="en-US" sz="4400" b="0" i="0" u="none" strike="noStrike" kern="1200" cap="none" spc="0" normalizeH="0" baseline="0" noProof="0" dirty="0">
              <a:ln>
                <a:noFill/>
              </a:ln>
              <a:solidFill>
                <a:sysClr val="window" lastClr="FFFFFF">
                  <a:lumMod val="75000"/>
                </a:sysClr>
              </a:solidFill>
              <a:effectLst/>
              <a:uLnTx/>
              <a:uFillTx/>
              <a:latin typeface="Candara" panose="020E0502030303020204"/>
              <a:ea typeface="+mj-ea"/>
              <a:cs typeface="+mj-cs"/>
            </a:endParaRPr>
          </a:p>
        </p:txBody>
      </p:sp>
      <p:grpSp>
        <p:nvGrpSpPr>
          <p:cNvPr id="17" name="Group 16">
            <a:extLst>
              <a:ext uri="{FF2B5EF4-FFF2-40B4-BE49-F238E27FC236}">
                <a16:creationId xmlns:a16="http://schemas.microsoft.com/office/drawing/2014/main" id="{4B00EB3C-642D-B585-ED5F-BC0447B8BCFD}"/>
              </a:ext>
            </a:extLst>
          </p:cNvPr>
          <p:cNvGrpSpPr/>
          <p:nvPr/>
        </p:nvGrpSpPr>
        <p:grpSpPr>
          <a:xfrm>
            <a:off x="9592123" y="-43219"/>
            <a:ext cx="2640789" cy="2660626"/>
            <a:chOff x="9592123" y="-43219"/>
            <a:chExt cx="2640789" cy="2660626"/>
          </a:xfrm>
        </p:grpSpPr>
        <p:grpSp>
          <p:nvGrpSpPr>
            <p:cNvPr id="11" name="Group 10">
              <a:extLst>
                <a:ext uri="{FF2B5EF4-FFF2-40B4-BE49-F238E27FC236}">
                  <a16:creationId xmlns:a16="http://schemas.microsoft.com/office/drawing/2014/main" id="{243484E7-1824-605A-E411-636BE9608F34}"/>
                </a:ext>
              </a:extLst>
            </p:cNvPr>
            <p:cNvGrpSpPr/>
            <p:nvPr/>
          </p:nvGrpSpPr>
          <p:grpSpPr>
            <a:xfrm>
              <a:off x="9592123" y="-43219"/>
              <a:ext cx="2640789" cy="2660626"/>
              <a:chOff x="12661320" y="13587964"/>
              <a:chExt cx="2640789" cy="2660626"/>
            </a:xfrm>
          </p:grpSpPr>
          <p:sp>
            <p:nvSpPr>
              <p:cNvPr id="12" name="Teardrop 376">
                <a:extLst>
                  <a:ext uri="{FF2B5EF4-FFF2-40B4-BE49-F238E27FC236}">
                    <a16:creationId xmlns:a16="http://schemas.microsoft.com/office/drawing/2014/main" id="{BEEA5810-2515-AA42-5CA1-3417D169F451}"/>
                  </a:ext>
                </a:extLst>
              </p:cNvPr>
              <p:cNvSpPr/>
              <p:nvPr/>
            </p:nvSpPr>
            <p:spPr>
              <a:xfrm rot="5400000">
                <a:off x="12838094" y="13792856"/>
                <a:ext cx="2286000" cy="2286000"/>
              </a:xfrm>
              <a:prstGeom prst="ellipse">
                <a:avLst/>
              </a:prstGeom>
              <a:solidFill>
                <a:sysClr val="windowText" lastClr="000000">
                  <a:lumMod val="50000"/>
                  <a:lumOff val="50000"/>
                </a:sysClr>
              </a:solidFill>
              <a:ln w="2222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ndara" panose="020E0502030303020204"/>
                  <a:ea typeface="+mn-ea"/>
                  <a:cs typeface="+mn-cs"/>
                </a:endParaRPr>
              </a:p>
            </p:txBody>
          </p:sp>
          <p:sp>
            <p:nvSpPr>
              <p:cNvPr id="13" name="TextBox 12">
                <a:extLst>
                  <a:ext uri="{FF2B5EF4-FFF2-40B4-BE49-F238E27FC236}">
                    <a16:creationId xmlns:a16="http://schemas.microsoft.com/office/drawing/2014/main" id="{E8AD8192-86C2-6353-2521-FB2DDAFBF235}"/>
                  </a:ext>
                </a:extLst>
              </p:cNvPr>
              <p:cNvSpPr txBox="1"/>
              <p:nvPr/>
            </p:nvSpPr>
            <p:spPr>
              <a:xfrm rot="18767086">
                <a:off x="12651402" y="13597882"/>
                <a:ext cx="2660626" cy="2640789"/>
              </a:xfrm>
              <a:prstGeom prst="ellipse">
                <a:avLst/>
              </a:prstGeom>
              <a:noFill/>
              <a:effectLst>
                <a:outerShdw blurRad="50800" dist="38100" dir="2700000" algn="tl" rotWithShape="0">
                  <a:prstClr val="black">
                    <a:alpha val="40000"/>
                  </a:prstClr>
                </a:outerShdw>
              </a:effectLst>
            </p:spPr>
            <p:txBody>
              <a:bodyPr wrap="square" rtlCol="0">
                <a:prstTxWarp prst="textArchUp">
                  <a:avLst>
                    <a:gd name="adj" fmla="val 6271559"/>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small" spc="0" normalizeH="0" baseline="0" noProof="0" dirty="0">
                    <a:ln>
                      <a:noFill/>
                    </a:ln>
                    <a:solidFill>
                      <a:prstClr val="white"/>
                    </a:solidFill>
                    <a:effectLst/>
                    <a:uLnTx/>
                    <a:uFillTx/>
                    <a:latin typeface="Ubuntu" panose="020B0504030602030204" pitchFamily="34" charset="0"/>
                  </a:rPr>
                  <a:t>SNP Calling</a:t>
                </a:r>
              </a:p>
            </p:txBody>
          </p:sp>
        </p:grpSp>
        <p:grpSp>
          <p:nvGrpSpPr>
            <p:cNvPr id="14" name="Group 13">
              <a:extLst>
                <a:ext uri="{FF2B5EF4-FFF2-40B4-BE49-F238E27FC236}">
                  <a16:creationId xmlns:a16="http://schemas.microsoft.com/office/drawing/2014/main" id="{688E9839-2E0A-62B5-A181-72487557A9F2}"/>
                </a:ext>
              </a:extLst>
            </p:cNvPr>
            <p:cNvGrpSpPr/>
            <p:nvPr/>
          </p:nvGrpSpPr>
          <p:grpSpPr>
            <a:xfrm>
              <a:off x="9928777" y="533925"/>
              <a:ext cx="2120790" cy="1541497"/>
              <a:chOff x="478858" y="38016406"/>
              <a:chExt cx="2120790" cy="1541497"/>
            </a:xfrm>
          </p:grpSpPr>
          <p:pic>
            <p:nvPicPr>
              <p:cNvPr id="15" name="Picture 14">
                <a:extLst>
                  <a:ext uri="{FF2B5EF4-FFF2-40B4-BE49-F238E27FC236}">
                    <a16:creationId xmlns:a16="http://schemas.microsoft.com/office/drawing/2014/main" id="{A565F013-5C09-ACCC-0C39-974050E5050B}"/>
                  </a:ext>
                </a:extLst>
              </p:cNvPr>
              <p:cNvPicPr>
                <a:picLocks noChangeAspect="1"/>
              </p:cNvPicPr>
              <p:nvPr/>
            </p:nvPicPr>
            <p:blipFill rotWithShape="1">
              <a:blip r:embed="rId3">
                <a:duotone>
                  <a:srgbClr val="E7E6E6">
                    <a:shade val="45000"/>
                    <a:satMod val="135000"/>
                  </a:srgbClr>
                  <a:prstClr val="white"/>
                </a:duotone>
                <a:extLst>
                  <a:ext uri="{BEBA8EAE-BF5A-486C-A8C5-ECC9F3942E4B}">
                    <a14:imgProps xmlns:a14="http://schemas.microsoft.com/office/drawing/2010/main">
                      <a14:imgLayer r:embed="rId4">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935010" y="38016406"/>
                <a:ext cx="1178478" cy="1141387"/>
              </a:xfrm>
              <a:prstGeom prst="rect">
                <a:avLst/>
              </a:prstGeom>
            </p:spPr>
          </p:pic>
          <p:sp>
            <p:nvSpPr>
              <p:cNvPr id="16" name="TextBox 15">
                <a:extLst>
                  <a:ext uri="{FF2B5EF4-FFF2-40B4-BE49-F238E27FC236}">
                    <a16:creationId xmlns:a16="http://schemas.microsoft.com/office/drawing/2014/main" id="{5A4A4240-5201-8A8A-9FEF-EE9B7FCD0CFB}"/>
                  </a:ext>
                </a:extLst>
              </p:cNvPr>
              <p:cNvSpPr txBox="1"/>
              <p:nvPr/>
            </p:nvSpPr>
            <p:spPr>
              <a:xfrm>
                <a:off x="478858" y="39157793"/>
                <a:ext cx="212079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prstClr val="white">
                        <a:lumMod val="75000"/>
                      </a:prstClr>
                    </a:solidFill>
                    <a:effectLst/>
                    <a:uLnTx/>
                    <a:uFillTx/>
                    <a:latin typeface="Ubuntu" panose="020B0504030602030204" pitchFamily="34" charset="0"/>
                  </a:rPr>
                  <a:t>ekg</a:t>
                </a:r>
                <a:r>
                  <a:rPr kumimoji="0" lang="en-US" sz="2000" b="0" i="0" u="none" strike="noStrike" kern="0" cap="none" spc="0" normalizeH="0" baseline="0" noProof="0" dirty="0">
                    <a:ln>
                      <a:noFill/>
                    </a:ln>
                    <a:solidFill>
                      <a:prstClr val="white">
                        <a:lumMod val="75000"/>
                      </a:prstClr>
                    </a:solidFill>
                    <a:effectLst/>
                    <a:uLnTx/>
                    <a:uFillTx/>
                    <a:latin typeface="Ubuntu" panose="020B0504030602030204" pitchFamily="34" charset="0"/>
                  </a:rPr>
                  <a:t>/</a:t>
                </a:r>
                <a:r>
                  <a:rPr kumimoji="0" lang="en-US" sz="2000" b="0" i="0" u="none" strike="noStrike" kern="0" cap="none" spc="0" normalizeH="0" baseline="0" noProof="0" dirty="0" err="1">
                    <a:ln>
                      <a:noFill/>
                    </a:ln>
                    <a:solidFill>
                      <a:prstClr val="white">
                        <a:lumMod val="75000"/>
                      </a:prstClr>
                    </a:solidFill>
                    <a:effectLst/>
                    <a:uLnTx/>
                    <a:uFillTx/>
                    <a:latin typeface="Ubuntu" panose="020B0504030602030204" pitchFamily="34" charset="0"/>
                  </a:rPr>
                  <a:t>freebayes</a:t>
                </a:r>
                <a:endParaRPr kumimoji="0" lang="en-US" sz="2000" b="0" i="0" u="none" strike="noStrike" kern="0" cap="none" spc="0" normalizeH="0" baseline="0" noProof="0" dirty="0">
                  <a:ln>
                    <a:noFill/>
                  </a:ln>
                  <a:solidFill>
                    <a:prstClr val="white">
                      <a:lumMod val="75000"/>
                    </a:prstClr>
                  </a:solidFill>
                  <a:effectLst/>
                  <a:uLnTx/>
                  <a:uFillTx/>
                  <a:latin typeface="Ubuntu" panose="020B0504030602030204" pitchFamily="34" charset="0"/>
                </a:endParaRPr>
              </a:p>
            </p:txBody>
          </p:sp>
        </p:grpSp>
      </p:grpSp>
      <p:grpSp>
        <p:nvGrpSpPr>
          <p:cNvPr id="22" name="Group 21">
            <a:extLst>
              <a:ext uri="{FF2B5EF4-FFF2-40B4-BE49-F238E27FC236}">
                <a16:creationId xmlns:a16="http://schemas.microsoft.com/office/drawing/2014/main" id="{06EB990D-CCD7-34D7-9D2E-DB9969A9F578}"/>
              </a:ext>
            </a:extLst>
          </p:cNvPr>
          <p:cNvGrpSpPr/>
          <p:nvPr/>
        </p:nvGrpSpPr>
        <p:grpSpPr>
          <a:xfrm>
            <a:off x="640661" y="1716178"/>
            <a:ext cx="8763716" cy="4631257"/>
            <a:chOff x="642879" y="1635672"/>
            <a:chExt cx="8763716" cy="4631257"/>
          </a:xfrm>
        </p:grpSpPr>
        <p:grpSp>
          <p:nvGrpSpPr>
            <p:cNvPr id="5" name="Group 4">
              <a:extLst>
                <a:ext uri="{FF2B5EF4-FFF2-40B4-BE49-F238E27FC236}">
                  <a16:creationId xmlns:a16="http://schemas.microsoft.com/office/drawing/2014/main" id="{60CEDC35-9719-4881-B654-774EDF228E19}"/>
                </a:ext>
              </a:extLst>
            </p:cNvPr>
            <p:cNvGrpSpPr>
              <a:grpSpLocks noChangeAspect="1"/>
            </p:cNvGrpSpPr>
            <p:nvPr/>
          </p:nvGrpSpPr>
          <p:grpSpPr>
            <a:xfrm>
              <a:off x="642879" y="1635672"/>
              <a:ext cx="8763716" cy="4631257"/>
              <a:chOff x="21142270" y="8694128"/>
              <a:chExt cx="12277137" cy="5522116"/>
            </a:xfrm>
          </p:grpSpPr>
          <p:pic>
            <p:nvPicPr>
              <p:cNvPr id="6" name="Picture 5">
                <a:extLst>
                  <a:ext uri="{FF2B5EF4-FFF2-40B4-BE49-F238E27FC236}">
                    <a16:creationId xmlns:a16="http://schemas.microsoft.com/office/drawing/2014/main" id="{F13F8EBC-C82A-F671-7075-69EBC2FEDCFC}"/>
                  </a:ext>
                </a:extLst>
              </p:cNvPr>
              <p:cNvPicPr>
                <a:picLocks noChangeAspect="1"/>
              </p:cNvPicPr>
              <p:nvPr/>
            </p:nvPicPr>
            <p:blipFill rotWithShape="1">
              <a:blip r:embed="rId5"/>
              <a:srcRect l="5954" r="8179"/>
              <a:stretch/>
            </p:blipFill>
            <p:spPr>
              <a:xfrm>
                <a:off x="21142270" y="8772290"/>
                <a:ext cx="12277137" cy="5443954"/>
              </a:xfrm>
              <a:prstGeom prst="rect">
                <a:avLst/>
              </a:prstGeom>
              <a:ln>
                <a:solidFill>
                  <a:srgbClr val="3F3F43"/>
                </a:solidFill>
              </a:ln>
            </p:spPr>
          </p:pic>
          <p:sp>
            <p:nvSpPr>
              <p:cNvPr id="7" name="Oval 6">
                <a:extLst>
                  <a:ext uri="{FF2B5EF4-FFF2-40B4-BE49-F238E27FC236}">
                    <a16:creationId xmlns:a16="http://schemas.microsoft.com/office/drawing/2014/main" id="{519BF059-9721-0426-440B-B547C97C4DBF}"/>
                  </a:ext>
                </a:extLst>
              </p:cNvPr>
              <p:cNvSpPr/>
              <p:nvPr/>
            </p:nvSpPr>
            <p:spPr>
              <a:xfrm>
                <a:off x="22034091" y="8777702"/>
                <a:ext cx="718796" cy="5056286"/>
              </a:xfrm>
              <a:prstGeom prst="ellipse">
                <a:avLst/>
              </a:prstGeom>
              <a:noFill/>
              <a:ln w="57150" cap="flat" cmpd="sng" algn="ctr">
                <a:solidFill>
                  <a:srgbClr val="3F3F4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75000"/>
                    </a:prstClr>
                  </a:solidFill>
                  <a:effectLst/>
                  <a:uLnTx/>
                  <a:uFillTx/>
                  <a:latin typeface="Candara" panose="020E0502030303020204"/>
                  <a:ea typeface="+mn-ea"/>
                  <a:cs typeface="+mn-cs"/>
                </a:endParaRPr>
              </a:p>
            </p:txBody>
          </p:sp>
          <p:sp>
            <p:nvSpPr>
              <p:cNvPr id="8" name="Oval 7">
                <a:extLst>
                  <a:ext uri="{FF2B5EF4-FFF2-40B4-BE49-F238E27FC236}">
                    <a16:creationId xmlns:a16="http://schemas.microsoft.com/office/drawing/2014/main" id="{95C05FB0-7735-6275-135D-F11DD7D2B586}"/>
                  </a:ext>
                </a:extLst>
              </p:cNvPr>
              <p:cNvSpPr/>
              <p:nvPr/>
            </p:nvSpPr>
            <p:spPr>
              <a:xfrm>
                <a:off x="29619678" y="8694128"/>
                <a:ext cx="718796" cy="5056286"/>
              </a:xfrm>
              <a:prstGeom prst="ellipse">
                <a:avLst/>
              </a:prstGeom>
              <a:noFill/>
              <a:ln w="57150" cap="flat" cmpd="sng" algn="ctr">
                <a:solidFill>
                  <a:srgbClr val="3F3F4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lumMod val="75000"/>
                    </a:prstClr>
                  </a:solidFill>
                  <a:effectLst/>
                  <a:uLnTx/>
                  <a:uFillTx/>
                  <a:latin typeface="Candara" panose="020E0502030303020204"/>
                  <a:ea typeface="+mn-ea"/>
                  <a:cs typeface="+mn-cs"/>
                </a:endParaRPr>
              </a:p>
            </p:txBody>
          </p:sp>
          <p:sp>
            <p:nvSpPr>
              <p:cNvPr id="9" name="Oval 8">
                <a:extLst>
                  <a:ext uri="{FF2B5EF4-FFF2-40B4-BE49-F238E27FC236}">
                    <a16:creationId xmlns:a16="http://schemas.microsoft.com/office/drawing/2014/main" id="{24973CEE-5530-E41D-37C5-DB34880FB8BF}"/>
                  </a:ext>
                </a:extLst>
              </p:cNvPr>
              <p:cNvSpPr/>
              <p:nvPr/>
            </p:nvSpPr>
            <p:spPr>
              <a:xfrm>
                <a:off x="32407931" y="8762389"/>
                <a:ext cx="718796" cy="5056286"/>
              </a:xfrm>
              <a:prstGeom prst="ellipse">
                <a:avLst/>
              </a:prstGeom>
              <a:noFill/>
              <a:ln w="57150" cap="flat" cmpd="sng" algn="ctr">
                <a:solidFill>
                  <a:srgbClr val="3F3F43"/>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lumMod val="75000"/>
                      </a:prstClr>
                    </a:solidFill>
                    <a:effectLst/>
                    <a:uLnTx/>
                    <a:uFillTx/>
                    <a:latin typeface="Candara" panose="020E0502030303020204"/>
                    <a:ea typeface="+mn-ea"/>
                    <a:cs typeface="+mn-cs"/>
                  </a:rPr>
                  <a:t>         </a:t>
                </a:r>
              </a:p>
            </p:txBody>
          </p:sp>
        </p:grpSp>
        <p:sp>
          <p:nvSpPr>
            <p:cNvPr id="3" name="TextBox 2">
              <a:extLst>
                <a:ext uri="{FF2B5EF4-FFF2-40B4-BE49-F238E27FC236}">
                  <a16:creationId xmlns:a16="http://schemas.microsoft.com/office/drawing/2014/main" id="{8AFC94E7-B7B6-2A51-26C9-8B6BAF5FABCD}"/>
                </a:ext>
              </a:extLst>
            </p:cNvPr>
            <p:cNvSpPr txBox="1"/>
            <p:nvPr/>
          </p:nvSpPr>
          <p:spPr>
            <a:xfrm>
              <a:off x="1741776" y="5749624"/>
              <a:ext cx="5647135" cy="461665"/>
            </a:xfrm>
            <a:prstGeom prst="rect">
              <a:avLst/>
            </a:prstGeom>
            <a:noFill/>
          </p:spPr>
          <p:txBody>
            <a:bodyPr wrap="square" rtlCol="0">
              <a:spAutoFit/>
            </a:bodyPr>
            <a:lstStyle/>
            <a:p>
              <a:r>
                <a:rPr lang="en-US" sz="2400" b="1" dirty="0">
                  <a:solidFill>
                    <a:srgbClr val="3F3F43"/>
                  </a:solidFill>
                  <a:latin typeface="Candara" panose="020E0502030303020204" pitchFamily="34" charset="0"/>
                </a:rPr>
                <a:t>SNP: Single Nucleotide Polymorphism</a:t>
              </a:r>
            </a:p>
          </p:txBody>
        </p:sp>
      </p:grpSp>
    </p:spTree>
    <p:extLst>
      <p:ext uri="{BB962C8B-B14F-4D97-AF65-F5344CB8AC3E}">
        <p14:creationId xmlns:p14="http://schemas.microsoft.com/office/powerpoint/2010/main" val="3257558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5C1E56BE-4C17-4A19-A244-5F8BE7CC3A2F}"/>
              </a:ext>
            </a:extLst>
          </p:cNvPr>
          <p:cNvSpPr/>
          <p:nvPr/>
        </p:nvSpPr>
        <p:spPr>
          <a:xfrm>
            <a:off x="10021445" y="3679026"/>
            <a:ext cx="1999459" cy="2548744"/>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 name="Title 1">
            <a:extLst>
              <a:ext uri="{FF2B5EF4-FFF2-40B4-BE49-F238E27FC236}">
                <a16:creationId xmlns:a16="http://schemas.microsoft.com/office/drawing/2014/main" id="{DAC3C2BF-D270-4502-B003-8D9D43ADF8E3}"/>
              </a:ext>
            </a:extLst>
          </p:cNvPr>
          <p:cNvSpPr>
            <a:spLocks noGrp="1"/>
          </p:cNvSpPr>
          <p:nvPr>
            <p:ph type="title"/>
          </p:nvPr>
        </p:nvSpPr>
        <p:spPr/>
        <p:txBody>
          <a:bodyPr/>
          <a:lstStyle/>
          <a:p>
            <a:r>
              <a:rPr lang="en-US" dirty="0">
                <a:latin typeface="Candara" panose="020E0502030303020204" pitchFamily="34" charset="0"/>
              </a:rPr>
              <a:t>Bioinformatic Workflow</a:t>
            </a:r>
          </a:p>
        </p:txBody>
      </p:sp>
      <p:sp>
        <p:nvSpPr>
          <p:cNvPr id="10" name="TextBox 9">
            <a:extLst>
              <a:ext uri="{FF2B5EF4-FFF2-40B4-BE49-F238E27FC236}">
                <a16:creationId xmlns:a16="http://schemas.microsoft.com/office/drawing/2014/main" id="{3501D1E5-BF1C-4CB1-939E-D161A4CF6A70}"/>
              </a:ext>
            </a:extLst>
          </p:cNvPr>
          <p:cNvSpPr txBox="1"/>
          <p:nvPr/>
        </p:nvSpPr>
        <p:spPr>
          <a:xfrm rot="16200000">
            <a:off x="757788" y="3433281"/>
            <a:ext cx="2025879" cy="3097037"/>
          </a:xfrm>
          <a:prstGeom prst="flowChartOffpageConnector">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1" name="TextBox 10">
            <a:extLst>
              <a:ext uri="{FF2B5EF4-FFF2-40B4-BE49-F238E27FC236}">
                <a16:creationId xmlns:a16="http://schemas.microsoft.com/office/drawing/2014/main" id="{5699A0D3-4459-49F1-8E5C-895241D2619F}"/>
              </a:ext>
            </a:extLst>
          </p:cNvPr>
          <p:cNvSpPr txBox="1"/>
          <p:nvPr/>
        </p:nvSpPr>
        <p:spPr>
          <a:xfrm>
            <a:off x="-648019"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TrimGalore</a:t>
            </a: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6" name="TextBox 15">
            <a:extLst>
              <a:ext uri="{FF2B5EF4-FFF2-40B4-BE49-F238E27FC236}">
                <a16:creationId xmlns:a16="http://schemas.microsoft.com/office/drawing/2014/main" id="{14CBC205-73A4-4BE0-BACD-36FFE81A4BD7}"/>
              </a:ext>
            </a:extLst>
          </p:cNvPr>
          <p:cNvSpPr txBox="1"/>
          <p:nvPr/>
        </p:nvSpPr>
        <p:spPr>
          <a:xfrm>
            <a:off x="2941702" y="3968860"/>
            <a:ext cx="2123683" cy="2025879"/>
          </a:xfrm>
          <a:prstGeom prst="chevron">
            <a:avLst>
              <a:gd name="adj" fmla="val 3062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2" name="TextBox 11">
            <a:extLst>
              <a:ext uri="{FF2B5EF4-FFF2-40B4-BE49-F238E27FC236}">
                <a16:creationId xmlns:a16="http://schemas.microsoft.com/office/drawing/2014/main" id="{D4BBE1F8-1142-443E-BE76-BE3FED3EB61B}"/>
              </a:ext>
            </a:extLst>
          </p:cNvPr>
          <p:cNvSpPr txBox="1"/>
          <p:nvPr/>
        </p:nvSpPr>
        <p:spPr>
          <a:xfrm>
            <a:off x="1735404"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SPAdes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7" name="Picture 14" descr="Image result for spades assembler">
            <a:extLst>
              <a:ext uri="{FF2B5EF4-FFF2-40B4-BE49-F238E27FC236}">
                <a16:creationId xmlns:a16="http://schemas.microsoft.com/office/drawing/2014/main" id="{16E52D29-82CC-4D87-8E11-191D01AF29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984" b="91406" l="9989" r="89955">
                        <a14:foregroundMark x1="48928" y1="9635" x2="48928" y2="9635"/>
                        <a14:foregroundMark x1="48984" y1="9049" x2="48984" y2="9049"/>
                        <a14:foregroundMark x1="49831" y1="91406" x2="49831" y2="91406"/>
                      </a14:backgroundRemoval>
                    </a14:imgEffect>
                  </a14:imgLayer>
                </a14:imgProps>
              </a:ext>
              <a:ext uri="{28A0092B-C50C-407E-A947-70E740481C1C}">
                <a14:useLocalDpi xmlns:a14="http://schemas.microsoft.com/office/drawing/2010/main" val="0"/>
              </a:ext>
            </a:extLst>
          </a:blip>
          <a:srcRect/>
          <a:stretch>
            <a:fillRect/>
          </a:stretch>
        </p:blipFill>
        <p:spPr bwMode="auto">
          <a:xfrm>
            <a:off x="3557113" y="4242527"/>
            <a:ext cx="1330967" cy="11537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FD0898E-4407-4820-8C40-78AC374914D6}"/>
              </a:ext>
            </a:extLst>
          </p:cNvPr>
          <p:cNvSpPr txBox="1"/>
          <p:nvPr/>
        </p:nvSpPr>
        <p:spPr>
          <a:xfrm>
            <a:off x="4708515" y="3968860"/>
            <a:ext cx="2743089" cy="2025879"/>
          </a:xfrm>
          <a:prstGeom prst="chevron">
            <a:avLst>
              <a:gd name="adj" fmla="val 3007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3" name="TextBox 12">
            <a:extLst>
              <a:ext uri="{FF2B5EF4-FFF2-40B4-BE49-F238E27FC236}">
                <a16:creationId xmlns:a16="http://schemas.microsoft.com/office/drawing/2014/main" id="{82718B13-20EA-4FCF-8360-C1858A5FB3A9}"/>
              </a:ext>
            </a:extLst>
          </p:cNvPr>
          <p:cNvSpPr txBox="1"/>
          <p:nvPr/>
        </p:nvSpPr>
        <p:spPr>
          <a:xfrm>
            <a:off x="3736677"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bwa-mem</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20" name="TextBox 19">
            <a:extLst>
              <a:ext uri="{FF2B5EF4-FFF2-40B4-BE49-F238E27FC236}">
                <a16:creationId xmlns:a16="http://schemas.microsoft.com/office/drawing/2014/main" id="{A31A0086-9743-4419-A021-325C0C644311}"/>
              </a:ext>
            </a:extLst>
          </p:cNvPr>
          <p:cNvSpPr txBox="1"/>
          <p:nvPr/>
        </p:nvSpPr>
        <p:spPr>
          <a:xfrm>
            <a:off x="7094733" y="3968860"/>
            <a:ext cx="2743089" cy="2025879"/>
          </a:xfrm>
          <a:prstGeom prst="chevron">
            <a:avLst>
              <a:gd name="adj" fmla="val 31230"/>
            </a:avLst>
          </a:prstGeom>
          <a:solidFill>
            <a:srgbClr val="7030A0"/>
          </a:solidFill>
          <a:ln w="76200">
            <a:solidFill>
              <a:srgbClr val="00B0F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4" name="TextBox 13">
            <a:extLst>
              <a:ext uri="{FF2B5EF4-FFF2-40B4-BE49-F238E27FC236}">
                <a16:creationId xmlns:a16="http://schemas.microsoft.com/office/drawing/2014/main" id="{B6BAD056-EBDC-4F40-B3F2-EC5E092F3C13}"/>
              </a:ext>
            </a:extLst>
          </p:cNvPr>
          <p:cNvSpPr txBox="1"/>
          <p:nvPr/>
        </p:nvSpPr>
        <p:spPr>
          <a:xfrm>
            <a:off x="6197464" y="5411315"/>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Freebayes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8" name="Picture 7">
            <a:extLst>
              <a:ext uri="{FF2B5EF4-FFF2-40B4-BE49-F238E27FC236}">
                <a16:creationId xmlns:a16="http://schemas.microsoft.com/office/drawing/2014/main" id="{536C50F0-0453-4E91-8893-B90B5C3EB3B4}"/>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5695944" y="4254845"/>
            <a:ext cx="1178478" cy="1141387"/>
          </a:xfrm>
          <a:prstGeom prst="rect">
            <a:avLst/>
          </a:prstGeom>
        </p:spPr>
      </p:pic>
      <p:sp>
        <p:nvSpPr>
          <p:cNvPr id="21" name="TextBox 20">
            <a:extLst>
              <a:ext uri="{FF2B5EF4-FFF2-40B4-BE49-F238E27FC236}">
                <a16:creationId xmlns:a16="http://schemas.microsoft.com/office/drawing/2014/main" id="{A0D914CA-EE18-4DD4-B19E-359D4287F519}"/>
              </a:ext>
            </a:extLst>
          </p:cNvPr>
          <p:cNvSpPr txBox="1"/>
          <p:nvPr/>
        </p:nvSpPr>
        <p:spPr>
          <a:xfrm>
            <a:off x="682871"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Trimming</a:t>
            </a:r>
          </a:p>
        </p:txBody>
      </p:sp>
      <p:sp>
        <p:nvSpPr>
          <p:cNvPr id="22" name="TextBox 21">
            <a:extLst>
              <a:ext uri="{FF2B5EF4-FFF2-40B4-BE49-F238E27FC236}">
                <a16:creationId xmlns:a16="http://schemas.microsoft.com/office/drawing/2014/main" id="{56719F7B-4B2E-4994-8B36-9D96FCABC2A3}"/>
              </a:ext>
            </a:extLst>
          </p:cNvPr>
          <p:cNvSpPr txBox="1"/>
          <p:nvPr/>
        </p:nvSpPr>
        <p:spPr>
          <a:xfrm>
            <a:off x="3026456"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Assembly</a:t>
            </a:r>
          </a:p>
        </p:txBody>
      </p:sp>
      <p:sp>
        <p:nvSpPr>
          <p:cNvPr id="23" name="TextBox 22">
            <a:extLst>
              <a:ext uri="{FF2B5EF4-FFF2-40B4-BE49-F238E27FC236}">
                <a16:creationId xmlns:a16="http://schemas.microsoft.com/office/drawing/2014/main" id="{B7F6776A-7F58-4BD7-8A19-C0B9D9FA9931}"/>
              </a:ext>
            </a:extLst>
          </p:cNvPr>
          <p:cNvSpPr txBox="1"/>
          <p:nvPr/>
        </p:nvSpPr>
        <p:spPr>
          <a:xfrm>
            <a:off x="7066033" y="3450779"/>
            <a:ext cx="267770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Variant Calling</a:t>
            </a:r>
          </a:p>
        </p:txBody>
      </p:sp>
      <p:sp>
        <p:nvSpPr>
          <p:cNvPr id="24" name="TextBox 23">
            <a:extLst>
              <a:ext uri="{FF2B5EF4-FFF2-40B4-BE49-F238E27FC236}">
                <a16:creationId xmlns:a16="http://schemas.microsoft.com/office/drawing/2014/main" id="{B731C183-D327-455A-972F-AD9F3D8758A8}"/>
              </a:ext>
            </a:extLst>
          </p:cNvPr>
          <p:cNvSpPr txBox="1"/>
          <p:nvPr/>
        </p:nvSpPr>
        <p:spPr>
          <a:xfrm>
            <a:off x="5103244"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Mapping</a:t>
            </a:r>
          </a:p>
        </p:txBody>
      </p:sp>
      <p:pic>
        <p:nvPicPr>
          <p:cNvPr id="25" name="Picture 24">
            <a:extLst>
              <a:ext uri="{FF2B5EF4-FFF2-40B4-BE49-F238E27FC236}">
                <a16:creationId xmlns:a16="http://schemas.microsoft.com/office/drawing/2014/main" id="{374B6714-DB33-455E-96F0-F86031E8F64F}"/>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8029636" y="4259818"/>
            <a:ext cx="1178478" cy="1141387"/>
          </a:xfrm>
          <a:prstGeom prst="rect">
            <a:avLst/>
          </a:prstGeom>
        </p:spPr>
      </p:pic>
      <p:pic>
        <p:nvPicPr>
          <p:cNvPr id="26" name="Graphic 25" descr="Document">
            <a:extLst>
              <a:ext uri="{FF2B5EF4-FFF2-40B4-BE49-F238E27FC236}">
                <a16:creationId xmlns:a16="http://schemas.microsoft.com/office/drawing/2014/main" id="{D7D297FC-7C55-48A1-A18A-84B03F6E39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29530" y="4369296"/>
            <a:ext cx="1731074" cy="1731074"/>
          </a:xfrm>
          <a:prstGeom prst="rect">
            <a:avLst/>
          </a:prstGeom>
        </p:spPr>
      </p:pic>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536D2064-280A-40D0-B8D2-77E4EF8E60D7}"/>
                  </a:ext>
                </a:extLst>
              </p14:cNvPr>
              <p14:cNvContentPartPr/>
              <p14:nvPr/>
            </p14:nvContentPartPr>
            <p14:xfrm>
              <a:off x="398927" y="2207378"/>
              <a:ext cx="360" cy="360"/>
            </p14:xfrm>
          </p:contentPart>
        </mc:Choice>
        <mc:Fallback xmlns="">
          <p:pic>
            <p:nvPicPr>
              <p:cNvPr id="37" name="Ink 36">
                <a:extLst>
                  <a:ext uri="{FF2B5EF4-FFF2-40B4-BE49-F238E27FC236}">
                    <a16:creationId xmlns:a16="http://schemas.microsoft.com/office/drawing/2014/main" id="{536D2064-280A-40D0-B8D2-77E4EF8E60D7}"/>
                  </a:ext>
                </a:extLst>
              </p:cNvPr>
              <p:cNvPicPr/>
              <p:nvPr/>
            </p:nvPicPr>
            <p:blipFill>
              <a:blip r:embed="rId10"/>
              <a:stretch>
                <a:fillRect/>
              </a:stretch>
            </p:blipFill>
            <p:spPr>
              <a:xfrm>
                <a:off x="308927" y="202737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a:extLst>
                  <a:ext uri="{FF2B5EF4-FFF2-40B4-BE49-F238E27FC236}">
                    <a16:creationId xmlns:a16="http://schemas.microsoft.com/office/drawing/2014/main" id="{62EDA8DD-B7D7-4111-B4BD-63057A44AE90}"/>
                  </a:ext>
                </a:extLst>
              </p14:cNvPr>
              <p14:cNvContentPartPr/>
              <p14:nvPr/>
            </p14:nvContentPartPr>
            <p14:xfrm>
              <a:off x="227657" y="2481371"/>
              <a:ext cx="220320" cy="968400"/>
            </p14:xfrm>
          </p:contentPart>
        </mc:Choice>
        <mc:Fallback xmlns="">
          <p:pic>
            <p:nvPicPr>
              <p:cNvPr id="38" name="Ink 37">
                <a:extLst>
                  <a:ext uri="{FF2B5EF4-FFF2-40B4-BE49-F238E27FC236}">
                    <a16:creationId xmlns:a16="http://schemas.microsoft.com/office/drawing/2014/main" id="{62EDA8DD-B7D7-4111-B4BD-63057A44AE90}"/>
                  </a:ext>
                </a:extLst>
              </p:cNvPr>
              <p:cNvPicPr/>
              <p:nvPr/>
            </p:nvPicPr>
            <p:blipFill>
              <a:blip r:embed="rId12"/>
              <a:stretch>
                <a:fillRect/>
              </a:stretch>
            </p:blipFill>
            <p:spPr>
              <a:xfrm>
                <a:off x="137804" y="2301438"/>
                <a:ext cx="399667" cy="1327906"/>
              </a:xfrm>
              <a:prstGeom prst="rect">
                <a:avLst/>
              </a:prstGeom>
            </p:spPr>
          </p:pic>
        </mc:Fallback>
      </mc:AlternateContent>
      <p:pic>
        <p:nvPicPr>
          <p:cNvPr id="9218" name="Picture 2" descr="Image result for babraham bioinformatics">
            <a:extLst>
              <a:ext uri="{FF2B5EF4-FFF2-40B4-BE49-F238E27FC236}">
                <a16:creationId xmlns:a16="http://schemas.microsoft.com/office/drawing/2014/main" id="{97230D1B-37D1-4332-81CC-6673433CF349}"/>
              </a:ext>
            </a:extLst>
          </p:cNvPr>
          <p:cNvPicPr>
            <a:picLocks noChangeAspect="1" noChangeArrowheads="1"/>
          </p:cNvPicPr>
          <p:nvPr/>
        </p:nvPicPr>
        <p:blipFill rotWithShape="1">
          <a:blip r:embed="rId13">
            <a:duotone>
              <a:prstClr val="black"/>
              <a:schemeClr val="tx1">
                <a:lumMod val="50000"/>
                <a:tint val="45000"/>
                <a:satMod val="400000"/>
              </a:schemeClr>
            </a:duotone>
            <a:extLst>
              <a:ext uri="{28A0092B-C50C-407E-A947-70E740481C1C}">
                <a14:useLocalDpi xmlns:a14="http://schemas.microsoft.com/office/drawing/2010/main" val="0"/>
              </a:ext>
            </a:extLst>
          </a:blip>
          <a:srcRect r="82381"/>
          <a:stretch/>
        </p:blipFill>
        <p:spPr bwMode="auto">
          <a:xfrm>
            <a:off x="922983" y="4336971"/>
            <a:ext cx="991987" cy="103306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B9AEED30-6025-61A6-4B63-F2491BCC96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98977" y="114300"/>
            <a:ext cx="850147" cy="970450"/>
          </a:xfrm>
          <a:prstGeom prst="rect">
            <a:avLst/>
          </a:prstGeom>
        </p:spPr>
      </p:pic>
      <p:sp>
        <p:nvSpPr>
          <p:cNvPr id="6" name="TextBox 5">
            <a:extLst>
              <a:ext uri="{FF2B5EF4-FFF2-40B4-BE49-F238E27FC236}">
                <a16:creationId xmlns:a16="http://schemas.microsoft.com/office/drawing/2014/main" id="{6B1A92AB-DB54-1E33-F83A-00438CF96632}"/>
              </a:ext>
            </a:extLst>
          </p:cNvPr>
          <p:cNvSpPr txBox="1"/>
          <p:nvPr/>
        </p:nvSpPr>
        <p:spPr>
          <a:xfrm>
            <a:off x="9964053" y="3714173"/>
            <a:ext cx="207298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assessPool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Input</a:t>
            </a:r>
            <a:endPar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4" name="Rectangle: Rounded Corners 3">
            <a:extLst>
              <a:ext uri="{FF2B5EF4-FFF2-40B4-BE49-F238E27FC236}">
                <a16:creationId xmlns:a16="http://schemas.microsoft.com/office/drawing/2014/main" id="{3FF1DAAF-AF8E-9E44-7025-AD239AA314E7}"/>
              </a:ext>
            </a:extLst>
          </p:cNvPr>
          <p:cNvSpPr/>
          <p:nvPr/>
        </p:nvSpPr>
        <p:spPr>
          <a:xfrm>
            <a:off x="4766510" y="1032987"/>
            <a:ext cx="1858869" cy="523220"/>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2">
                    <a:lumMod val="90000"/>
                  </a:schemeClr>
                </a:solidFill>
                <a:latin typeface="Candara" panose="020E0502030303020204" pitchFamily="34" charset="0"/>
              </a:rPr>
              <a:t>reference.fasta</a:t>
            </a:r>
            <a:endParaRPr lang="en-US" dirty="0">
              <a:solidFill>
                <a:schemeClr val="tx2">
                  <a:lumMod val="90000"/>
                </a:schemeClr>
              </a:solidFill>
              <a:latin typeface="Candara" panose="020E0502030303020204" pitchFamily="34" charset="0"/>
            </a:endParaRPr>
          </a:p>
        </p:txBody>
      </p:sp>
      <p:sp>
        <p:nvSpPr>
          <p:cNvPr id="5" name="Callout: Right Arrow 4">
            <a:extLst>
              <a:ext uri="{FF2B5EF4-FFF2-40B4-BE49-F238E27FC236}">
                <a16:creationId xmlns:a16="http://schemas.microsoft.com/office/drawing/2014/main" id="{5E598E96-4392-3AA0-0E06-153D8BB446AA}"/>
              </a:ext>
            </a:extLst>
          </p:cNvPr>
          <p:cNvSpPr/>
          <p:nvPr/>
        </p:nvSpPr>
        <p:spPr>
          <a:xfrm>
            <a:off x="7552457" y="1241084"/>
            <a:ext cx="508000" cy="2025879"/>
          </a:xfrm>
          <a:prstGeom prst="rightArrowCallout">
            <a:avLst>
              <a:gd name="adj1" fmla="val 19285"/>
              <a:gd name="adj2" fmla="val 25000"/>
              <a:gd name="adj3" fmla="val 30714"/>
              <a:gd name="adj4" fmla="val 43548"/>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90000"/>
                </a:schemeClr>
              </a:solidFill>
            </a:endParaRPr>
          </a:p>
        </p:txBody>
      </p:sp>
      <p:sp>
        <p:nvSpPr>
          <p:cNvPr id="15" name="Rectangle: Rounded Corners 14">
            <a:extLst>
              <a:ext uri="{FF2B5EF4-FFF2-40B4-BE49-F238E27FC236}">
                <a16:creationId xmlns:a16="http://schemas.microsoft.com/office/drawing/2014/main" id="{322F4A51-7B43-2556-889F-B3D0DAC7621B}"/>
              </a:ext>
            </a:extLst>
          </p:cNvPr>
          <p:cNvSpPr/>
          <p:nvPr/>
        </p:nvSpPr>
        <p:spPr>
          <a:xfrm>
            <a:off x="4090305" y="2254024"/>
            <a:ext cx="3211278" cy="1003630"/>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a:r>
              <a:rPr lang="en-US" dirty="0">
                <a:solidFill>
                  <a:schemeClr val="tx2">
                    <a:lumMod val="90000"/>
                  </a:schemeClr>
                </a:solidFill>
                <a:latin typeface="Candara" panose="020E0502030303020204" pitchFamily="34" charset="0"/>
              </a:rPr>
              <a:t>sample_1.bam</a:t>
            </a:r>
            <a:br>
              <a:rPr lang="en-US" dirty="0">
                <a:solidFill>
                  <a:schemeClr val="tx2">
                    <a:lumMod val="90000"/>
                  </a:schemeClr>
                </a:solidFill>
                <a:latin typeface="Candara" panose="020E0502030303020204" pitchFamily="34" charset="0"/>
              </a:rPr>
            </a:br>
            <a:r>
              <a:rPr lang="en-US" dirty="0">
                <a:solidFill>
                  <a:schemeClr val="tx2">
                    <a:lumMod val="90000"/>
                  </a:schemeClr>
                </a:solidFill>
                <a:latin typeface="Candara" panose="020E0502030303020204" pitchFamily="34" charset="0"/>
              </a:rPr>
              <a:t>sample_2.bam</a:t>
            </a:r>
          </a:p>
          <a:p>
            <a:pPr algn="ctr"/>
            <a:r>
              <a:rPr lang="en-US" dirty="0">
                <a:solidFill>
                  <a:schemeClr val="tx2">
                    <a:lumMod val="90000"/>
                  </a:schemeClr>
                </a:solidFill>
                <a:latin typeface="Candara" panose="020E0502030303020204" pitchFamily="34" charset="0"/>
              </a:rPr>
              <a:t>sample_3.bam</a:t>
            </a:r>
          </a:p>
          <a:p>
            <a:pPr algn="ctr"/>
            <a:r>
              <a:rPr lang="en-US" dirty="0">
                <a:solidFill>
                  <a:schemeClr val="tx2">
                    <a:lumMod val="90000"/>
                  </a:schemeClr>
                </a:solidFill>
                <a:latin typeface="Candara" panose="020E0502030303020204" pitchFamily="34" charset="0"/>
              </a:rPr>
              <a:t>sample_4.bam</a:t>
            </a:r>
          </a:p>
          <a:p>
            <a:pPr algn="ctr"/>
            <a:r>
              <a:rPr lang="en-US" dirty="0">
                <a:solidFill>
                  <a:schemeClr val="tx2">
                    <a:lumMod val="90000"/>
                  </a:schemeClr>
                </a:solidFill>
                <a:latin typeface="Candara" panose="020E0502030303020204" pitchFamily="34" charset="0"/>
              </a:rPr>
              <a:t>sample_5.bam</a:t>
            </a:r>
          </a:p>
        </p:txBody>
      </p:sp>
      <p:sp>
        <p:nvSpPr>
          <p:cNvPr id="17" name="Plus Sign 16">
            <a:extLst>
              <a:ext uri="{FF2B5EF4-FFF2-40B4-BE49-F238E27FC236}">
                <a16:creationId xmlns:a16="http://schemas.microsoft.com/office/drawing/2014/main" id="{5010884F-87EB-A554-BDFD-0388A9AE0542}"/>
              </a:ext>
            </a:extLst>
          </p:cNvPr>
          <p:cNvSpPr/>
          <p:nvPr/>
        </p:nvSpPr>
        <p:spPr>
          <a:xfrm>
            <a:off x="5342644" y="1566153"/>
            <a:ext cx="706599" cy="653143"/>
          </a:xfrm>
          <a:prstGeom prst="mathPlus">
            <a:avLst>
              <a:gd name="adj1" fmla="val 168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90000"/>
                </a:schemeClr>
              </a:solidFill>
            </a:endParaRPr>
          </a:p>
        </p:txBody>
      </p:sp>
      <p:sp>
        <p:nvSpPr>
          <p:cNvPr id="18" name="Rectangle: Rounded Corners 17">
            <a:extLst>
              <a:ext uri="{FF2B5EF4-FFF2-40B4-BE49-F238E27FC236}">
                <a16:creationId xmlns:a16="http://schemas.microsoft.com/office/drawing/2014/main" id="{47702E20-F233-606A-21A5-CF6F4CD64AB8}"/>
              </a:ext>
            </a:extLst>
          </p:cNvPr>
          <p:cNvSpPr/>
          <p:nvPr/>
        </p:nvSpPr>
        <p:spPr>
          <a:xfrm>
            <a:off x="8184624" y="1992413"/>
            <a:ext cx="1858869" cy="523220"/>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90000"/>
                  </a:schemeClr>
                </a:solidFill>
                <a:latin typeface="Candara" panose="020E0502030303020204" pitchFamily="34" charset="0"/>
              </a:rPr>
              <a:t>SNPs.vcf</a:t>
            </a:r>
          </a:p>
        </p:txBody>
      </p:sp>
    </p:spTree>
    <p:extLst>
      <p:ext uri="{BB962C8B-B14F-4D97-AF65-F5344CB8AC3E}">
        <p14:creationId xmlns:p14="http://schemas.microsoft.com/office/powerpoint/2010/main" val="214260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5C1E56BE-4C17-4A19-A244-5F8BE7CC3A2F}"/>
              </a:ext>
            </a:extLst>
          </p:cNvPr>
          <p:cNvSpPr/>
          <p:nvPr/>
        </p:nvSpPr>
        <p:spPr>
          <a:xfrm>
            <a:off x="10021445" y="3679026"/>
            <a:ext cx="1999459" cy="2548744"/>
          </a:xfrm>
          <a:prstGeom prst="roundRect">
            <a:avLst/>
          </a:prstGeom>
          <a:solidFill>
            <a:srgbClr val="5133A5">
              <a:alpha val="21961"/>
            </a:srgb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 name="Title 1">
            <a:extLst>
              <a:ext uri="{FF2B5EF4-FFF2-40B4-BE49-F238E27FC236}">
                <a16:creationId xmlns:a16="http://schemas.microsoft.com/office/drawing/2014/main" id="{DAC3C2BF-D270-4502-B003-8D9D43ADF8E3}"/>
              </a:ext>
            </a:extLst>
          </p:cNvPr>
          <p:cNvSpPr>
            <a:spLocks noGrp="1"/>
          </p:cNvSpPr>
          <p:nvPr>
            <p:ph type="title"/>
          </p:nvPr>
        </p:nvSpPr>
        <p:spPr/>
        <p:txBody>
          <a:bodyPr/>
          <a:lstStyle/>
          <a:p>
            <a:r>
              <a:rPr lang="en-US" dirty="0">
                <a:latin typeface="Candara" panose="020E0502030303020204" pitchFamily="34" charset="0"/>
              </a:rPr>
              <a:t>Bioinformatic Workflow</a:t>
            </a:r>
          </a:p>
        </p:txBody>
      </p:sp>
      <p:sp>
        <p:nvSpPr>
          <p:cNvPr id="10" name="TextBox 9">
            <a:extLst>
              <a:ext uri="{FF2B5EF4-FFF2-40B4-BE49-F238E27FC236}">
                <a16:creationId xmlns:a16="http://schemas.microsoft.com/office/drawing/2014/main" id="{3501D1E5-BF1C-4CB1-939E-D161A4CF6A70}"/>
              </a:ext>
            </a:extLst>
          </p:cNvPr>
          <p:cNvSpPr txBox="1"/>
          <p:nvPr/>
        </p:nvSpPr>
        <p:spPr>
          <a:xfrm rot="16200000">
            <a:off x="757788" y="3433281"/>
            <a:ext cx="2025879" cy="3097037"/>
          </a:xfrm>
          <a:prstGeom prst="flowChartOffpageConnector">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1" name="TextBox 10">
            <a:extLst>
              <a:ext uri="{FF2B5EF4-FFF2-40B4-BE49-F238E27FC236}">
                <a16:creationId xmlns:a16="http://schemas.microsoft.com/office/drawing/2014/main" id="{5699A0D3-4459-49F1-8E5C-895241D2619F}"/>
              </a:ext>
            </a:extLst>
          </p:cNvPr>
          <p:cNvSpPr txBox="1"/>
          <p:nvPr/>
        </p:nvSpPr>
        <p:spPr>
          <a:xfrm>
            <a:off x="-648019"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TrimGalore</a:t>
            </a: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6" name="TextBox 15">
            <a:extLst>
              <a:ext uri="{FF2B5EF4-FFF2-40B4-BE49-F238E27FC236}">
                <a16:creationId xmlns:a16="http://schemas.microsoft.com/office/drawing/2014/main" id="{14CBC205-73A4-4BE0-BACD-36FFE81A4BD7}"/>
              </a:ext>
            </a:extLst>
          </p:cNvPr>
          <p:cNvSpPr txBox="1"/>
          <p:nvPr/>
        </p:nvSpPr>
        <p:spPr>
          <a:xfrm>
            <a:off x="2941702" y="3968860"/>
            <a:ext cx="2123683" cy="2025879"/>
          </a:xfrm>
          <a:prstGeom prst="chevron">
            <a:avLst>
              <a:gd name="adj" fmla="val 3062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2" name="TextBox 11">
            <a:extLst>
              <a:ext uri="{FF2B5EF4-FFF2-40B4-BE49-F238E27FC236}">
                <a16:creationId xmlns:a16="http://schemas.microsoft.com/office/drawing/2014/main" id="{D4BBE1F8-1142-443E-BE76-BE3FED3EB61B}"/>
              </a:ext>
            </a:extLst>
          </p:cNvPr>
          <p:cNvSpPr txBox="1"/>
          <p:nvPr/>
        </p:nvSpPr>
        <p:spPr>
          <a:xfrm>
            <a:off x="1735404"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SPAdes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7" name="Picture 14" descr="Image result for spades assembler">
            <a:extLst>
              <a:ext uri="{FF2B5EF4-FFF2-40B4-BE49-F238E27FC236}">
                <a16:creationId xmlns:a16="http://schemas.microsoft.com/office/drawing/2014/main" id="{16E52D29-82CC-4D87-8E11-191D01AF29C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984" b="91406" l="9989" r="89955">
                        <a14:foregroundMark x1="48928" y1="9635" x2="48928" y2="9635"/>
                        <a14:foregroundMark x1="48984" y1="9049" x2="48984" y2="9049"/>
                        <a14:foregroundMark x1="49831" y1="91406" x2="49831" y2="91406"/>
                      </a14:backgroundRemoval>
                    </a14:imgEffect>
                  </a14:imgLayer>
                </a14:imgProps>
              </a:ext>
              <a:ext uri="{28A0092B-C50C-407E-A947-70E740481C1C}">
                <a14:useLocalDpi xmlns:a14="http://schemas.microsoft.com/office/drawing/2010/main" val="0"/>
              </a:ext>
            </a:extLst>
          </a:blip>
          <a:srcRect/>
          <a:stretch>
            <a:fillRect/>
          </a:stretch>
        </p:blipFill>
        <p:spPr bwMode="auto">
          <a:xfrm>
            <a:off x="3557113" y="4242527"/>
            <a:ext cx="1330967" cy="11537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FD0898E-4407-4820-8C40-78AC374914D6}"/>
              </a:ext>
            </a:extLst>
          </p:cNvPr>
          <p:cNvSpPr txBox="1"/>
          <p:nvPr/>
        </p:nvSpPr>
        <p:spPr>
          <a:xfrm>
            <a:off x="4708515" y="3968860"/>
            <a:ext cx="2743089" cy="2025879"/>
          </a:xfrm>
          <a:prstGeom prst="chevron">
            <a:avLst>
              <a:gd name="adj" fmla="val 30075"/>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3" name="TextBox 12">
            <a:extLst>
              <a:ext uri="{FF2B5EF4-FFF2-40B4-BE49-F238E27FC236}">
                <a16:creationId xmlns:a16="http://schemas.microsoft.com/office/drawing/2014/main" id="{82718B13-20EA-4FCF-8360-C1858A5FB3A9}"/>
              </a:ext>
            </a:extLst>
          </p:cNvPr>
          <p:cNvSpPr txBox="1"/>
          <p:nvPr/>
        </p:nvSpPr>
        <p:spPr>
          <a:xfrm>
            <a:off x="3736677" y="5406178"/>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Ubuntu Mono" panose="020B0509030602030204" pitchFamily="49" charset="0"/>
                <a:ea typeface="+mn-ea"/>
                <a:cs typeface="+mn-cs"/>
              </a:rPr>
              <a:t>bwa-mem</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20" name="TextBox 19">
            <a:extLst>
              <a:ext uri="{FF2B5EF4-FFF2-40B4-BE49-F238E27FC236}">
                <a16:creationId xmlns:a16="http://schemas.microsoft.com/office/drawing/2014/main" id="{A31A0086-9743-4419-A021-325C0C644311}"/>
              </a:ext>
            </a:extLst>
          </p:cNvPr>
          <p:cNvSpPr txBox="1"/>
          <p:nvPr/>
        </p:nvSpPr>
        <p:spPr>
          <a:xfrm>
            <a:off x="7094733" y="3968860"/>
            <a:ext cx="2743089" cy="2025879"/>
          </a:xfrm>
          <a:prstGeom prst="chevron">
            <a:avLst>
              <a:gd name="adj" fmla="val 31230"/>
            </a:avLst>
          </a:prstGeom>
          <a:solidFill>
            <a:srgbClr val="7030A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14" name="TextBox 13">
            <a:extLst>
              <a:ext uri="{FF2B5EF4-FFF2-40B4-BE49-F238E27FC236}">
                <a16:creationId xmlns:a16="http://schemas.microsoft.com/office/drawing/2014/main" id="{B6BAD056-EBDC-4F40-B3F2-EC5E092F3C13}"/>
              </a:ext>
            </a:extLst>
          </p:cNvPr>
          <p:cNvSpPr txBox="1"/>
          <p:nvPr/>
        </p:nvSpPr>
        <p:spPr>
          <a:xfrm>
            <a:off x="6197464" y="5411315"/>
            <a:ext cx="4238223"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Ubuntu Mono" panose="020B0509030602030204" pitchFamily="49" charset="0"/>
                <a:ea typeface="+mn-ea"/>
                <a:cs typeface="+mn-cs"/>
              </a:rPr>
              <a:t>Freebayes</a:t>
            </a:r>
            <a:endParaRPr kumimoji="0" lang="en-US" sz="32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8" name="Picture 7">
            <a:extLst>
              <a:ext uri="{FF2B5EF4-FFF2-40B4-BE49-F238E27FC236}">
                <a16:creationId xmlns:a16="http://schemas.microsoft.com/office/drawing/2014/main" id="{536C50F0-0453-4E91-8893-B90B5C3EB3B4}"/>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5695944" y="4254845"/>
            <a:ext cx="1178478" cy="1141387"/>
          </a:xfrm>
          <a:prstGeom prst="rect">
            <a:avLst/>
          </a:prstGeom>
        </p:spPr>
      </p:pic>
      <p:sp>
        <p:nvSpPr>
          <p:cNvPr id="21" name="TextBox 20">
            <a:extLst>
              <a:ext uri="{FF2B5EF4-FFF2-40B4-BE49-F238E27FC236}">
                <a16:creationId xmlns:a16="http://schemas.microsoft.com/office/drawing/2014/main" id="{A0D914CA-EE18-4DD4-B19E-359D4287F519}"/>
              </a:ext>
            </a:extLst>
          </p:cNvPr>
          <p:cNvSpPr txBox="1"/>
          <p:nvPr/>
        </p:nvSpPr>
        <p:spPr>
          <a:xfrm>
            <a:off x="682871"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Trimming</a:t>
            </a:r>
          </a:p>
        </p:txBody>
      </p:sp>
      <p:sp>
        <p:nvSpPr>
          <p:cNvPr id="22" name="TextBox 21">
            <a:extLst>
              <a:ext uri="{FF2B5EF4-FFF2-40B4-BE49-F238E27FC236}">
                <a16:creationId xmlns:a16="http://schemas.microsoft.com/office/drawing/2014/main" id="{56719F7B-4B2E-4994-8B36-9D96FCABC2A3}"/>
              </a:ext>
            </a:extLst>
          </p:cNvPr>
          <p:cNvSpPr txBox="1"/>
          <p:nvPr/>
        </p:nvSpPr>
        <p:spPr>
          <a:xfrm>
            <a:off x="3026456"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Assembly</a:t>
            </a:r>
          </a:p>
        </p:txBody>
      </p:sp>
      <p:sp>
        <p:nvSpPr>
          <p:cNvPr id="23" name="TextBox 22">
            <a:extLst>
              <a:ext uri="{FF2B5EF4-FFF2-40B4-BE49-F238E27FC236}">
                <a16:creationId xmlns:a16="http://schemas.microsoft.com/office/drawing/2014/main" id="{B7F6776A-7F58-4BD7-8A19-C0B9D9FA9931}"/>
              </a:ext>
            </a:extLst>
          </p:cNvPr>
          <p:cNvSpPr txBox="1"/>
          <p:nvPr/>
        </p:nvSpPr>
        <p:spPr>
          <a:xfrm>
            <a:off x="7066033" y="3450779"/>
            <a:ext cx="2677709"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Variant Calling</a:t>
            </a:r>
          </a:p>
        </p:txBody>
      </p:sp>
      <p:sp>
        <p:nvSpPr>
          <p:cNvPr id="24" name="TextBox 23">
            <a:extLst>
              <a:ext uri="{FF2B5EF4-FFF2-40B4-BE49-F238E27FC236}">
                <a16:creationId xmlns:a16="http://schemas.microsoft.com/office/drawing/2014/main" id="{B731C183-D327-455A-972F-AD9F3D8758A8}"/>
              </a:ext>
            </a:extLst>
          </p:cNvPr>
          <p:cNvSpPr txBox="1"/>
          <p:nvPr/>
        </p:nvSpPr>
        <p:spPr>
          <a:xfrm>
            <a:off x="5103244" y="3450779"/>
            <a:ext cx="207298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Mapping</a:t>
            </a:r>
          </a:p>
        </p:txBody>
      </p:sp>
      <p:pic>
        <p:nvPicPr>
          <p:cNvPr id="25" name="Picture 24">
            <a:extLst>
              <a:ext uri="{FF2B5EF4-FFF2-40B4-BE49-F238E27FC236}">
                <a16:creationId xmlns:a16="http://schemas.microsoft.com/office/drawing/2014/main" id="{374B6714-DB33-455E-96F0-F86031E8F64F}"/>
              </a:ext>
            </a:extLst>
          </p:cNvPr>
          <p:cNvPicPr>
            <a:picLocks noChangeAspect="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8029636" y="4259818"/>
            <a:ext cx="1178478" cy="1141387"/>
          </a:xfrm>
          <a:prstGeom prst="rect">
            <a:avLst/>
          </a:prstGeom>
        </p:spPr>
      </p:pic>
      <p:pic>
        <p:nvPicPr>
          <p:cNvPr id="26" name="Graphic 25" descr="Document">
            <a:extLst>
              <a:ext uri="{FF2B5EF4-FFF2-40B4-BE49-F238E27FC236}">
                <a16:creationId xmlns:a16="http://schemas.microsoft.com/office/drawing/2014/main" id="{D7D297FC-7C55-48A1-A18A-84B03F6E39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29530" y="4369296"/>
            <a:ext cx="1731074" cy="1731074"/>
          </a:xfrm>
          <a:prstGeom prst="rect">
            <a:avLst/>
          </a:prstGeom>
        </p:spPr>
      </p:pic>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536D2064-280A-40D0-B8D2-77E4EF8E60D7}"/>
                  </a:ext>
                </a:extLst>
              </p14:cNvPr>
              <p14:cNvContentPartPr/>
              <p14:nvPr/>
            </p14:nvContentPartPr>
            <p14:xfrm>
              <a:off x="398927" y="2207378"/>
              <a:ext cx="360" cy="360"/>
            </p14:xfrm>
          </p:contentPart>
        </mc:Choice>
        <mc:Fallback xmlns="">
          <p:pic>
            <p:nvPicPr>
              <p:cNvPr id="37" name="Ink 36">
                <a:extLst>
                  <a:ext uri="{FF2B5EF4-FFF2-40B4-BE49-F238E27FC236}">
                    <a16:creationId xmlns:a16="http://schemas.microsoft.com/office/drawing/2014/main" id="{536D2064-280A-40D0-B8D2-77E4EF8E60D7}"/>
                  </a:ext>
                </a:extLst>
              </p:cNvPr>
              <p:cNvPicPr/>
              <p:nvPr/>
            </p:nvPicPr>
            <p:blipFill>
              <a:blip r:embed="rId11"/>
              <a:stretch>
                <a:fillRect/>
              </a:stretch>
            </p:blipFill>
            <p:spPr>
              <a:xfrm>
                <a:off x="308927" y="2027378"/>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62EDA8DD-B7D7-4111-B4BD-63057A44AE90}"/>
                  </a:ext>
                </a:extLst>
              </p14:cNvPr>
              <p14:cNvContentPartPr/>
              <p14:nvPr/>
            </p14:nvContentPartPr>
            <p14:xfrm>
              <a:off x="227657" y="2481371"/>
              <a:ext cx="220320" cy="968400"/>
            </p14:xfrm>
          </p:contentPart>
        </mc:Choice>
        <mc:Fallback xmlns="">
          <p:pic>
            <p:nvPicPr>
              <p:cNvPr id="38" name="Ink 37">
                <a:extLst>
                  <a:ext uri="{FF2B5EF4-FFF2-40B4-BE49-F238E27FC236}">
                    <a16:creationId xmlns:a16="http://schemas.microsoft.com/office/drawing/2014/main" id="{62EDA8DD-B7D7-4111-B4BD-63057A44AE90}"/>
                  </a:ext>
                </a:extLst>
              </p:cNvPr>
              <p:cNvPicPr/>
              <p:nvPr/>
            </p:nvPicPr>
            <p:blipFill>
              <a:blip r:embed="rId13"/>
              <a:stretch>
                <a:fillRect/>
              </a:stretch>
            </p:blipFill>
            <p:spPr>
              <a:xfrm>
                <a:off x="137804" y="2301438"/>
                <a:ext cx="399667" cy="1327906"/>
              </a:xfrm>
              <a:prstGeom prst="rect">
                <a:avLst/>
              </a:prstGeom>
            </p:spPr>
          </p:pic>
        </mc:Fallback>
      </mc:AlternateContent>
      <p:pic>
        <p:nvPicPr>
          <p:cNvPr id="9218" name="Picture 2" descr="Image result for babraham bioinformatics">
            <a:extLst>
              <a:ext uri="{FF2B5EF4-FFF2-40B4-BE49-F238E27FC236}">
                <a16:creationId xmlns:a16="http://schemas.microsoft.com/office/drawing/2014/main" id="{97230D1B-37D1-4332-81CC-6673433CF349}"/>
              </a:ext>
            </a:extLst>
          </p:cNvPr>
          <p:cNvPicPr>
            <a:picLocks noChangeAspect="1" noChangeArrowheads="1"/>
          </p:cNvPicPr>
          <p:nvPr/>
        </p:nvPicPr>
        <p:blipFill rotWithShape="1">
          <a:blip r:embed="rId14">
            <a:duotone>
              <a:prstClr val="black"/>
              <a:schemeClr val="tx1">
                <a:lumMod val="50000"/>
                <a:tint val="45000"/>
                <a:satMod val="400000"/>
              </a:schemeClr>
            </a:duotone>
            <a:extLst>
              <a:ext uri="{28A0092B-C50C-407E-A947-70E740481C1C}">
                <a14:useLocalDpi xmlns:a14="http://schemas.microsoft.com/office/drawing/2010/main" val="0"/>
              </a:ext>
            </a:extLst>
          </a:blip>
          <a:srcRect r="82381"/>
          <a:stretch/>
        </p:blipFill>
        <p:spPr bwMode="auto">
          <a:xfrm>
            <a:off x="922983" y="4336971"/>
            <a:ext cx="991987" cy="103306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2EBAD0BD-22FD-7E0A-982F-CC70CDBB09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29531" y="114300"/>
            <a:ext cx="1819594" cy="2077082"/>
          </a:xfrm>
          <a:prstGeom prst="rect">
            <a:avLst/>
          </a:prstGeom>
        </p:spPr>
      </p:pic>
      <p:sp>
        <p:nvSpPr>
          <p:cNvPr id="9" name="TextBox 8">
            <a:extLst>
              <a:ext uri="{FF2B5EF4-FFF2-40B4-BE49-F238E27FC236}">
                <a16:creationId xmlns:a16="http://schemas.microsoft.com/office/drawing/2014/main" id="{1F1A3CA7-8E92-9BA7-9333-7F7BD745B337}"/>
              </a:ext>
            </a:extLst>
          </p:cNvPr>
          <p:cNvSpPr txBox="1"/>
          <p:nvPr/>
        </p:nvSpPr>
        <p:spPr>
          <a:xfrm>
            <a:off x="9964053" y="3714173"/>
            <a:ext cx="207298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assessPool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Input</a:t>
            </a:r>
            <a:endPar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329360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9A6133C-CFCB-19FB-B2EA-3CCB2F4E52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1989" y="1041595"/>
            <a:ext cx="3881576" cy="4430852"/>
          </a:xfrm>
          <a:prstGeom prst="rect">
            <a:avLst/>
          </a:prstGeom>
        </p:spPr>
      </p:pic>
      <p:grpSp>
        <p:nvGrpSpPr>
          <p:cNvPr id="3" name="Group 2">
            <a:extLst>
              <a:ext uri="{FF2B5EF4-FFF2-40B4-BE49-F238E27FC236}">
                <a16:creationId xmlns:a16="http://schemas.microsoft.com/office/drawing/2014/main" id="{B51DF3B0-276C-62B7-745C-9074E2DB5933}"/>
              </a:ext>
            </a:extLst>
          </p:cNvPr>
          <p:cNvGrpSpPr/>
          <p:nvPr/>
        </p:nvGrpSpPr>
        <p:grpSpPr>
          <a:xfrm>
            <a:off x="438752" y="1881205"/>
            <a:ext cx="2072986" cy="2548744"/>
            <a:chOff x="438752" y="1881205"/>
            <a:chExt cx="2072986" cy="2548744"/>
          </a:xfrm>
        </p:grpSpPr>
        <p:sp>
          <p:nvSpPr>
            <p:cNvPr id="5" name="Rectangle: Rounded Corners 4">
              <a:extLst>
                <a:ext uri="{FF2B5EF4-FFF2-40B4-BE49-F238E27FC236}">
                  <a16:creationId xmlns:a16="http://schemas.microsoft.com/office/drawing/2014/main" id="{4D04B564-7521-5DF9-3B77-4225E5424A55}"/>
                </a:ext>
              </a:extLst>
            </p:cNvPr>
            <p:cNvSpPr/>
            <p:nvPr/>
          </p:nvSpPr>
          <p:spPr>
            <a:xfrm>
              <a:off x="493806" y="1881205"/>
              <a:ext cx="1999459" cy="2548744"/>
            </a:xfrm>
            <a:prstGeom prst="roundRect">
              <a:avLst/>
            </a:prstGeom>
            <a:solidFill>
              <a:srgbClr val="5133A5">
                <a:alpha val="21961"/>
              </a:srgbClr>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pic>
          <p:nvPicPr>
            <p:cNvPr id="6" name="Graphic 5" descr="Document">
              <a:extLst>
                <a:ext uri="{FF2B5EF4-FFF2-40B4-BE49-F238E27FC236}">
                  <a16:creationId xmlns:a16="http://schemas.microsoft.com/office/drawing/2014/main" id="{8D231538-02A3-10DA-2A0A-6B874A7BDD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1891" y="2571475"/>
              <a:ext cx="1731074" cy="1731074"/>
            </a:xfrm>
            <a:prstGeom prst="rect">
              <a:avLst/>
            </a:prstGeom>
          </p:spPr>
        </p:pic>
        <p:sp>
          <p:nvSpPr>
            <p:cNvPr id="7" name="TextBox 6">
              <a:extLst>
                <a:ext uri="{FF2B5EF4-FFF2-40B4-BE49-F238E27FC236}">
                  <a16:creationId xmlns:a16="http://schemas.microsoft.com/office/drawing/2014/main" id="{CF8BAC25-7757-6236-D338-25C6354B2FA4}"/>
                </a:ext>
              </a:extLst>
            </p:cNvPr>
            <p:cNvSpPr txBox="1"/>
            <p:nvPr/>
          </p:nvSpPr>
          <p:spPr>
            <a:xfrm>
              <a:off x="438752" y="2075557"/>
              <a:ext cx="207298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grpSp>
      <p:cxnSp>
        <p:nvCxnSpPr>
          <p:cNvPr id="16" name="Straight Arrow Connector 15">
            <a:extLst>
              <a:ext uri="{FF2B5EF4-FFF2-40B4-BE49-F238E27FC236}">
                <a16:creationId xmlns:a16="http://schemas.microsoft.com/office/drawing/2014/main" id="{21061051-4173-C2ED-AD74-9B5DD8DDF704}"/>
              </a:ext>
            </a:extLst>
          </p:cNvPr>
          <p:cNvCxnSpPr>
            <a:cxnSpLocks/>
          </p:cNvCxnSpPr>
          <p:nvPr/>
        </p:nvCxnSpPr>
        <p:spPr>
          <a:xfrm flipV="1">
            <a:off x="2550538" y="3251253"/>
            <a:ext cx="877135" cy="5768"/>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AF8658-B953-7B9D-0A99-86797A87A2FB}"/>
              </a:ext>
            </a:extLst>
          </p:cNvPr>
          <p:cNvSpPr txBox="1"/>
          <p:nvPr/>
        </p:nvSpPr>
        <p:spPr>
          <a:xfrm>
            <a:off x="457042" y="1890890"/>
            <a:ext cx="207298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assessPool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Input</a:t>
            </a:r>
            <a:endPar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1334588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A997-875E-325D-5B22-AEBB8DA68E6A}"/>
              </a:ext>
            </a:extLst>
          </p:cNvPr>
          <p:cNvSpPr>
            <a:spLocks noGrp="1"/>
          </p:cNvSpPr>
          <p:nvPr>
            <p:ph type="title"/>
          </p:nvPr>
        </p:nvSpPr>
        <p:spPr/>
        <p:txBody>
          <a:bodyPr/>
          <a:lstStyle/>
          <a:p>
            <a:r>
              <a:rPr lang="haw-US" dirty="0">
                <a:latin typeface="Candara" panose="020E0502030303020204" pitchFamily="34" charset="0"/>
              </a:rPr>
              <a:t>SNP</a:t>
            </a:r>
            <a:r>
              <a:rPr lang="en-US" dirty="0">
                <a:latin typeface="Candara" panose="020E0502030303020204" pitchFamily="34" charset="0"/>
              </a:rPr>
              <a:t> Filtering</a:t>
            </a:r>
          </a:p>
        </p:txBody>
      </p:sp>
      <p:sp>
        <p:nvSpPr>
          <p:cNvPr id="3" name="Content Placeholder 2">
            <a:extLst>
              <a:ext uri="{FF2B5EF4-FFF2-40B4-BE49-F238E27FC236}">
                <a16:creationId xmlns:a16="http://schemas.microsoft.com/office/drawing/2014/main" id="{3D1196DF-85A3-CEF7-1974-7AB74305C98D}"/>
              </a:ext>
            </a:extLst>
          </p:cNvPr>
          <p:cNvSpPr>
            <a:spLocks noGrp="1"/>
          </p:cNvSpPr>
          <p:nvPr>
            <p:ph idx="1"/>
          </p:nvPr>
        </p:nvSpPr>
        <p:spPr>
          <a:xfrm>
            <a:off x="456595" y="1529249"/>
            <a:ext cx="3391505" cy="4058751"/>
          </a:xfrm>
        </p:spPr>
        <p:txBody>
          <a:bodyPr>
            <a:normAutofit/>
          </a:bodyPr>
          <a:lstStyle/>
          <a:p>
            <a:r>
              <a:rPr lang="haw-US" sz="2400" dirty="0">
                <a:latin typeface="Ubuntu" panose="020B0504030602030204" pitchFamily="34" charset="0"/>
              </a:rPr>
              <a:t>vcftools</a:t>
            </a:r>
            <a:r>
              <a:rPr lang="haw-US" sz="2400" dirty="0"/>
              <a:t> and </a:t>
            </a:r>
            <a:r>
              <a:rPr lang="haw-US" sz="2400" dirty="0">
                <a:latin typeface="Ubuntu" panose="020B0504030602030204" pitchFamily="34" charset="0"/>
              </a:rPr>
              <a:t>vcflib</a:t>
            </a:r>
          </a:p>
          <a:p>
            <a:r>
              <a:rPr lang="haw-US" sz="2400" dirty="0">
                <a:latin typeface="Candara" panose="020E0502030303020204" pitchFamily="34" charset="0"/>
              </a:rPr>
              <a:t>Multithreading support</a:t>
            </a:r>
          </a:p>
        </p:txBody>
      </p:sp>
      <p:pic>
        <p:nvPicPr>
          <p:cNvPr id="6" name="Picture 5">
            <a:extLst>
              <a:ext uri="{FF2B5EF4-FFF2-40B4-BE49-F238E27FC236}">
                <a16:creationId xmlns:a16="http://schemas.microsoft.com/office/drawing/2014/main" id="{AC206BA2-2252-1F24-8C93-2599654E1FD5}"/>
              </a:ext>
            </a:extLst>
          </p:cNvPr>
          <p:cNvPicPr>
            <a:picLocks noChangeAspect="1"/>
          </p:cNvPicPr>
          <p:nvPr/>
        </p:nvPicPr>
        <p:blipFill rotWithShape="1">
          <a:blip r:embed="rId3"/>
          <a:srcRect r="13048"/>
          <a:stretch/>
        </p:blipFill>
        <p:spPr>
          <a:xfrm>
            <a:off x="106019" y="6313912"/>
            <a:ext cx="1499278" cy="447737"/>
          </a:xfrm>
          <a:prstGeom prst="rect">
            <a:avLst/>
          </a:prstGeom>
        </p:spPr>
      </p:pic>
      <p:pic>
        <p:nvPicPr>
          <p:cNvPr id="9" name="Picture 8">
            <a:extLst>
              <a:ext uri="{FF2B5EF4-FFF2-40B4-BE49-F238E27FC236}">
                <a16:creationId xmlns:a16="http://schemas.microsoft.com/office/drawing/2014/main" id="{96499A3B-B4D6-398A-CE99-49A58B14071B}"/>
              </a:ext>
            </a:extLst>
          </p:cNvPr>
          <p:cNvPicPr>
            <a:picLocks noChangeAspect="1"/>
          </p:cNvPicPr>
          <p:nvPr/>
        </p:nvPicPr>
        <p:blipFill rotWithShape="1">
          <a:blip r:embed="rId4"/>
          <a:srcRect r="16840" b="12963"/>
          <a:stretch/>
        </p:blipFill>
        <p:spPr>
          <a:xfrm>
            <a:off x="1605296" y="6313913"/>
            <a:ext cx="1798303" cy="447737"/>
          </a:xfrm>
          <a:prstGeom prst="rect">
            <a:avLst/>
          </a:prstGeom>
        </p:spPr>
      </p:pic>
      <p:pic>
        <p:nvPicPr>
          <p:cNvPr id="5" name="Graphic 4">
            <a:extLst>
              <a:ext uri="{FF2B5EF4-FFF2-40B4-BE49-F238E27FC236}">
                <a16:creationId xmlns:a16="http://schemas.microsoft.com/office/drawing/2014/main" id="{FE0D67E8-8BED-4A6C-6393-DAC97A1E8F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977" y="114300"/>
            <a:ext cx="850147" cy="970450"/>
          </a:xfrm>
          <a:prstGeom prst="rect">
            <a:avLst/>
          </a:prstGeom>
        </p:spPr>
      </p:pic>
    </p:spTree>
    <p:extLst>
      <p:ext uri="{BB962C8B-B14F-4D97-AF65-F5344CB8AC3E}">
        <p14:creationId xmlns:p14="http://schemas.microsoft.com/office/powerpoint/2010/main" val="1440938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A997-875E-325D-5B22-AEBB8DA68E6A}"/>
              </a:ext>
            </a:extLst>
          </p:cNvPr>
          <p:cNvSpPr>
            <a:spLocks noGrp="1"/>
          </p:cNvSpPr>
          <p:nvPr>
            <p:ph type="title"/>
          </p:nvPr>
        </p:nvSpPr>
        <p:spPr/>
        <p:txBody>
          <a:bodyPr/>
          <a:lstStyle/>
          <a:p>
            <a:r>
              <a:rPr lang="haw-US" dirty="0">
                <a:latin typeface="Candara" panose="020E0502030303020204" pitchFamily="34" charset="0"/>
              </a:rPr>
              <a:t>SNP</a:t>
            </a:r>
            <a:r>
              <a:rPr lang="en-US" dirty="0">
                <a:latin typeface="Candara" panose="020E0502030303020204" pitchFamily="34" charset="0"/>
              </a:rPr>
              <a:t> Filtering</a:t>
            </a:r>
          </a:p>
        </p:txBody>
      </p:sp>
      <p:sp>
        <p:nvSpPr>
          <p:cNvPr id="3" name="Content Placeholder 2">
            <a:extLst>
              <a:ext uri="{FF2B5EF4-FFF2-40B4-BE49-F238E27FC236}">
                <a16:creationId xmlns:a16="http://schemas.microsoft.com/office/drawing/2014/main" id="{3D1196DF-85A3-CEF7-1974-7AB74305C98D}"/>
              </a:ext>
            </a:extLst>
          </p:cNvPr>
          <p:cNvSpPr>
            <a:spLocks noGrp="1"/>
          </p:cNvSpPr>
          <p:nvPr>
            <p:ph idx="1"/>
          </p:nvPr>
        </p:nvSpPr>
        <p:spPr>
          <a:xfrm>
            <a:off x="456595" y="1529249"/>
            <a:ext cx="3391505" cy="4058751"/>
          </a:xfrm>
        </p:spPr>
        <p:txBody>
          <a:bodyPr>
            <a:normAutofit/>
          </a:bodyPr>
          <a:lstStyle/>
          <a:p>
            <a:r>
              <a:rPr lang="haw-US" sz="2400" dirty="0">
                <a:latin typeface="Ubuntu" panose="020B0504030602030204" pitchFamily="34" charset="0"/>
              </a:rPr>
              <a:t>vcftools</a:t>
            </a:r>
            <a:r>
              <a:rPr lang="haw-US" sz="2400" dirty="0"/>
              <a:t> and </a:t>
            </a:r>
            <a:r>
              <a:rPr lang="haw-US" sz="2400" dirty="0">
                <a:latin typeface="Ubuntu" panose="020B0504030602030204" pitchFamily="34" charset="0"/>
              </a:rPr>
              <a:t>vcflib</a:t>
            </a:r>
          </a:p>
          <a:p>
            <a:r>
              <a:rPr lang="haw-US" sz="2400" dirty="0">
                <a:latin typeface="Candara" panose="020E0502030303020204" pitchFamily="34" charset="0"/>
              </a:rPr>
              <a:t>Multithreading support</a:t>
            </a:r>
          </a:p>
        </p:txBody>
      </p:sp>
      <p:pic>
        <p:nvPicPr>
          <p:cNvPr id="6" name="Picture 5">
            <a:extLst>
              <a:ext uri="{FF2B5EF4-FFF2-40B4-BE49-F238E27FC236}">
                <a16:creationId xmlns:a16="http://schemas.microsoft.com/office/drawing/2014/main" id="{AC206BA2-2252-1F24-8C93-2599654E1FD5}"/>
              </a:ext>
            </a:extLst>
          </p:cNvPr>
          <p:cNvPicPr>
            <a:picLocks noChangeAspect="1"/>
          </p:cNvPicPr>
          <p:nvPr/>
        </p:nvPicPr>
        <p:blipFill rotWithShape="1">
          <a:blip r:embed="rId3"/>
          <a:srcRect r="13048"/>
          <a:stretch/>
        </p:blipFill>
        <p:spPr>
          <a:xfrm>
            <a:off x="106019" y="6313912"/>
            <a:ext cx="1499278" cy="447737"/>
          </a:xfrm>
          <a:prstGeom prst="rect">
            <a:avLst/>
          </a:prstGeom>
        </p:spPr>
      </p:pic>
      <p:pic>
        <p:nvPicPr>
          <p:cNvPr id="9" name="Picture 8">
            <a:extLst>
              <a:ext uri="{FF2B5EF4-FFF2-40B4-BE49-F238E27FC236}">
                <a16:creationId xmlns:a16="http://schemas.microsoft.com/office/drawing/2014/main" id="{96499A3B-B4D6-398A-CE99-49A58B14071B}"/>
              </a:ext>
            </a:extLst>
          </p:cNvPr>
          <p:cNvPicPr>
            <a:picLocks noChangeAspect="1"/>
          </p:cNvPicPr>
          <p:nvPr/>
        </p:nvPicPr>
        <p:blipFill rotWithShape="1">
          <a:blip r:embed="rId4"/>
          <a:srcRect r="16840" b="12963"/>
          <a:stretch/>
        </p:blipFill>
        <p:spPr>
          <a:xfrm>
            <a:off x="1605296" y="6313913"/>
            <a:ext cx="1798303" cy="447737"/>
          </a:xfrm>
          <a:prstGeom prst="rect">
            <a:avLst/>
          </a:prstGeom>
        </p:spPr>
      </p:pic>
      <p:pic>
        <p:nvPicPr>
          <p:cNvPr id="5" name="Graphic 4">
            <a:extLst>
              <a:ext uri="{FF2B5EF4-FFF2-40B4-BE49-F238E27FC236}">
                <a16:creationId xmlns:a16="http://schemas.microsoft.com/office/drawing/2014/main" id="{FE0D67E8-8BED-4A6C-6393-DAC97A1E8F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8977" y="114300"/>
            <a:ext cx="850147" cy="970450"/>
          </a:xfrm>
          <a:prstGeom prst="rect">
            <a:avLst/>
          </a:prstGeom>
        </p:spPr>
      </p:pic>
      <p:grpSp>
        <p:nvGrpSpPr>
          <p:cNvPr id="18" name="Group 17">
            <a:extLst>
              <a:ext uri="{FF2B5EF4-FFF2-40B4-BE49-F238E27FC236}">
                <a16:creationId xmlns:a16="http://schemas.microsoft.com/office/drawing/2014/main" id="{40CA1A38-55E6-8B95-498F-9CF7A9DF9553}"/>
              </a:ext>
            </a:extLst>
          </p:cNvPr>
          <p:cNvGrpSpPr>
            <a:grpSpLocks noChangeAspect="1"/>
          </p:cNvGrpSpPr>
          <p:nvPr/>
        </p:nvGrpSpPr>
        <p:grpSpPr>
          <a:xfrm>
            <a:off x="4080167" y="966091"/>
            <a:ext cx="6904532" cy="4925817"/>
            <a:chOff x="3393805" y="951471"/>
            <a:chExt cx="8061638" cy="5751317"/>
          </a:xfrm>
        </p:grpSpPr>
        <p:sp>
          <p:nvSpPr>
            <p:cNvPr id="20" name="Rectangle: Rounded Corners 19">
              <a:extLst>
                <a:ext uri="{FF2B5EF4-FFF2-40B4-BE49-F238E27FC236}">
                  <a16:creationId xmlns:a16="http://schemas.microsoft.com/office/drawing/2014/main" id="{D893A36A-168F-FDC8-6C99-3B198ED0DF64}"/>
                </a:ext>
              </a:extLst>
            </p:cNvPr>
            <p:cNvSpPr/>
            <p:nvPr/>
          </p:nvSpPr>
          <p:spPr>
            <a:xfrm>
              <a:off x="3393805" y="951471"/>
              <a:ext cx="7997383" cy="5751317"/>
            </a:xfrm>
            <a:prstGeom prst="roundRect">
              <a:avLst/>
            </a:prstGeom>
            <a:solidFill>
              <a:srgbClr val="F2F2F2">
                <a:alpha val="1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pic>
          <p:nvPicPr>
            <p:cNvPr id="17" name="Picture 16" descr="A graph of a filter&#10;&#10;Description automatically generated">
              <a:extLst>
                <a:ext uri="{FF2B5EF4-FFF2-40B4-BE49-F238E27FC236}">
                  <a16:creationId xmlns:a16="http://schemas.microsoft.com/office/drawing/2014/main" id="{F49CFA5A-0099-B86A-F541-3D7CC218EE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3599" y="951471"/>
              <a:ext cx="8051844" cy="5751317"/>
            </a:xfrm>
            <a:prstGeom prst="rect">
              <a:avLst/>
            </a:prstGeom>
          </p:spPr>
        </p:pic>
      </p:grpSp>
    </p:spTree>
    <p:extLst>
      <p:ext uri="{BB962C8B-B14F-4D97-AF65-F5344CB8AC3E}">
        <p14:creationId xmlns:p14="http://schemas.microsoft.com/office/powerpoint/2010/main" val="1482534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Rounded Corners 193">
            <a:extLst>
              <a:ext uri="{FF2B5EF4-FFF2-40B4-BE49-F238E27FC236}">
                <a16:creationId xmlns:a16="http://schemas.microsoft.com/office/drawing/2014/main" id="{35CF732B-F3C6-A29B-5784-C193A6A8DC08}"/>
              </a:ext>
            </a:extLst>
          </p:cNvPr>
          <p:cNvSpPr/>
          <p:nvPr/>
        </p:nvSpPr>
        <p:spPr>
          <a:xfrm>
            <a:off x="2635567" y="3033246"/>
            <a:ext cx="1246250" cy="1226095"/>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ndara Light"/>
              <a:ea typeface="+mn-ea"/>
              <a:cs typeface="+mn-cs"/>
            </a:endParaRPr>
          </a:p>
        </p:txBody>
      </p:sp>
      <p:grpSp>
        <p:nvGrpSpPr>
          <p:cNvPr id="4" name="Group 3">
            <a:extLst>
              <a:ext uri="{FF2B5EF4-FFF2-40B4-BE49-F238E27FC236}">
                <a16:creationId xmlns:a16="http://schemas.microsoft.com/office/drawing/2014/main" id="{1382CA63-D165-140F-22EB-21E3413DBFDB}"/>
              </a:ext>
            </a:extLst>
          </p:cNvPr>
          <p:cNvGrpSpPr/>
          <p:nvPr/>
        </p:nvGrpSpPr>
        <p:grpSpPr>
          <a:xfrm>
            <a:off x="-2797109" y="2382879"/>
            <a:ext cx="2072986" cy="2548744"/>
            <a:chOff x="9966391" y="3679026"/>
            <a:chExt cx="2072986" cy="2548744"/>
          </a:xfrm>
        </p:grpSpPr>
        <p:sp>
          <p:nvSpPr>
            <p:cNvPr id="5" name="Rectangle: Rounded Corners 4">
              <a:extLst>
                <a:ext uri="{FF2B5EF4-FFF2-40B4-BE49-F238E27FC236}">
                  <a16:creationId xmlns:a16="http://schemas.microsoft.com/office/drawing/2014/main" id="{9CE9A059-8CC7-413B-B484-5E4B76DA82DB}"/>
                </a:ext>
              </a:extLst>
            </p:cNvPr>
            <p:cNvSpPr/>
            <p:nvPr/>
          </p:nvSpPr>
          <p:spPr>
            <a:xfrm>
              <a:off x="10021445" y="3679026"/>
              <a:ext cx="1999459" cy="2548744"/>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pic>
          <p:nvPicPr>
            <p:cNvPr id="6" name="Graphic 5" descr="Document">
              <a:extLst>
                <a:ext uri="{FF2B5EF4-FFF2-40B4-BE49-F238E27FC236}">
                  <a16:creationId xmlns:a16="http://schemas.microsoft.com/office/drawing/2014/main" id="{57FA133E-C799-76D9-F678-D7BEBD52D6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9530" y="4369296"/>
              <a:ext cx="1731074" cy="1731074"/>
            </a:xfrm>
            <a:prstGeom prst="rect">
              <a:avLst/>
            </a:prstGeom>
          </p:spPr>
        </p:pic>
        <p:sp>
          <p:nvSpPr>
            <p:cNvPr id="7" name="TextBox 6">
              <a:extLst>
                <a:ext uri="{FF2B5EF4-FFF2-40B4-BE49-F238E27FC236}">
                  <a16:creationId xmlns:a16="http://schemas.microsoft.com/office/drawing/2014/main" id="{FAACD803-87F9-F79F-D352-724FC78AD7E8}"/>
                </a:ext>
              </a:extLst>
            </p:cNvPr>
            <p:cNvSpPr txBox="1"/>
            <p:nvPr/>
          </p:nvSpPr>
          <p:spPr>
            <a:xfrm>
              <a:off x="9966391" y="3873378"/>
              <a:ext cx="207298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Filtered VCF</a:t>
              </a:r>
            </a:p>
          </p:txBody>
        </p:sp>
      </p:grpSp>
      <p:sp>
        <p:nvSpPr>
          <p:cNvPr id="8" name="Rectangle 7">
            <a:extLst>
              <a:ext uri="{FF2B5EF4-FFF2-40B4-BE49-F238E27FC236}">
                <a16:creationId xmlns:a16="http://schemas.microsoft.com/office/drawing/2014/main" id="{C48B165F-AA3F-6639-C3B0-9C1A5781DB32}"/>
              </a:ext>
            </a:extLst>
          </p:cNvPr>
          <p:cNvSpPr/>
          <p:nvPr/>
        </p:nvSpPr>
        <p:spPr>
          <a:xfrm>
            <a:off x="2777616" y="3154680"/>
            <a:ext cx="274320" cy="274320"/>
          </a:xfrm>
          <a:prstGeom prst="rect">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9" name="Oval 8">
            <a:extLst>
              <a:ext uri="{FF2B5EF4-FFF2-40B4-BE49-F238E27FC236}">
                <a16:creationId xmlns:a16="http://schemas.microsoft.com/office/drawing/2014/main" id="{959BDC1F-3973-1921-E32D-E89E51634194}"/>
              </a:ext>
            </a:extLst>
          </p:cNvPr>
          <p:cNvSpPr/>
          <p:nvPr/>
        </p:nvSpPr>
        <p:spPr>
          <a:xfrm>
            <a:off x="2777616" y="3519364"/>
            <a:ext cx="274320" cy="274320"/>
          </a:xfrm>
          <a:prstGeom prst="ellipse">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2" name="Isosceles Triangle 11">
            <a:extLst>
              <a:ext uri="{FF2B5EF4-FFF2-40B4-BE49-F238E27FC236}">
                <a16:creationId xmlns:a16="http://schemas.microsoft.com/office/drawing/2014/main" id="{5A08E40A-D914-1489-4353-DA1CC26D7E3B}"/>
              </a:ext>
            </a:extLst>
          </p:cNvPr>
          <p:cNvSpPr/>
          <p:nvPr/>
        </p:nvSpPr>
        <p:spPr>
          <a:xfrm>
            <a:off x="2777616" y="3884048"/>
            <a:ext cx="274320" cy="274320"/>
          </a:xfrm>
          <a:prstGeom prst="triangle">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8" name="Rectangle 17">
            <a:extLst>
              <a:ext uri="{FF2B5EF4-FFF2-40B4-BE49-F238E27FC236}">
                <a16:creationId xmlns:a16="http://schemas.microsoft.com/office/drawing/2014/main" id="{43A11926-7F6C-5236-A1BC-781B24E121C5}"/>
              </a:ext>
            </a:extLst>
          </p:cNvPr>
          <p:cNvSpPr/>
          <p:nvPr/>
        </p:nvSpPr>
        <p:spPr>
          <a:xfrm>
            <a:off x="3118554" y="3154680"/>
            <a:ext cx="274320" cy="274320"/>
          </a:xfrm>
          <a:prstGeom prst="rect">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9" name="Oval 18">
            <a:extLst>
              <a:ext uri="{FF2B5EF4-FFF2-40B4-BE49-F238E27FC236}">
                <a16:creationId xmlns:a16="http://schemas.microsoft.com/office/drawing/2014/main" id="{DEB7587D-62F7-678A-FD48-3D6E2CC8BFEF}"/>
              </a:ext>
            </a:extLst>
          </p:cNvPr>
          <p:cNvSpPr/>
          <p:nvPr/>
        </p:nvSpPr>
        <p:spPr>
          <a:xfrm>
            <a:off x="3118554" y="3519364"/>
            <a:ext cx="274320" cy="274320"/>
          </a:xfrm>
          <a:prstGeom prst="ellipse">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0" name="Isosceles Triangle 19">
            <a:extLst>
              <a:ext uri="{FF2B5EF4-FFF2-40B4-BE49-F238E27FC236}">
                <a16:creationId xmlns:a16="http://schemas.microsoft.com/office/drawing/2014/main" id="{CA912252-B4D5-2D3F-0886-AC208D8F35E6}"/>
              </a:ext>
            </a:extLst>
          </p:cNvPr>
          <p:cNvSpPr/>
          <p:nvPr/>
        </p:nvSpPr>
        <p:spPr>
          <a:xfrm>
            <a:off x="3118554" y="3884048"/>
            <a:ext cx="274320" cy="274320"/>
          </a:xfrm>
          <a:prstGeom prst="triangle">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2" name="Rectangle 21">
            <a:extLst>
              <a:ext uri="{FF2B5EF4-FFF2-40B4-BE49-F238E27FC236}">
                <a16:creationId xmlns:a16="http://schemas.microsoft.com/office/drawing/2014/main" id="{DEAD8AE1-7484-682E-0F46-640751EBE7CA}"/>
              </a:ext>
            </a:extLst>
          </p:cNvPr>
          <p:cNvSpPr/>
          <p:nvPr/>
        </p:nvSpPr>
        <p:spPr>
          <a:xfrm>
            <a:off x="3459492" y="3154680"/>
            <a:ext cx="274320" cy="274320"/>
          </a:xfrm>
          <a:prstGeom prst="rect">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3" name="Oval 22">
            <a:extLst>
              <a:ext uri="{FF2B5EF4-FFF2-40B4-BE49-F238E27FC236}">
                <a16:creationId xmlns:a16="http://schemas.microsoft.com/office/drawing/2014/main" id="{2449C471-35E2-7830-D64B-565AB3204D77}"/>
              </a:ext>
            </a:extLst>
          </p:cNvPr>
          <p:cNvSpPr/>
          <p:nvPr/>
        </p:nvSpPr>
        <p:spPr>
          <a:xfrm>
            <a:off x="3459492" y="3519364"/>
            <a:ext cx="274320" cy="274320"/>
          </a:xfrm>
          <a:prstGeom prst="ellipse">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4" name="Isosceles Triangle 23">
            <a:extLst>
              <a:ext uri="{FF2B5EF4-FFF2-40B4-BE49-F238E27FC236}">
                <a16:creationId xmlns:a16="http://schemas.microsoft.com/office/drawing/2014/main" id="{7FCB6069-FB41-59D4-E04A-026F3D8862B1}"/>
              </a:ext>
            </a:extLst>
          </p:cNvPr>
          <p:cNvSpPr/>
          <p:nvPr/>
        </p:nvSpPr>
        <p:spPr>
          <a:xfrm>
            <a:off x="3459492" y="3884048"/>
            <a:ext cx="274320" cy="274320"/>
          </a:xfrm>
          <a:prstGeom prst="triangle">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32" name="TextBox 31">
            <a:extLst>
              <a:ext uri="{FF2B5EF4-FFF2-40B4-BE49-F238E27FC236}">
                <a16:creationId xmlns:a16="http://schemas.microsoft.com/office/drawing/2014/main" id="{02D89E0B-A726-44AC-072E-2DF2209ECBD9}"/>
              </a:ext>
            </a:extLst>
          </p:cNvPr>
          <p:cNvSpPr txBox="1"/>
          <p:nvPr/>
        </p:nvSpPr>
        <p:spPr>
          <a:xfrm>
            <a:off x="2746189" y="2703471"/>
            <a:ext cx="10495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Pool</a:t>
            </a:r>
          </a:p>
        </p:txBody>
      </p:sp>
      <p:sp>
        <p:nvSpPr>
          <p:cNvPr id="33" name="TextBox 32">
            <a:extLst>
              <a:ext uri="{FF2B5EF4-FFF2-40B4-BE49-F238E27FC236}">
                <a16:creationId xmlns:a16="http://schemas.microsoft.com/office/drawing/2014/main" id="{73B6C1AC-D92C-D4C1-BD9E-8C91E1B6290A}"/>
              </a:ext>
            </a:extLst>
          </p:cNvPr>
          <p:cNvSpPr txBox="1"/>
          <p:nvPr/>
        </p:nvSpPr>
        <p:spPr>
          <a:xfrm rot="16200000">
            <a:off x="1969722" y="3466090"/>
            <a:ext cx="10495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Locus</a:t>
            </a:r>
          </a:p>
        </p:txBody>
      </p:sp>
      <p:pic>
        <p:nvPicPr>
          <p:cNvPr id="191" name="Graphic 190">
            <a:extLst>
              <a:ext uri="{FF2B5EF4-FFF2-40B4-BE49-F238E27FC236}">
                <a16:creationId xmlns:a16="http://schemas.microsoft.com/office/drawing/2014/main" id="{9FBBB222-DBE1-B8E4-A2CF-A78A3C36BE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1852" y="0"/>
            <a:ext cx="850147" cy="970450"/>
          </a:xfrm>
          <a:prstGeom prst="rect">
            <a:avLst/>
          </a:prstGeom>
        </p:spPr>
      </p:pic>
      <p:cxnSp>
        <p:nvCxnSpPr>
          <p:cNvPr id="204" name="Straight Arrow Connector 203">
            <a:extLst>
              <a:ext uri="{FF2B5EF4-FFF2-40B4-BE49-F238E27FC236}">
                <a16:creationId xmlns:a16="http://schemas.microsoft.com/office/drawing/2014/main" id="{A3042D26-2CB5-D2FA-2E57-B43E70128C30}"/>
              </a:ext>
            </a:extLst>
          </p:cNvPr>
          <p:cNvCxnSpPr>
            <a:cxnSpLocks/>
            <a:endCxn id="33" idx="0"/>
          </p:cNvCxnSpPr>
          <p:nvPr/>
        </p:nvCxnSpPr>
        <p:spPr>
          <a:xfrm flipV="1">
            <a:off x="1432686" y="3650756"/>
            <a:ext cx="877135" cy="5768"/>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386A51D-A980-B1BA-2017-E834FF540C95}"/>
              </a:ext>
            </a:extLst>
          </p:cNvPr>
          <p:cNvPicPr>
            <a:picLocks noChangeAspect="1"/>
          </p:cNvPicPr>
          <p:nvPr/>
        </p:nvPicPr>
        <p:blipFill>
          <a:blip r:embed="rId7"/>
          <a:stretch>
            <a:fillRect/>
          </a:stretch>
        </p:blipFill>
        <p:spPr>
          <a:xfrm>
            <a:off x="216767" y="3033246"/>
            <a:ext cx="1090190" cy="1369075"/>
          </a:xfrm>
          <a:prstGeom prst="rect">
            <a:avLst/>
          </a:prstGeom>
        </p:spPr>
      </p:pic>
    </p:spTree>
    <p:extLst>
      <p:ext uri="{BB962C8B-B14F-4D97-AF65-F5344CB8AC3E}">
        <p14:creationId xmlns:p14="http://schemas.microsoft.com/office/powerpoint/2010/main" val="3280724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Rounded Corners 193">
            <a:extLst>
              <a:ext uri="{FF2B5EF4-FFF2-40B4-BE49-F238E27FC236}">
                <a16:creationId xmlns:a16="http://schemas.microsoft.com/office/drawing/2014/main" id="{35CF732B-F3C6-A29B-5784-C193A6A8DC08}"/>
              </a:ext>
            </a:extLst>
          </p:cNvPr>
          <p:cNvSpPr/>
          <p:nvPr/>
        </p:nvSpPr>
        <p:spPr>
          <a:xfrm>
            <a:off x="2635567" y="3033246"/>
            <a:ext cx="1246250" cy="1226095"/>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ndara Light"/>
              <a:ea typeface="+mn-ea"/>
              <a:cs typeface="+mn-cs"/>
            </a:endParaRPr>
          </a:p>
        </p:txBody>
      </p:sp>
      <p:grpSp>
        <p:nvGrpSpPr>
          <p:cNvPr id="4" name="Group 3">
            <a:extLst>
              <a:ext uri="{FF2B5EF4-FFF2-40B4-BE49-F238E27FC236}">
                <a16:creationId xmlns:a16="http://schemas.microsoft.com/office/drawing/2014/main" id="{1382CA63-D165-140F-22EB-21E3413DBFDB}"/>
              </a:ext>
            </a:extLst>
          </p:cNvPr>
          <p:cNvGrpSpPr/>
          <p:nvPr/>
        </p:nvGrpSpPr>
        <p:grpSpPr>
          <a:xfrm>
            <a:off x="-2797109" y="2382879"/>
            <a:ext cx="2072986" cy="2548744"/>
            <a:chOff x="9966391" y="3679026"/>
            <a:chExt cx="2072986" cy="2548744"/>
          </a:xfrm>
        </p:grpSpPr>
        <p:sp>
          <p:nvSpPr>
            <p:cNvPr id="5" name="Rectangle: Rounded Corners 4">
              <a:extLst>
                <a:ext uri="{FF2B5EF4-FFF2-40B4-BE49-F238E27FC236}">
                  <a16:creationId xmlns:a16="http://schemas.microsoft.com/office/drawing/2014/main" id="{9CE9A059-8CC7-413B-B484-5E4B76DA82DB}"/>
                </a:ext>
              </a:extLst>
            </p:cNvPr>
            <p:cNvSpPr/>
            <p:nvPr/>
          </p:nvSpPr>
          <p:spPr>
            <a:xfrm>
              <a:off x="10021445" y="3679026"/>
              <a:ext cx="1999459" cy="2548744"/>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pic>
          <p:nvPicPr>
            <p:cNvPr id="6" name="Graphic 5" descr="Document">
              <a:extLst>
                <a:ext uri="{FF2B5EF4-FFF2-40B4-BE49-F238E27FC236}">
                  <a16:creationId xmlns:a16="http://schemas.microsoft.com/office/drawing/2014/main" id="{57FA133E-C799-76D9-F678-D7BEBD52D6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9530" y="4369296"/>
              <a:ext cx="1731074" cy="1731074"/>
            </a:xfrm>
            <a:prstGeom prst="rect">
              <a:avLst/>
            </a:prstGeom>
          </p:spPr>
        </p:pic>
        <p:sp>
          <p:nvSpPr>
            <p:cNvPr id="7" name="TextBox 6">
              <a:extLst>
                <a:ext uri="{FF2B5EF4-FFF2-40B4-BE49-F238E27FC236}">
                  <a16:creationId xmlns:a16="http://schemas.microsoft.com/office/drawing/2014/main" id="{FAACD803-87F9-F79F-D352-724FC78AD7E8}"/>
                </a:ext>
              </a:extLst>
            </p:cNvPr>
            <p:cNvSpPr txBox="1"/>
            <p:nvPr/>
          </p:nvSpPr>
          <p:spPr>
            <a:xfrm>
              <a:off x="9966391" y="3873378"/>
              <a:ext cx="207298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Filtered VCF</a:t>
              </a:r>
            </a:p>
          </p:txBody>
        </p:sp>
      </p:grpSp>
      <p:sp>
        <p:nvSpPr>
          <p:cNvPr id="8" name="Rectangle 7">
            <a:extLst>
              <a:ext uri="{FF2B5EF4-FFF2-40B4-BE49-F238E27FC236}">
                <a16:creationId xmlns:a16="http://schemas.microsoft.com/office/drawing/2014/main" id="{C48B165F-AA3F-6639-C3B0-9C1A5781DB32}"/>
              </a:ext>
            </a:extLst>
          </p:cNvPr>
          <p:cNvSpPr/>
          <p:nvPr/>
        </p:nvSpPr>
        <p:spPr>
          <a:xfrm>
            <a:off x="2777616" y="3154680"/>
            <a:ext cx="274320" cy="274320"/>
          </a:xfrm>
          <a:prstGeom prst="rect">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9" name="Oval 8">
            <a:extLst>
              <a:ext uri="{FF2B5EF4-FFF2-40B4-BE49-F238E27FC236}">
                <a16:creationId xmlns:a16="http://schemas.microsoft.com/office/drawing/2014/main" id="{959BDC1F-3973-1921-E32D-E89E51634194}"/>
              </a:ext>
            </a:extLst>
          </p:cNvPr>
          <p:cNvSpPr/>
          <p:nvPr/>
        </p:nvSpPr>
        <p:spPr>
          <a:xfrm>
            <a:off x="2777616" y="3519364"/>
            <a:ext cx="274320" cy="274320"/>
          </a:xfrm>
          <a:prstGeom prst="ellipse">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2" name="Isosceles Triangle 11">
            <a:extLst>
              <a:ext uri="{FF2B5EF4-FFF2-40B4-BE49-F238E27FC236}">
                <a16:creationId xmlns:a16="http://schemas.microsoft.com/office/drawing/2014/main" id="{5A08E40A-D914-1489-4353-DA1CC26D7E3B}"/>
              </a:ext>
            </a:extLst>
          </p:cNvPr>
          <p:cNvSpPr/>
          <p:nvPr/>
        </p:nvSpPr>
        <p:spPr>
          <a:xfrm>
            <a:off x="2777616" y="3884048"/>
            <a:ext cx="274320" cy="274320"/>
          </a:xfrm>
          <a:prstGeom prst="triangle">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8" name="Rectangle 17">
            <a:extLst>
              <a:ext uri="{FF2B5EF4-FFF2-40B4-BE49-F238E27FC236}">
                <a16:creationId xmlns:a16="http://schemas.microsoft.com/office/drawing/2014/main" id="{43A11926-7F6C-5236-A1BC-781B24E121C5}"/>
              </a:ext>
            </a:extLst>
          </p:cNvPr>
          <p:cNvSpPr/>
          <p:nvPr/>
        </p:nvSpPr>
        <p:spPr>
          <a:xfrm>
            <a:off x="3118554" y="3154680"/>
            <a:ext cx="274320" cy="274320"/>
          </a:xfrm>
          <a:prstGeom prst="rect">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9" name="Oval 18">
            <a:extLst>
              <a:ext uri="{FF2B5EF4-FFF2-40B4-BE49-F238E27FC236}">
                <a16:creationId xmlns:a16="http://schemas.microsoft.com/office/drawing/2014/main" id="{DEB7587D-62F7-678A-FD48-3D6E2CC8BFEF}"/>
              </a:ext>
            </a:extLst>
          </p:cNvPr>
          <p:cNvSpPr/>
          <p:nvPr/>
        </p:nvSpPr>
        <p:spPr>
          <a:xfrm>
            <a:off x="3118554" y="3519364"/>
            <a:ext cx="274320" cy="274320"/>
          </a:xfrm>
          <a:prstGeom prst="ellipse">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0" name="Isosceles Triangle 19">
            <a:extLst>
              <a:ext uri="{FF2B5EF4-FFF2-40B4-BE49-F238E27FC236}">
                <a16:creationId xmlns:a16="http://schemas.microsoft.com/office/drawing/2014/main" id="{CA912252-B4D5-2D3F-0886-AC208D8F35E6}"/>
              </a:ext>
            </a:extLst>
          </p:cNvPr>
          <p:cNvSpPr/>
          <p:nvPr/>
        </p:nvSpPr>
        <p:spPr>
          <a:xfrm>
            <a:off x="3118554" y="3884048"/>
            <a:ext cx="274320" cy="274320"/>
          </a:xfrm>
          <a:prstGeom prst="triangle">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2" name="Rectangle 21">
            <a:extLst>
              <a:ext uri="{FF2B5EF4-FFF2-40B4-BE49-F238E27FC236}">
                <a16:creationId xmlns:a16="http://schemas.microsoft.com/office/drawing/2014/main" id="{DEAD8AE1-7484-682E-0F46-640751EBE7CA}"/>
              </a:ext>
            </a:extLst>
          </p:cNvPr>
          <p:cNvSpPr/>
          <p:nvPr/>
        </p:nvSpPr>
        <p:spPr>
          <a:xfrm>
            <a:off x="3459492" y="3154680"/>
            <a:ext cx="274320" cy="274320"/>
          </a:xfrm>
          <a:prstGeom prst="rect">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3" name="Oval 22">
            <a:extLst>
              <a:ext uri="{FF2B5EF4-FFF2-40B4-BE49-F238E27FC236}">
                <a16:creationId xmlns:a16="http://schemas.microsoft.com/office/drawing/2014/main" id="{2449C471-35E2-7830-D64B-565AB3204D77}"/>
              </a:ext>
            </a:extLst>
          </p:cNvPr>
          <p:cNvSpPr/>
          <p:nvPr/>
        </p:nvSpPr>
        <p:spPr>
          <a:xfrm>
            <a:off x="3459492" y="3519364"/>
            <a:ext cx="274320" cy="274320"/>
          </a:xfrm>
          <a:prstGeom prst="ellipse">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4" name="Isosceles Triangle 23">
            <a:extLst>
              <a:ext uri="{FF2B5EF4-FFF2-40B4-BE49-F238E27FC236}">
                <a16:creationId xmlns:a16="http://schemas.microsoft.com/office/drawing/2014/main" id="{7FCB6069-FB41-59D4-E04A-026F3D8862B1}"/>
              </a:ext>
            </a:extLst>
          </p:cNvPr>
          <p:cNvSpPr/>
          <p:nvPr/>
        </p:nvSpPr>
        <p:spPr>
          <a:xfrm>
            <a:off x="3459492" y="3884048"/>
            <a:ext cx="274320" cy="274320"/>
          </a:xfrm>
          <a:prstGeom prst="triangle">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32" name="TextBox 31">
            <a:extLst>
              <a:ext uri="{FF2B5EF4-FFF2-40B4-BE49-F238E27FC236}">
                <a16:creationId xmlns:a16="http://schemas.microsoft.com/office/drawing/2014/main" id="{02D89E0B-A726-44AC-072E-2DF2209ECBD9}"/>
              </a:ext>
            </a:extLst>
          </p:cNvPr>
          <p:cNvSpPr txBox="1"/>
          <p:nvPr/>
        </p:nvSpPr>
        <p:spPr>
          <a:xfrm>
            <a:off x="2746189" y="2703471"/>
            <a:ext cx="10495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Pool</a:t>
            </a:r>
          </a:p>
        </p:txBody>
      </p:sp>
      <p:sp>
        <p:nvSpPr>
          <p:cNvPr id="33" name="TextBox 32">
            <a:extLst>
              <a:ext uri="{FF2B5EF4-FFF2-40B4-BE49-F238E27FC236}">
                <a16:creationId xmlns:a16="http://schemas.microsoft.com/office/drawing/2014/main" id="{73B6C1AC-D92C-D4C1-BD9E-8C91E1B6290A}"/>
              </a:ext>
            </a:extLst>
          </p:cNvPr>
          <p:cNvSpPr txBox="1"/>
          <p:nvPr/>
        </p:nvSpPr>
        <p:spPr>
          <a:xfrm rot="16200000">
            <a:off x="1969722" y="3466090"/>
            <a:ext cx="10495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Locus</a:t>
            </a:r>
          </a:p>
        </p:txBody>
      </p:sp>
      <p:cxnSp>
        <p:nvCxnSpPr>
          <p:cNvPr id="179" name="Straight Arrow Connector 178">
            <a:extLst>
              <a:ext uri="{FF2B5EF4-FFF2-40B4-BE49-F238E27FC236}">
                <a16:creationId xmlns:a16="http://schemas.microsoft.com/office/drawing/2014/main" id="{38E7089E-D0BD-8304-16F3-B52257DA4E95}"/>
              </a:ext>
            </a:extLst>
          </p:cNvPr>
          <p:cNvCxnSpPr>
            <a:cxnSpLocks/>
          </p:cNvCxnSpPr>
          <p:nvPr/>
        </p:nvCxnSpPr>
        <p:spPr>
          <a:xfrm flipV="1">
            <a:off x="3964214" y="1816128"/>
            <a:ext cx="2606246" cy="1490919"/>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29AA10B9-B95A-1544-7550-A791FF2155BC}"/>
              </a:ext>
            </a:extLst>
          </p:cNvPr>
          <p:cNvCxnSpPr>
            <a:cxnSpLocks/>
          </p:cNvCxnSpPr>
          <p:nvPr/>
        </p:nvCxnSpPr>
        <p:spPr>
          <a:xfrm>
            <a:off x="3964214" y="3681145"/>
            <a:ext cx="2689860" cy="0"/>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0F1592B-4D23-11D3-4F5C-72B85047C8E0}"/>
              </a:ext>
            </a:extLst>
          </p:cNvPr>
          <p:cNvCxnSpPr>
            <a:cxnSpLocks/>
          </p:cNvCxnSpPr>
          <p:nvPr/>
        </p:nvCxnSpPr>
        <p:spPr>
          <a:xfrm>
            <a:off x="3904491" y="4059450"/>
            <a:ext cx="2647420" cy="1300961"/>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pic>
        <p:nvPicPr>
          <p:cNvPr id="191" name="Graphic 190">
            <a:extLst>
              <a:ext uri="{FF2B5EF4-FFF2-40B4-BE49-F238E27FC236}">
                <a16:creationId xmlns:a16="http://schemas.microsoft.com/office/drawing/2014/main" id="{9FBBB222-DBE1-B8E4-A2CF-A78A3C36BE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1852" y="0"/>
            <a:ext cx="850147" cy="970450"/>
          </a:xfrm>
          <a:prstGeom prst="rect">
            <a:avLst/>
          </a:prstGeom>
        </p:spPr>
      </p:pic>
      <p:sp>
        <p:nvSpPr>
          <p:cNvPr id="137" name="Rectangle: Rounded Corners 136">
            <a:extLst>
              <a:ext uri="{FF2B5EF4-FFF2-40B4-BE49-F238E27FC236}">
                <a16:creationId xmlns:a16="http://schemas.microsoft.com/office/drawing/2014/main" id="{C4D00855-2EC9-36F4-4B9B-1E1C35FEFD91}"/>
              </a:ext>
            </a:extLst>
          </p:cNvPr>
          <p:cNvSpPr/>
          <p:nvPr/>
        </p:nvSpPr>
        <p:spPr>
          <a:xfrm>
            <a:off x="6800862" y="2929576"/>
            <a:ext cx="940041" cy="1402660"/>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38" name="Rectangle: Rounded Corners 137">
            <a:extLst>
              <a:ext uri="{FF2B5EF4-FFF2-40B4-BE49-F238E27FC236}">
                <a16:creationId xmlns:a16="http://schemas.microsoft.com/office/drawing/2014/main" id="{9D1373AE-6CD5-24F3-CC6A-7E6EBF6D5C58}"/>
              </a:ext>
            </a:extLst>
          </p:cNvPr>
          <p:cNvSpPr/>
          <p:nvPr/>
        </p:nvSpPr>
        <p:spPr>
          <a:xfrm>
            <a:off x="6810387" y="4641657"/>
            <a:ext cx="940041" cy="1402660"/>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72" name="Rectangle: Rounded Corners 71">
            <a:extLst>
              <a:ext uri="{FF2B5EF4-FFF2-40B4-BE49-F238E27FC236}">
                <a16:creationId xmlns:a16="http://schemas.microsoft.com/office/drawing/2014/main" id="{70140340-82E2-CAA4-38A7-625BC6F31C1B}"/>
              </a:ext>
            </a:extLst>
          </p:cNvPr>
          <p:cNvSpPr/>
          <p:nvPr/>
        </p:nvSpPr>
        <p:spPr>
          <a:xfrm>
            <a:off x="6810387" y="1199550"/>
            <a:ext cx="940041" cy="1402660"/>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nvGrpSpPr>
          <p:cNvPr id="73" name="Group 72">
            <a:extLst>
              <a:ext uri="{FF2B5EF4-FFF2-40B4-BE49-F238E27FC236}">
                <a16:creationId xmlns:a16="http://schemas.microsoft.com/office/drawing/2014/main" id="{1364C1BE-CC2F-0D73-712C-DB9DEECE007E}"/>
              </a:ext>
            </a:extLst>
          </p:cNvPr>
          <p:cNvGrpSpPr/>
          <p:nvPr/>
        </p:nvGrpSpPr>
        <p:grpSpPr>
          <a:xfrm>
            <a:off x="6953520" y="1296504"/>
            <a:ext cx="274320" cy="1181344"/>
            <a:chOff x="3182036" y="1094598"/>
            <a:chExt cx="274320" cy="1181344"/>
          </a:xfrm>
          <a:solidFill>
            <a:srgbClr val="E69F00"/>
          </a:solidFill>
        </p:grpSpPr>
        <p:sp>
          <p:nvSpPr>
            <p:cNvPr id="30" name="Rectangle 29">
              <a:extLst>
                <a:ext uri="{FF2B5EF4-FFF2-40B4-BE49-F238E27FC236}">
                  <a16:creationId xmlns:a16="http://schemas.microsoft.com/office/drawing/2014/main" id="{08E18739-7240-D8E2-E4DE-3FAF17E2B879}"/>
                </a:ext>
              </a:extLst>
            </p:cNvPr>
            <p:cNvSpPr/>
            <p:nvPr/>
          </p:nvSpPr>
          <p:spPr>
            <a:xfrm>
              <a:off x="3182036"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2" name="Oval 41">
              <a:extLst>
                <a:ext uri="{FF2B5EF4-FFF2-40B4-BE49-F238E27FC236}">
                  <a16:creationId xmlns:a16="http://schemas.microsoft.com/office/drawing/2014/main" id="{C5A82520-16C8-A216-C24B-041730A7DDD8}"/>
                </a:ext>
              </a:extLst>
            </p:cNvPr>
            <p:cNvSpPr/>
            <p:nvPr/>
          </p:nvSpPr>
          <p:spPr>
            <a:xfrm>
              <a:off x="3182036"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4" name="Isosceles Triangle 43">
              <a:extLst>
                <a:ext uri="{FF2B5EF4-FFF2-40B4-BE49-F238E27FC236}">
                  <a16:creationId xmlns:a16="http://schemas.microsoft.com/office/drawing/2014/main" id="{1ACB4B41-CC21-5627-A96D-7F7AB71DB677}"/>
                </a:ext>
              </a:extLst>
            </p:cNvPr>
            <p:cNvSpPr/>
            <p:nvPr/>
          </p:nvSpPr>
          <p:spPr>
            <a:xfrm>
              <a:off x="3182036"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74" name="Group 73">
            <a:extLst>
              <a:ext uri="{FF2B5EF4-FFF2-40B4-BE49-F238E27FC236}">
                <a16:creationId xmlns:a16="http://schemas.microsoft.com/office/drawing/2014/main" id="{A32CBF92-4C5C-1D84-E935-27B02A6C8091}"/>
              </a:ext>
            </a:extLst>
          </p:cNvPr>
          <p:cNvGrpSpPr/>
          <p:nvPr/>
        </p:nvGrpSpPr>
        <p:grpSpPr>
          <a:xfrm>
            <a:off x="7340074" y="1296504"/>
            <a:ext cx="274320" cy="1181344"/>
            <a:chOff x="3522974" y="1094598"/>
            <a:chExt cx="274320" cy="1181344"/>
          </a:xfrm>
          <a:solidFill>
            <a:srgbClr val="009E73"/>
          </a:solidFill>
        </p:grpSpPr>
        <p:sp>
          <p:nvSpPr>
            <p:cNvPr id="31" name="Rectangle 30">
              <a:extLst>
                <a:ext uri="{FF2B5EF4-FFF2-40B4-BE49-F238E27FC236}">
                  <a16:creationId xmlns:a16="http://schemas.microsoft.com/office/drawing/2014/main" id="{77459F85-5C76-1C36-5811-6592FCF78A97}"/>
                </a:ext>
              </a:extLst>
            </p:cNvPr>
            <p:cNvSpPr/>
            <p:nvPr/>
          </p:nvSpPr>
          <p:spPr>
            <a:xfrm>
              <a:off x="3522974"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3" name="Oval 42">
              <a:extLst>
                <a:ext uri="{FF2B5EF4-FFF2-40B4-BE49-F238E27FC236}">
                  <a16:creationId xmlns:a16="http://schemas.microsoft.com/office/drawing/2014/main" id="{4E683051-0E3E-C0CE-D994-B359387C5FFC}"/>
                </a:ext>
              </a:extLst>
            </p:cNvPr>
            <p:cNvSpPr/>
            <p:nvPr/>
          </p:nvSpPr>
          <p:spPr>
            <a:xfrm>
              <a:off x="3522974"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5" name="Isosceles Triangle 44">
              <a:extLst>
                <a:ext uri="{FF2B5EF4-FFF2-40B4-BE49-F238E27FC236}">
                  <a16:creationId xmlns:a16="http://schemas.microsoft.com/office/drawing/2014/main" id="{5A032CBC-1F03-1DCA-DA87-E81A6DBA4C2D}"/>
                </a:ext>
              </a:extLst>
            </p:cNvPr>
            <p:cNvSpPr/>
            <p:nvPr/>
          </p:nvSpPr>
          <p:spPr>
            <a:xfrm>
              <a:off x="3522974"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79" name="Group 78">
            <a:extLst>
              <a:ext uri="{FF2B5EF4-FFF2-40B4-BE49-F238E27FC236}">
                <a16:creationId xmlns:a16="http://schemas.microsoft.com/office/drawing/2014/main" id="{11D7FF26-D0F3-3B0F-3EA1-BEA2A2EB91DD}"/>
              </a:ext>
            </a:extLst>
          </p:cNvPr>
          <p:cNvGrpSpPr/>
          <p:nvPr/>
        </p:nvGrpSpPr>
        <p:grpSpPr>
          <a:xfrm>
            <a:off x="7340074" y="3033122"/>
            <a:ext cx="274320" cy="1181344"/>
            <a:chOff x="3522974" y="2880360"/>
            <a:chExt cx="274320" cy="1181344"/>
          </a:xfrm>
          <a:solidFill>
            <a:srgbClr val="56B4E9"/>
          </a:solidFill>
        </p:grpSpPr>
        <p:sp>
          <p:nvSpPr>
            <p:cNvPr id="37" name="Rectangle 36">
              <a:extLst>
                <a:ext uri="{FF2B5EF4-FFF2-40B4-BE49-F238E27FC236}">
                  <a16:creationId xmlns:a16="http://schemas.microsoft.com/office/drawing/2014/main" id="{C5134502-7EC1-52D7-00F5-DABD9F475C8D}"/>
                </a:ext>
              </a:extLst>
            </p:cNvPr>
            <p:cNvSpPr/>
            <p:nvPr/>
          </p:nvSpPr>
          <p:spPr>
            <a:xfrm>
              <a:off x="3522974" y="2880360"/>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7" name="Oval 46">
              <a:extLst>
                <a:ext uri="{FF2B5EF4-FFF2-40B4-BE49-F238E27FC236}">
                  <a16:creationId xmlns:a16="http://schemas.microsoft.com/office/drawing/2014/main" id="{206F6EB7-41E6-F052-DB64-379239124408}"/>
                </a:ext>
              </a:extLst>
            </p:cNvPr>
            <p:cNvSpPr/>
            <p:nvPr/>
          </p:nvSpPr>
          <p:spPr>
            <a:xfrm>
              <a:off x="3522974" y="3333872"/>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9" name="Isosceles Triangle 48">
              <a:extLst>
                <a:ext uri="{FF2B5EF4-FFF2-40B4-BE49-F238E27FC236}">
                  <a16:creationId xmlns:a16="http://schemas.microsoft.com/office/drawing/2014/main" id="{D70B17DD-9522-AE07-E0BB-5F33B3B85B7F}"/>
                </a:ext>
              </a:extLst>
            </p:cNvPr>
            <p:cNvSpPr/>
            <p:nvPr/>
          </p:nvSpPr>
          <p:spPr>
            <a:xfrm>
              <a:off x="3522974" y="3787384"/>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75" name="Group 74">
            <a:extLst>
              <a:ext uri="{FF2B5EF4-FFF2-40B4-BE49-F238E27FC236}">
                <a16:creationId xmlns:a16="http://schemas.microsoft.com/office/drawing/2014/main" id="{93083EAF-47FE-9709-E0B5-0E97AAE10567}"/>
              </a:ext>
            </a:extLst>
          </p:cNvPr>
          <p:cNvGrpSpPr/>
          <p:nvPr/>
        </p:nvGrpSpPr>
        <p:grpSpPr>
          <a:xfrm>
            <a:off x="6953520" y="3033122"/>
            <a:ext cx="274320" cy="1181344"/>
            <a:chOff x="3182036" y="1094598"/>
            <a:chExt cx="274320" cy="1181344"/>
          </a:xfrm>
          <a:solidFill>
            <a:srgbClr val="E69F00"/>
          </a:solidFill>
        </p:grpSpPr>
        <p:sp>
          <p:nvSpPr>
            <p:cNvPr id="76" name="Rectangle 75">
              <a:extLst>
                <a:ext uri="{FF2B5EF4-FFF2-40B4-BE49-F238E27FC236}">
                  <a16:creationId xmlns:a16="http://schemas.microsoft.com/office/drawing/2014/main" id="{E29EBAED-D4A6-8CF8-C939-2D979DADB599}"/>
                </a:ext>
              </a:extLst>
            </p:cNvPr>
            <p:cNvSpPr/>
            <p:nvPr/>
          </p:nvSpPr>
          <p:spPr>
            <a:xfrm>
              <a:off x="3182036"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77" name="Oval 76">
              <a:extLst>
                <a:ext uri="{FF2B5EF4-FFF2-40B4-BE49-F238E27FC236}">
                  <a16:creationId xmlns:a16="http://schemas.microsoft.com/office/drawing/2014/main" id="{3E7511B3-0244-9DBE-8F9B-1873C4A538C5}"/>
                </a:ext>
              </a:extLst>
            </p:cNvPr>
            <p:cNvSpPr/>
            <p:nvPr/>
          </p:nvSpPr>
          <p:spPr>
            <a:xfrm>
              <a:off x="3182036"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78" name="Isosceles Triangle 77">
              <a:extLst>
                <a:ext uri="{FF2B5EF4-FFF2-40B4-BE49-F238E27FC236}">
                  <a16:creationId xmlns:a16="http://schemas.microsoft.com/office/drawing/2014/main" id="{AC31B47D-900D-04F6-E1EE-2861E1910573}"/>
                </a:ext>
              </a:extLst>
            </p:cNvPr>
            <p:cNvSpPr/>
            <p:nvPr/>
          </p:nvSpPr>
          <p:spPr>
            <a:xfrm>
              <a:off x="3182036"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98" name="Group 97">
            <a:extLst>
              <a:ext uri="{FF2B5EF4-FFF2-40B4-BE49-F238E27FC236}">
                <a16:creationId xmlns:a16="http://schemas.microsoft.com/office/drawing/2014/main" id="{8733CA0C-CBE9-6CB3-8157-CE08A1E2E29F}"/>
              </a:ext>
            </a:extLst>
          </p:cNvPr>
          <p:cNvGrpSpPr/>
          <p:nvPr/>
        </p:nvGrpSpPr>
        <p:grpSpPr>
          <a:xfrm>
            <a:off x="6953520" y="4769740"/>
            <a:ext cx="274320" cy="1181344"/>
            <a:chOff x="3522974" y="1094598"/>
            <a:chExt cx="274320" cy="1181344"/>
          </a:xfrm>
          <a:solidFill>
            <a:srgbClr val="009E73"/>
          </a:solidFill>
        </p:grpSpPr>
        <p:sp>
          <p:nvSpPr>
            <p:cNvPr id="99" name="Rectangle 98">
              <a:extLst>
                <a:ext uri="{FF2B5EF4-FFF2-40B4-BE49-F238E27FC236}">
                  <a16:creationId xmlns:a16="http://schemas.microsoft.com/office/drawing/2014/main" id="{BECE111D-A8AB-17B7-15BE-568760B55683}"/>
                </a:ext>
              </a:extLst>
            </p:cNvPr>
            <p:cNvSpPr/>
            <p:nvPr/>
          </p:nvSpPr>
          <p:spPr>
            <a:xfrm>
              <a:off x="3522974"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0" name="Oval 99">
              <a:extLst>
                <a:ext uri="{FF2B5EF4-FFF2-40B4-BE49-F238E27FC236}">
                  <a16:creationId xmlns:a16="http://schemas.microsoft.com/office/drawing/2014/main" id="{029C874A-3B73-DDB0-D42A-898F023E2873}"/>
                </a:ext>
              </a:extLst>
            </p:cNvPr>
            <p:cNvSpPr/>
            <p:nvPr/>
          </p:nvSpPr>
          <p:spPr>
            <a:xfrm>
              <a:off x="3522974"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1" name="Isosceles Triangle 100">
              <a:extLst>
                <a:ext uri="{FF2B5EF4-FFF2-40B4-BE49-F238E27FC236}">
                  <a16:creationId xmlns:a16="http://schemas.microsoft.com/office/drawing/2014/main" id="{61006FD8-D8C3-ED11-0A9B-D9B2D025731D}"/>
                </a:ext>
              </a:extLst>
            </p:cNvPr>
            <p:cNvSpPr/>
            <p:nvPr/>
          </p:nvSpPr>
          <p:spPr>
            <a:xfrm>
              <a:off x="3522974"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102" name="Group 101">
            <a:extLst>
              <a:ext uri="{FF2B5EF4-FFF2-40B4-BE49-F238E27FC236}">
                <a16:creationId xmlns:a16="http://schemas.microsoft.com/office/drawing/2014/main" id="{52A2C176-1222-E411-F05F-1399341023C6}"/>
              </a:ext>
            </a:extLst>
          </p:cNvPr>
          <p:cNvGrpSpPr/>
          <p:nvPr/>
        </p:nvGrpSpPr>
        <p:grpSpPr>
          <a:xfrm>
            <a:off x="7340074" y="4769740"/>
            <a:ext cx="274320" cy="1181344"/>
            <a:chOff x="3522974" y="2880360"/>
            <a:chExt cx="274320" cy="1181344"/>
          </a:xfrm>
          <a:solidFill>
            <a:srgbClr val="56B4E9"/>
          </a:solidFill>
        </p:grpSpPr>
        <p:sp>
          <p:nvSpPr>
            <p:cNvPr id="103" name="Rectangle 102">
              <a:extLst>
                <a:ext uri="{FF2B5EF4-FFF2-40B4-BE49-F238E27FC236}">
                  <a16:creationId xmlns:a16="http://schemas.microsoft.com/office/drawing/2014/main" id="{BB5952D1-B1A1-C221-8A5D-4EC01C613A47}"/>
                </a:ext>
              </a:extLst>
            </p:cNvPr>
            <p:cNvSpPr/>
            <p:nvPr/>
          </p:nvSpPr>
          <p:spPr>
            <a:xfrm>
              <a:off x="3522974" y="2880360"/>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4" name="Oval 103">
              <a:extLst>
                <a:ext uri="{FF2B5EF4-FFF2-40B4-BE49-F238E27FC236}">
                  <a16:creationId xmlns:a16="http://schemas.microsoft.com/office/drawing/2014/main" id="{54348B1A-160E-7835-929B-8AC933EA698C}"/>
                </a:ext>
              </a:extLst>
            </p:cNvPr>
            <p:cNvSpPr/>
            <p:nvPr/>
          </p:nvSpPr>
          <p:spPr>
            <a:xfrm>
              <a:off x="3522974" y="3333872"/>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5" name="Isosceles Triangle 104">
              <a:extLst>
                <a:ext uri="{FF2B5EF4-FFF2-40B4-BE49-F238E27FC236}">
                  <a16:creationId xmlns:a16="http://schemas.microsoft.com/office/drawing/2014/main" id="{FEF276D4-EDC0-D411-BDDF-51B00E7FEC36}"/>
                </a:ext>
              </a:extLst>
            </p:cNvPr>
            <p:cNvSpPr/>
            <p:nvPr/>
          </p:nvSpPr>
          <p:spPr>
            <a:xfrm>
              <a:off x="3522974" y="3787384"/>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cxnSp>
        <p:nvCxnSpPr>
          <p:cNvPr id="204" name="Straight Arrow Connector 203">
            <a:extLst>
              <a:ext uri="{FF2B5EF4-FFF2-40B4-BE49-F238E27FC236}">
                <a16:creationId xmlns:a16="http://schemas.microsoft.com/office/drawing/2014/main" id="{A3042D26-2CB5-D2FA-2E57-B43E70128C30}"/>
              </a:ext>
            </a:extLst>
          </p:cNvPr>
          <p:cNvCxnSpPr>
            <a:cxnSpLocks/>
            <a:endCxn id="33" idx="0"/>
          </p:cNvCxnSpPr>
          <p:nvPr/>
        </p:nvCxnSpPr>
        <p:spPr>
          <a:xfrm flipV="1">
            <a:off x="1432686" y="3650756"/>
            <a:ext cx="877135" cy="5768"/>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386A51D-A980-B1BA-2017-E834FF540C95}"/>
              </a:ext>
            </a:extLst>
          </p:cNvPr>
          <p:cNvPicPr>
            <a:picLocks noChangeAspect="1"/>
          </p:cNvPicPr>
          <p:nvPr/>
        </p:nvPicPr>
        <p:blipFill>
          <a:blip r:embed="rId7"/>
          <a:stretch>
            <a:fillRect/>
          </a:stretch>
        </p:blipFill>
        <p:spPr>
          <a:xfrm>
            <a:off x="216767" y="3033246"/>
            <a:ext cx="1090190" cy="1369075"/>
          </a:xfrm>
          <a:prstGeom prst="rect">
            <a:avLst/>
          </a:prstGeom>
        </p:spPr>
      </p:pic>
    </p:spTree>
    <p:extLst>
      <p:ext uri="{BB962C8B-B14F-4D97-AF65-F5344CB8AC3E}">
        <p14:creationId xmlns:p14="http://schemas.microsoft.com/office/powerpoint/2010/main" val="3852804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Rounded Corners 193">
            <a:extLst>
              <a:ext uri="{FF2B5EF4-FFF2-40B4-BE49-F238E27FC236}">
                <a16:creationId xmlns:a16="http://schemas.microsoft.com/office/drawing/2014/main" id="{35CF732B-F3C6-A29B-5784-C193A6A8DC08}"/>
              </a:ext>
            </a:extLst>
          </p:cNvPr>
          <p:cNvSpPr/>
          <p:nvPr/>
        </p:nvSpPr>
        <p:spPr>
          <a:xfrm>
            <a:off x="2635567" y="3033246"/>
            <a:ext cx="1246250" cy="1226095"/>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8" name="Rectangle 7">
            <a:extLst>
              <a:ext uri="{FF2B5EF4-FFF2-40B4-BE49-F238E27FC236}">
                <a16:creationId xmlns:a16="http://schemas.microsoft.com/office/drawing/2014/main" id="{C48B165F-AA3F-6639-C3B0-9C1A5781DB32}"/>
              </a:ext>
            </a:extLst>
          </p:cNvPr>
          <p:cNvSpPr/>
          <p:nvPr/>
        </p:nvSpPr>
        <p:spPr>
          <a:xfrm>
            <a:off x="2777616" y="3154680"/>
            <a:ext cx="274320" cy="274320"/>
          </a:xfrm>
          <a:prstGeom prst="rect">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9" name="Oval 8">
            <a:extLst>
              <a:ext uri="{FF2B5EF4-FFF2-40B4-BE49-F238E27FC236}">
                <a16:creationId xmlns:a16="http://schemas.microsoft.com/office/drawing/2014/main" id="{959BDC1F-3973-1921-E32D-E89E51634194}"/>
              </a:ext>
            </a:extLst>
          </p:cNvPr>
          <p:cNvSpPr/>
          <p:nvPr/>
        </p:nvSpPr>
        <p:spPr>
          <a:xfrm>
            <a:off x="2777616" y="3519364"/>
            <a:ext cx="274320" cy="274320"/>
          </a:xfrm>
          <a:prstGeom prst="ellipse">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2" name="Isosceles Triangle 11">
            <a:extLst>
              <a:ext uri="{FF2B5EF4-FFF2-40B4-BE49-F238E27FC236}">
                <a16:creationId xmlns:a16="http://schemas.microsoft.com/office/drawing/2014/main" id="{5A08E40A-D914-1489-4353-DA1CC26D7E3B}"/>
              </a:ext>
            </a:extLst>
          </p:cNvPr>
          <p:cNvSpPr/>
          <p:nvPr/>
        </p:nvSpPr>
        <p:spPr>
          <a:xfrm>
            <a:off x="2777616" y="3884048"/>
            <a:ext cx="274320" cy="274320"/>
          </a:xfrm>
          <a:prstGeom prst="triangle">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8" name="Rectangle 17">
            <a:extLst>
              <a:ext uri="{FF2B5EF4-FFF2-40B4-BE49-F238E27FC236}">
                <a16:creationId xmlns:a16="http://schemas.microsoft.com/office/drawing/2014/main" id="{43A11926-7F6C-5236-A1BC-781B24E121C5}"/>
              </a:ext>
            </a:extLst>
          </p:cNvPr>
          <p:cNvSpPr/>
          <p:nvPr/>
        </p:nvSpPr>
        <p:spPr>
          <a:xfrm>
            <a:off x="3118554" y="3154680"/>
            <a:ext cx="274320" cy="274320"/>
          </a:xfrm>
          <a:prstGeom prst="rect">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9" name="Oval 18">
            <a:extLst>
              <a:ext uri="{FF2B5EF4-FFF2-40B4-BE49-F238E27FC236}">
                <a16:creationId xmlns:a16="http://schemas.microsoft.com/office/drawing/2014/main" id="{DEB7587D-62F7-678A-FD48-3D6E2CC8BFEF}"/>
              </a:ext>
            </a:extLst>
          </p:cNvPr>
          <p:cNvSpPr/>
          <p:nvPr/>
        </p:nvSpPr>
        <p:spPr>
          <a:xfrm>
            <a:off x="3118554" y="3519364"/>
            <a:ext cx="274320" cy="274320"/>
          </a:xfrm>
          <a:prstGeom prst="ellipse">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0" name="Isosceles Triangle 19">
            <a:extLst>
              <a:ext uri="{FF2B5EF4-FFF2-40B4-BE49-F238E27FC236}">
                <a16:creationId xmlns:a16="http://schemas.microsoft.com/office/drawing/2014/main" id="{CA912252-B4D5-2D3F-0886-AC208D8F35E6}"/>
              </a:ext>
            </a:extLst>
          </p:cNvPr>
          <p:cNvSpPr/>
          <p:nvPr/>
        </p:nvSpPr>
        <p:spPr>
          <a:xfrm>
            <a:off x="3118554" y="3884048"/>
            <a:ext cx="274320" cy="274320"/>
          </a:xfrm>
          <a:prstGeom prst="triangle">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2" name="Rectangle 21">
            <a:extLst>
              <a:ext uri="{FF2B5EF4-FFF2-40B4-BE49-F238E27FC236}">
                <a16:creationId xmlns:a16="http://schemas.microsoft.com/office/drawing/2014/main" id="{DEAD8AE1-7484-682E-0F46-640751EBE7CA}"/>
              </a:ext>
            </a:extLst>
          </p:cNvPr>
          <p:cNvSpPr/>
          <p:nvPr/>
        </p:nvSpPr>
        <p:spPr>
          <a:xfrm>
            <a:off x="3459492" y="3154680"/>
            <a:ext cx="274320" cy="274320"/>
          </a:xfrm>
          <a:prstGeom prst="rect">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3" name="Oval 22">
            <a:extLst>
              <a:ext uri="{FF2B5EF4-FFF2-40B4-BE49-F238E27FC236}">
                <a16:creationId xmlns:a16="http://schemas.microsoft.com/office/drawing/2014/main" id="{2449C471-35E2-7830-D64B-565AB3204D77}"/>
              </a:ext>
            </a:extLst>
          </p:cNvPr>
          <p:cNvSpPr/>
          <p:nvPr/>
        </p:nvSpPr>
        <p:spPr>
          <a:xfrm>
            <a:off x="3459492" y="3519364"/>
            <a:ext cx="274320" cy="274320"/>
          </a:xfrm>
          <a:prstGeom prst="ellipse">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4" name="Isosceles Triangle 23">
            <a:extLst>
              <a:ext uri="{FF2B5EF4-FFF2-40B4-BE49-F238E27FC236}">
                <a16:creationId xmlns:a16="http://schemas.microsoft.com/office/drawing/2014/main" id="{7FCB6069-FB41-59D4-E04A-026F3D8862B1}"/>
              </a:ext>
            </a:extLst>
          </p:cNvPr>
          <p:cNvSpPr/>
          <p:nvPr/>
        </p:nvSpPr>
        <p:spPr>
          <a:xfrm>
            <a:off x="3459492" y="3884048"/>
            <a:ext cx="274320" cy="274320"/>
          </a:xfrm>
          <a:prstGeom prst="triangle">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32" name="TextBox 31">
            <a:extLst>
              <a:ext uri="{FF2B5EF4-FFF2-40B4-BE49-F238E27FC236}">
                <a16:creationId xmlns:a16="http://schemas.microsoft.com/office/drawing/2014/main" id="{02D89E0B-A726-44AC-072E-2DF2209ECBD9}"/>
              </a:ext>
            </a:extLst>
          </p:cNvPr>
          <p:cNvSpPr txBox="1"/>
          <p:nvPr/>
        </p:nvSpPr>
        <p:spPr>
          <a:xfrm>
            <a:off x="2746189" y="2703471"/>
            <a:ext cx="10495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Pool</a:t>
            </a:r>
          </a:p>
        </p:txBody>
      </p:sp>
      <p:sp>
        <p:nvSpPr>
          <p:cNvPr id="33" name="TextBox 32">
            <a:extLst>
              <a:ext uri="{FF2B5EF4-FFF2-40B4-BE49-F238E27FC236}">
                <a16:creationId xmlns:a16="http://schemas.microsoft.com/office/drawing/2014/main" id="{73B6C1AC-D92C-D4C1-BD9E-8C91E1B6290A}"/>
              </a:ext>
            </a:extLst>
          </p:cNvPr>
          <p:cNvSpPr txBox="1"/>
          <p:nvPr/>
        </p:nvSpPr>
        <p:spPr>
          <a:xfrm rot="16200000">
            <a:off x="1969722" y="3466090"/>
            <a:ext cx="10495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Locus</a:t>
            </a:r>
          </a:p>
        </p:txBody>
      </p:sp>
      <p:cxnSp>
        <p:nvCxnSpPr>
          <p:cNvPr id="179" name="Straight Arrow Connector 178">
            <a:extLst>
              <a:ext uri="{FF2B5EF4-FFF2-40B4-BE49-F238E27FC236}">
                <a16:creationId xmlns:a16="http://schemas.microsoft.com/office/drawing/2014/main" id="{38E7089E-D0BD-8304-16F3-B52257DA4E95}"/>
              </a:ext>
            </a:extLst>
          </p:cNvPr>
          <p:cNvCxnSpPr>
            <a:cxnSpLocks/>
          </p:cNvCxnSpPr>
          <p:nvPr/>
        </p:nvCxnSpPr>
        <p:spPr>
          <a:xfrm flipV="1">
            <a:off x="3964214" y="1816128"/>
            <a:ext cx="2606246" cy="1490919"/>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29AA10B9-B95A-1544-7550-A791FF2155BC}"/>
              </a:ext>
            </a:extLst>
          </p:cNvPr>
          <p:cNvCxnSpPr>
            <a:cxnSpLocks/>
          </p:cNvCxnSpPr>
          <p:nvPr/>
        </p:nvCxnSpPr>
        <p:spPr>
          <a:xfrm>
            <a:off x="3964214" y="3681145"/>
            <a:ext cx="2689860" cy="0"/>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0F1592B-4D23-11D3-4F5C-72B85047C8E0}"/>
              </a:ext>
            </a:extLst>
          </p:cNvPr>
          <p:cNvCxnSpPr>
            <a:cxnSpLocks/>
          </p:cNvCxnSpPr>
          <p:nvPr/>
        </p:nvCxnSpPr>
        <p:spPr>
          <a:xfrm>
            <a:off x="3904491" y="4059450"/>
            <a:ext cx="2647420" cy="1300961"/>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pic>
        <p:nvPicPr>
          <p:cNvPr id="191" name="Graphic 190">
            <a:extLst>
              <a:ext uri="{FF2B5EF4-FFF2-40B4-BE49-F238E27FC236}">
                <a16:creationId xmlns:a16="http://schemas.microsoft.com/office/drawing/2014/main" id="{9FBBB222-DBE1-B8E4-A2CF-A78A3C36BE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1852" y="0"/>
            <a:ext cx="850147" cy="970450"/>
          </a:xfrm>
          <a:prstGeom prst="rect">
            <a:avLst/>
          </a:prstGeom>
        </p:spPr>
      </p:pic>
      <p:sp>
        <p:nvSpPr>
          <p:cNvPr id="169" name="TextBox 168">
            <a:extLst>
              <a:ext uri="{FF2B5EF4-FFF2-40B4-BE49-F238E27FC236}">
                <a16:creationId xmlns:a16="http://schemas.microsoft.com/office/drawing/2014/main" id="{C76BF8EB-02EB-D4AA-6A81-3C19F4C3DE63}"/>
              </a:ext>
            </a:extLst>
          </p:cNvPr>
          <p:cNvSpPr txBox="1"/>
          <p:nvPr/>
        </p:nvSpPr>
        <p:spPr>
          <a:xfrm>
            <a:off x="6136297" y="375305"/>
            <a:ext cx="228822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PoPoolation2</a:t>
            </a:r>
            <a:b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b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r>
              <a:rPr kumimoji="0" lang="en-US" sz="1800" b="0"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poolfstat</a:t>
            </a: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p>
        </p:txBody>
      </p:sp>
      <p:sp>
        <p:nvSpPr>
          <p:cNvPr id="137" name="Rectangle: Rounded Corners 136">
            <a:extLst>
              <a:ext uri="{FF2B5EF4-FFF2-40B4-BE49-F238E27FC236}">
                <a16:creationId xmlns:a16="http://schemas.microsoft.com/office/drawing/2014/main" id="{C4D00855-2EC9-36F4-4B9B-1E1C35FEFD91}"/>
              </a:ext>
            </a:extLst>
          </p:cNvPr>
          <p:cNvSpPr/>
          <p:nvPr/>
        </p:nvSpPr>
        <p:spPr>
          <a:xfrm>
            <a:off x="6800862" y="2929576"/>
            <a:ext cx="940041" cy="1402660"/>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38" name="Rectangle: Rounded Corners 137">
            <a:extLst>
              <a:ext uri="{FF2B5EF4-FFF2-40B4-BE49-F238E27FC236}">
                <a16:creationId xmlns:a16="http://schemas.microsoft.com/office/drawing/2014/main" id="{9D1373AE-6CD5-24F3-CC6A-7E6EBF6D5C58}"/>
              </a:ext>
            </a:extLst>
          </p:cNvPr>
          <p:cNvSpPr/>
          <p:nvPr/>
        </p:nvSpPr>
        <p:spPr>
          <a:xfrm>
            <a:off x="6810387" y="4641657"/>
            <a:ext cx="940041" cy="1402660"/>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72" name="Rectangle: Rounded Corners 71">
            <a:extLst>
              <a:ext uri="{FF2B5EF4-FFF2-40B4-BE49-F238E27FC236}">
                <a16:creationId xmlns:a16="http://schemas.microsoft.com/office/drawing/2014/main" id="{70140340-82E2-CAA4-38A7-625BC6F31C1B}"/>
              </a:ext>
            </a:extLst>
          </p:cNvPr>
          <p:cNvSpPr/>
          <p:nvPr/>
        </p:nvSpPr>
        <p:spPr>
          <a:xfrm>
            <a:off x="6810387" y="1199550"/>
            <a:ext cx="940041" cy="1402660"/>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nvGrpSpPr>
          <p:cNvPr id="73" name="Group 72">
            <a:extLst>
              <a:ext uri="{FF2B5EF4-FFF2-40B4-BE49-F238E27FC236}">
                <a16:creationId xmlns:a16="http://schemas.microsoft.com/office/drawing/2014/main" id="{1364C1BE-CC2F-0D73-712C-DB9DEECE007E}"/>
              </a:ext>
            </a:extLst>
          </p:cNvPr>
          <p:cNvGrpSpPr/>
          <p:nvPr/>
        </p:nvGrpSpPr>
        <p:grpSpPr>
          <a:xfrm>
            <a:off x="6953520" y="1296504"/>
            <a:ext cx="274320" cy="1181344"/>
            <a:chOff x="3182036" y="1094598"/>
            <a:chExt cx="274320" cy="1181344"/>
          </a:xfrm>
          <a:solidFill>
            <a:srgbClr val="E69F00"/>
          </a:solidFill>
        </p:grpSpPr>
        <p:sp>
          <p:nvSpPr>
            <p:cNvPr id="30" name="Rectangle 29">
              <a:extLst>
                <a:ext uri="{FF2B5EF4-FFF2-40B4-BE49-F238E27FC236}">
                  <a16:creationId xmlns:a16="http://schemas.microsoft.com/office/drawing/2014/main" id="{08E18739-7240-D8E2-E4DE-3FAF17E2B879}"/>
                </a:ext>
              </a:extLst>
            </p:cNvPr>
            <p:cNvSpPr/>
            <p:nvPr/>
          </p:nvSpPr>
          <p:spPr>
            <a:xfrm>
              <a:off x="3182036"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2" name="Oval 41">
              <a:extLst>
                <a:ext uri="{FF2B5EF4-FFF2-40B4-BE49-F238E27FC236}">
                  <a16:creationId xmlns:a16="http://schemas.microsoft.com/office/drawing/2014/main" id="{C5A82520-16C8-A216-C24B-041730A7DDD8}"/>
                </a:ext>
              </a:extLst>
            </p:cNvPr>
            <p:cNvSpPr/>
            <p:nvPr/>
          </p:nvSpPr>
          <p:spPr>
            <a:xfrm>
              <a:off x="3182036"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4" name="Isosceles Triangle 43">
              <a:extLst>
                <a:ext uri="{FF2B5EF4-FFF2-40B4-BE49-F238E27FC236}">
                  <a16:creationId xmlns:a16="http://schemas.microsoft.com/office/drawing/2014/main" id="{1ACB4B41-CC21-5627-A96D-7F7AB71DB677}"/>
                </a:ext>
              </a:extLst>
            </p:cNvPr>
            <p:cNvSpPr/>
            <p:nvPr/>
          </p:nvSpPr>
          <p:spPr>
            <a:xfrm>
              <a:off x="3182036"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74" name="Group 73">
            <a:extLst>
              <a:ext uri="{FF2B5EF4-FFF2-40B4-BE49-F238E27FC236}">
                <a16:creationId xmlns:a16="http://schemas.microsoft.com/office/drawing/2014/main" id="{A32CBF92-4C5C-1D84-E935-27B02A6C8091}"/>
              </a:ext>
            </a:extLst>
          </p:cNvPr>
          <p:cNvGrpSpPr/>
          <p:nvPr/>
        </p:nvGrpSpPr>
        <p:grpSpPr>
          <a:xfrm>
            <a:off x="7340074" y="1296504"/>
            <a:ext cx="274320" cy="1181344"/>
            <a:chOff x="3522974" y="1094598"/>
            <a:chExt cx="274320" cy="1181344"/>
          </a:xfrm>
          <a:solidFill>
            <a:srgbClr val="009E73"/>
          </a:solidFill>
        </p:grpSpPr>
        <p:sp>
          <p:nvSpPr>
            <p:cNvPr id="31" name="Rectangle 30">
              <a:extLst>
                <a:ext uri="{FF2B5EF4-FFF2-40B4-BE49-F238E27FC236}">
                  <a16:creationId xmlns:a16="http://schemas.microsoft.com/office/drawing/2014/main" id="{77459F85-5C76-1C36-5811-6592FCF78A97}"/>
                </a:ext>
              </a:extLst>
            </p:cNvPr>
            <p:cNvSpPr/>
            <p:nvPr/>
          </p:nvSpPr>
          <p:spPr>
            <a:xfrm>
              <a:off x="3522974"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3" name="Oval 42">
              <a:extLst>
                <a:ext uri="{FF2B5EF4-FFF2-40B4-BE49-F238E27FC236}">
                  <a16:creationId xmlns:a16="http://schemas.microsoft.com/office/drawing/2014/main" id="{4E683051-0E3E-C0CE-D994-B359387C5FFC}"/>
                </a:ext>
              </a:extLst>
            </p:cNvPr>
            <p:cNvSpPr/>
            <p:nvPr/>
          </p:nvSpPr>
          <p:spPr>
            <a:xfrm>
              <a:off x="3522974"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5" name="Isosceles Triangle 44">
              <a:extLst>
                <a:ext uri="{FF2B5EF4-FFF2-40B4-BE49-F238E27FC236}">
                  <a16:creationId xmlns:a16="http://schemas.microsoft.com/office/drawing/2014/main" id="{5A032CBC-1F03-1DCA-DA87-E81A6DBA4C2D}"/>
                </a:ext>
              </a:extLst>
            </p:cNvPr>
            <p:cNvSpPr/>
            <p:nvPr/>
          </p:nvSpPr>
          <p:spPr>
            <a:xfrm>
              <a:off x="3522974"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79" name="Group 78">
            <a:extLst>
              <a:ext uri="{FF2B5EF4-FFF2-40B4-BE49-F238E27FC236}">
                <a16:creationId xmlns:a16="http://schemas.microsoft.com/office/drawing/2014/main" id="{11D7FF26-D0F3-3B0F-3EA1-BEA2A2EB91DD}"/>
              </a:ext>
            </a:extLst>
          </p:cNvPr>
          <p:cNvGrpSpPr/>
          <p:nvPr/>
        </p:nvGrpSpPr>
        <p:grpSpPr>
          <a:xfrm>
            <a:off x="7340074" y="3033122"/>
            <a:ext cx="274320" cy="1181344"/>
            <a:chOff x="3522974" y="2880360"/>
            <a:chExt cx="274320" cy="1181344"/>
          </a:xfrm>
          <a:solidFill>
            <a:srgbClr val="56B4E9"/>
          </a:solidFill>
        </p:grpSpPr>
        <p:sp>
          <p:nvSpPr>
            <p:cNvPr id="37" name="Rectangle 36">
              <a:extLst>
                <a:ext uri="{FF2B5EF4-FFF2-40B4-BE49-F238E27FC236}">
                  <a16:creationId xmlns:a16="http://schemas.microsoft.com/office/drawing/2014/main" id="{C5134502-7EC1-52D7-00F5-DABD9F475C8D}"/>
                </a:ext>
              </a:extLst>
            </p:cNvPr>
            <p:cNvSpPr/>
            <p:nvPr/>
          </p:nvSpPr>
          <p:spPr>
            <a:xfrm>
              <a:off x="3522974" y="2880360"/>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7" name="Oval 46">
              <a:extLst>
                <a:ext uri="{FF2B5EF4-FFF2-40B4-BE49-F238E27FC236}">
                  <a16:creationId xmlns:a16="http://schemas.microsoft.com/office/drawing/2014/main" id="{206F6EB7-41E6-F052-DB64-379239124408}"/>
                </a:ext>
              </a:extLst>
            </p:cNvPr>
            <p:cNvSpPr/>
            <p:nvPr/>
          </p:nvSpPr>
          <p:spPr>
            <a:xfrm>
              <a:off x="3522974" y="3333872"/>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9" name="Isosceles Triangle 48">
              <a:extLst>
                <a:ext uri="{FF2B5EF4-FFF2-40B4-BE49-F238E27FC236}">
                  <a16:creationId xmlns:a16="http://schemas.microsoft.com/office/drawing/2014/main" id="{D70B17DD-9522-AE07-E0BB-5F33B3B85B7F}"/>
                </a:ext>
              </a:extLst>
            </p:cNvPr>
            <p:cNvSpPr/>
            <p:nvPr/>
          </p:nvSpPr>
          <p:spPr>
            <a:xfrm>
              <a:off x="3522974" y="3787384"/>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75" name="Group 74">
            <a:extLst>
              <a:ext uri="{FF2B5EF4-FFF2-40B4-BE49-F238E27FC236}">
                <a16:creationId xmlns:a16="http://schemas.microsoft.com/office/drawing/2014/main" id="{93083EAF-47FE-9709-E0B5-0E97AAE10567}"/>
              </a:ext>
            </a:extLst>
          </p:cNvPr>
          <p:cNvGrpSpPr/>
          <p:nvPr/>
        </p:nvGrpSpPr>
        <p:grpSpPr>
          <a:xfrm>
            <a:off x="6953520" y="3033122"/>
            <a:ext cx="274320" cy="1181344"/>
            <a:chOff x="3182036" y="1094598"/>
            <a:chExt cx="274320" cy="1181344"/>
          </a:xfrm>
          <a:solidFill>
            <a:srgbClr val="E69F00"/>
          </a:solidFill>
        </p:grpSpPr>
        <p:sp>
          <p:nvSpPr>
            <p:cNvPr id="76" name="Rectangle 75">
              <a:extLst>
                <a:ext uri="{FF2B5EF4-FFF2-40B4-BE49-F238E27FC236}">
                  <a16:creationId xmlns:a16="http://schemas.microsoft.com/office/drawing/2014/main" id="{E29EBAED-D4A6-8CF8-C939-2D979DADB599}"/>
                </a:ext>
              </a:extLst>
            </p:cNvPr>
            <p:cNvSpPr/>
            <p:nvPr/>
          </p:nvSpPr>
          <p:spPr>
            <a:xfrm>
              <a:off x="3182036"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77" name="Oval 76">
              <a:extLst>
                <a:ext uri="{FF2B5EF4-FFF2-40B4-BE49-F238E27FC236}">
                  <a16:creationId xmlns:a16="http://schemas.microsoft.com/office/drawing/2014/main" id="{3E7511B3-0244-9DBE-8F9B-1873C4A538C5}"/>
                </a:ext>
              </a:extLst>
            </p:cNvPr>
            <p:cNvSpPr/>
            <p:nvPr/>
          </p:nvSpPr>
          <p:spPr>
            <a:xfrm>
              <a:off x="3182036"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78" name="Isosceles Triangle 77">
              <a:extLst>
                <a:ext uri="{FF2B5EF4-FFF2-40B4-BE49-F238E27FC236}">
                  <a16:creationId xmlns:a16="http://schemas.microsoft.com/office/drawing/2014/main" id="{AC31B47D-900D-04F6-E1EE-2861E1910573}"/>
                </a:ext>
              </a:extLst>
            </p:cNvPr>
            <p:cNvSpPr/>
            <p:nvPr/>
          </p:nvSpPr>
          <p:spPr>
            <a:xfrm>
              <a:off x="3182036"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98" name="Group 97">
            <a:extLst>
              <a:ext uri="{FF2B5EF4-FFF2-40B4-BE49-F238E27FC236}">
                <a16:creationId xmlns:a16="http://schemas.microsoft.com/office/drawing/2014/main" id="{8733CA0C-CBE9-6CB3-8157-CE08A1E2E29F}"/>
              </a:ext>
            </a:extLst>
          </p:cNvPr>
          <p:cNvGrpSpPr/>
          <p:nvPr/>
        </p:nvGrpSpPr>
        <p:grpSpPr>
          <a:xfrm>
            <a:off x="6953520" y="4769740"/>
            <a:ext cx="274320" cy="1181344"/>
            <a:chOff x="3522974" y="1094598"/>
            <a:chExt cx="274320" cy="1181344"/>
          </a:xfrm>
          <a:solidFill>
            <a:srgbClr val="009E73"/>
          </a:solidFill>
        </p:grpSpPr>
        <p:sp>
          <p:nvSpPr>
            <p:cNvPr id="99" name="Rectangle 98">
              <a:extLst>
                <a:ext uri="{FF2B5EF4-FFF2-40B4-BE49-F238E27FC236}">
                  <a16:creationId xmlns:a16="http://schemas.microsoft.com/office/drawing/2014/main" id="{BECE111D-A8AB-17B7-15BE-568760B55683}"/>
                </a:ext>
              </a:extLst>
            </p:cNvPr>
            <p:cNvSpPr/>
            <p:nvPr/>
          </p:nvSpPr>
          <p:spPr>
            <a:xfrm>
              <a:off x="3522974"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0" name="Oval 99">
              <a:extLst>
                <a:ext uri="{FF2B5EF4-FFF2-40B4-BE49-F238E27FC236}">
                  <a16:creationId xmlns:a16="http://schemas.microsoft.com/office/drawing/2014/main" id="{029C874A-3B73-DDB0-D42A-898F023E2873}"/>
                </a:ext>
              </a:extLst>
            </p:cNvPr>
            <p:cNvSpPr/>
            <p:nvPr/>
          </p:nvSpPr>
          <p:spPr>
            <a:xfrm>
              <a:off x="3522974"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1" name="Isosceles Triangle 100">
              <a:extLst>
                <a:ext uri="{FF2B5EF4-FFF2-40B4-BE49-F238E27FC236}">
                  <a16:creationId xmlns:a16="http://schemas.microsoft.com/office/drawing/2014/main" id="{61006FD8-D8C3-ED11-0A9B-D9B2D025731D}"/>
                </a:ext>
              </a:extLst>
            </p:cNvPr>
            <p:cNvSpPr/>
            <p:nvPr/>
          </p:nvSpPr>
          <p:spPr>
            <a:xfrm>
              <a:off x="3522974"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102" name="Group 101">
            <a:extLst>
              <a:ext uri="{FF2B5EF4-FFF2-40B4-BE49-F238E27FC236}">
                <a16:creationId xmlns:a16="http://schemas.microsoft.com/office/drawing/2014/main" id="{52A2C176-1222-E411-F05F-1399341023C6}"/>
              </a:ext>
            </a:extLst>
          </p:cNvPr>
          <p:cNvGrpSpPr/>
          <p:nvPr/>
        </p:nvGrpSpPr>
        <p:grpSpPr>
          <a:xfrm>
            <a:off x="7340074" y="4769740"/>
            <a:ext cx="274320" cy="1181344"/>
            <a:chOff x="3522974" y="2880360"/>
            <a:chExt cx="274320" cy="1181344"/>
          </a:xfrm>
          <a:solidFill>
            <a:srgbClr val="56B4E9"/>
          </a:solidFill>
        </p:grpSpPr>
        <p:sp>
          <p:nvSpPr>
            <p:cNvPr id="103" name="Rectangle 102">
              <a:extLst>
                <a:ext uri="{FF2B5EF4-FFF2-40B4-BE49-F238E27FC236}">
                  <a16:creationId xmlns:a16="http://schemas.microsoft.com/office/drawing/2014/main" id="{BB5952D1-B1A1-C221-8A5D-4EC01C613A47}"/>
                </a:ext>
              </a:extLst>
            </p:cNvPr>
            <p:cNvSpPr/>
            <p:nvPr/>
          </p:nvSpPr>
          <p:spPr>
            <a:xfrm>
              <a:off x="3522974" y="2880360"/>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4" name="Oval 103">
              <a:extLst>
                <a:ext uri="{FF2B5EF4-FFF2-40B4-BE49-F238E27FC236}">
                  <a16:creationId xmlns:a16="http://schemas.microsoft.com/office/drawing/2014/main" id="{54348B1A-160E-7835-929B-8AC933EA698C}"/>
                </a:ext>
              </a:extLst>
            </p:cNvPr>
            <p:cNvSpPr/>
            <p:nvPr/>
          </p:nvSpPr>
          <p:spPr>
            <a:xfrm>
              <a:off x="3522974" y="3333872"/>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5" name="Isosceles Triangle 104">
              <a:extLst>
                <a:ext uri="{FF2B5EF4-FFF2-40B4-BE49-F238E27FC236}">
                  <a16:creationId xmlns:a16="http://schemas.microsoft.com/office/drawing/2014/main" id="{FEF276D4-EDC0-D411-BDDF-51B00E7FEC36}"/>
                </a:ext>
              </a:extLst>
            </p:cNvPr>
            <p:cNvSpPr/>
            <p:nvPr/>
          </p:nvSpPr>
          <p:spPr>
            <a:xfrm>
              <a:off x="3522974" y="3787384"/>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cxnSp>
        <p:nvCxnSpPr>
          <p:cNvPr id="204" name="Straight Arrow Connector 203">
            <a:extLst>
              <a:ext uri="{FF2B5EF4-FFF2-40B4-BE49-F238E27FC236}">
                <a16:creationId xmlns:a16="http://schemas.microsoft.com/office/drawing/2014/main" id="{A3042D26-2CB5-D2FA-2E57-B43E70128C30}"/>
              </a:ext>
            </a:extLst>
          </p:cNvPr>
          <p:cNvCxnSpPr>
            <a:cxnSpLocks/>
            <a:endCxn id="33" idx="0"/>
          </p:cNvCxnSpPr>
          <p:nvPr/>
        </p:nvCxnSpPr>
        <p:spPr>
          <a:xfrm flipV="1">
            <a:off x="1432686" y="3650756"/>
            <a:ext cx="877135" cy="5768"/>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386A51D-A980-B1BA-2017-E834FF540C95}"/>
              </a:ext>
            </a:extLst>
          </p:cNvPr>
          <p:cNvPicPr>
            <a:picLocks noChangeAspect="1"/>
          </p:cNvPicPr>
          <p:nvPr/>
        </p:nvPicPr>
        <p:blipFill>
          <a:blip r:embed="rId5"/>
          <a:stretch>
            <a:fillRect/>
          </a:stretch>
        </p:blipFill>
        <p:spPr>
          <a:xfrm>
            <a:off x="216767" y="3033246"/>
            <a:ext cx="1090190" cy="1369075"/>
          </a:xfrm>
          <a:prstGeom prst="rect">
            <a:avLst/>
          </a:prstGeom>
        </p:spPr>
      </p:pic>
    </p:spTree>
    <p:extLst>
      <p:ext uri="{BB962C8B-B14F-4D97-AF65-F5344CB8AC3E}">
        <p14:creationId xmlns:p14="http://schemas.microsoft.com/office/powerpoint/2010/main" val="747483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Rounded Corners 193">
            <a:extLst>
              <a:ext uri="{FF2B5EF4-FFF2-40B4-BE49-F238E27FC236}">
                <a16:creationId xmlns:a16="http://schemas.microsoft.com/office/drawing/2014/main" id="{35CF732B-F3C6-A29B-5784-C193A6A8DC08}"/>
              </a:ext>
            </a:extLst>
          </p:cNvPr>
          <p:cNvSpPr/>
          <p:nvPr/>
        </p:nvSpPr>
        <p:spPr>
          <a:xfrm>
            <a:off x="2635567" y="3033246"/>
            <a:ext cx="1246250" cy="1226095"/>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ndara Light"/>
              <a:ea typeface="+mn-ea"/>
              <a:cs typeface="+mn-cs"/>
            </a:endParaRPr>
          </a:p>
        </p:txBody>
      </p:sp>
      <p:grpSp>
        <p:nvGrpSpPr>
          <p:cNvPr id="4" name="Group 3">
            <a:extLst>
              <a:ext uri="{FF2B5EF4-FFF2-40B4-BE49-F238E27FC236}">
                <a16:creationId xmlns:a16="http://schemas.microsoft.com/office/drawing/2014/main" id="{1382CA63-D165-140F-22EB-21E3413DBFDB}"/>
              </a:ext>
            </a:extLst>
          </p:cNvPr>
          <p:cNvGrpSpPr/>
          <p:nvPr/>
        </p:nvGrpSpPr>
        <p:grpSpPr>
          <a:xfrm>
            <a:off x="-2797109" y="2382879"/>
            <a:ext cx="2072986" cy="2548744"/>
            <a:chOff x="9966391" y="3679026"/>
            <a:chExt cx="2072986" cy="2548744"/>
          </a:xfrm>
        </p:grpSpPr>
        <p:sp>
          <p:nvSpPr>
            <p:cNvPr id="5" name="Rectangle: Rounded Corners 4">
              <a:extLst>
                <a:ext uri="{FF2B5EF4-FFF2-40B4-BE49-F238E27FC236}">
                  <a16:creationId xmlns:a16="http://schemas.microsoft.com/office/drawing/2014/main" id="{9CE9A059-8CC7-413B-B484-5E4B76DA82DB}"/>
                </a:ext>
              </a:extLst>
            </p:cNvPr>
            <p:cNvSpPr/>
            <p:nvPr/>
          </p:nvSpPr>
          <p:spPr>
            <a:xfrm>
              <a:off x="10021445" y="3679026"/>
              <a:ext cx="1999459" cy="2548744"/>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pic>
          <p:nvPicPr>
            <p:cNvPr id="6" name="Graphic 5" descr="Document">
              <a:extLst>
                <a:ext uri="{FF2B5EF4-FFF2-40B4-BE49-F238E27FC236}">
                  <a16:creationId xmlns:a16="http://schemas.microsoft.com/office/drawing/2014/main" id="{57FA133E-C799-76D9-F678-D7BEBD52D6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9530" y="4369296"/>
              <a:ext cx="1731074" cy="1731074"/>
            </a:xfrm>
            <a:prstGeom prst="rect">
              <a:avLst/>
            </a:prstGeom>
          </p:spPr>
        </p:pic>
        <p:sp>
          <p:nvSpPr>
            <p:cNvPr id="7" name="TextBox 6">
              <a:extLst>
                <a:ext uri="{FF2B5EF4-FFF2-40B4-BE49-F238E27FC236}">
                  <a16:creationId xmlns:a16="http://schemas.microsoft.com/office/drawing/2014/main" id="{FAACD803-87F9-F79F-D352-724FC78AD7E8}"/>
                </a:ext>
              </a:extLst>
            </p:cNvPr>
            <p:cNvSpPr txBox="1"/>
            <p:nvPr/>
          </p:nvSpPr>
          <p:spPr>
            <a:xfrm>
              <a:off x="9966391" y="3873378"/>
              <a:ext cx="207298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Filtered VCF</a:t>
              </a:r>
            </a:p>
          </p:txBody>
        </p:sp>
      </p:grpSp>
      <p:sp>
        <p:nvSpPr>
          <p:cNvPr id="8" name="Rectangle 7">
            <a:extLst>
              <a:ext uri="{FF2B5EF4-FFF2-40B4-BE49-F238E27FC236}">
                <a16:creationId xmlns:a16="http://schemas.microsoft.com/office/drawing/2014/main" id="{C48B165F-AA3F-6639-C3B0-9C1A5781DB32}"/>
              </a:ext>
            </a:extLst>
          </p:cNvPr>
          <p:cNvSpPr/>
          <p:nvPr/>
        </p:nvSpPr>
        <p:spPr>
          <a:xfrm>
            <a:off x="2777616" y="3154680"/>
            <a:ext cx="274320" cy="274320"/>
          </a:xfrm>
          <a:prstGeom prst="rect">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9" name="Oval 8">
            <a:extLst>
              <a:ext uri="{FF2B5EF4-FFF2-40B4-BE49-F238E27FC236}">
                <a16:creationId xmlns:a16="http://schemas.microsoft.com/office/drawing/2014/main" id="{959BDC1F-3973-1921-E32D-E89E51634194}"/>
              </a:ext>
            </a:extLst>
          </p:cNvPr>
          <p:cNvSpPr/>
          <p:nvPr/>
        </p:nvSpPr>
        <p:spPr>
          <a:xfrm>
            <a:off x="2777616" y="3519364"/>
            <a:ext cx="274320" cy="274320"/>
          </a:xfrm>
          <a:prstGeom prst="ellipse">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2" name="Isosceles Triangle 11">
            <a:extLst>
              <a:ext uri="{FF2B5EF4-FFF2-40B4-BE49-F238E27FC236}">
                <a16:creationId xmlns:a16="http://schemas.microsoft.com/office/drawing/2014/main" id="{5A08E40A-D914-1489-4353-DA1CC26D7E3B}"/>
              </a:ext>
            </a:extLst>
          </p:cNvPr>
          <p:cNvSpPr/>
          <p:nvPr/>
        </p:nvSpPr>
        <p:spPr>
          <a:xfrm>
            <a:off x="2777616" y="3884048"/>
            <a:ext cx="274320" cy="274320"/>
          </a:xfrm>
          <a:prstGeom prst="triangle">
            <a:avLst/>
          </a:prstGeom>
          <a:solidFill>
            <a:srgbClr val="E69F00"/>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8" name="Rectangle 17">
            <a:extLst>
              <a:ext uri="{FF2B5EF4-FFF2-40B4-BE49-F238E27FC236}">
                <a16:creationId xmlns:a16="http://schemas.microsoft.com/office/drawing/2014/main" id="{43A11926-7F6C-5236-A1BC-781B24E121C5}"/>
              </a:ext>
            </a:extLst>
          </p:cNvPr>
          <p:cNvSpPr/>
          <p:nvPr/>
        </p:nvSpPr>
        <p:spPr>
          <a:xfrm>
            <a:off x="3118554" y="3154680"/>
            <a:ext cx="274320" cy="274320"/>
          </a:xfrm>
          <a:prstGeom prst="rect">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9" name="Oval 18">
            <a:extLst>
              <a:ext uri="{FF2B5EF4-FFF2-40B4-BE49-F238E27FC236}">
                <a16:creationId xmlns:a16="http://schemas.microsoft.com/office/drawing/2014/main" id="{DEB7587D-62F7-678A-FD48-3D6E2CC8BFEF}"/>
              </a:ext>
            </a:extLst>
          </p:cNvPr>
          <p:cNvSpPr/>
          <p:nvPr/>
        </p:nvSpPr>
        <p:spPr>
          <a:xfrm>
            <a:off x="3118554" y="3519364"/>
            <a:ext cx="274320" cy="274320"/>
          </a:xfrm>
          <a:prstGeom prst="ellipse">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0" name="Isosceles Triangle 19">
            <a:extLst>
              <a:ext uri="{FF2B5EF4-FFF2-40B4-BE49-F238E27FC236}">
                <a16:creationId xmlns:a16="http://schemas.microsoft.com/office/drawing/2014/main" id="{CA912252-B4D5-2D3F-0886-AC208D8F35E6}"/>
              </a:ext>
            </a:extLst>
          </p:cNvPr>
          <p:cNvSpPr/>
          <p:nvPr/>
        </p:nvSpPr>
        <p:spPr>
          <a:xfrm>
            <a:off x="3118554" y="3884048"/>
            <a:ext cx="274320" cy="274320"/>
          </a:xfrm>
          <a:prstGeom prst="triangle">
            <a:avLst/>
          </a:prstGeom>
          <a:solidFill>
            <a:srgbClr val="009E73"/>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2" name="Rectangle 21">
            <a:extLst>
              <a:ext uri="{FF2B5EF4-FFF2-40B4-BE49-F238E27FC236}">
                <a16:creationId xmlns:a16="http://schemas.microsoft.com/office/drawing/2014/main" id="{DEAD8AE1-7484-682E-0F46-640751EBE7CA}"/>
              </a:ext>
            </a:extLst>
          </p:cNvPr>
          <p:cNvSpPr/>
          <p:nvPr/>
        </p:nvSpPr>
        <p:spPr>
          <a:xfrm>
            <a:off x="3459492" y="3154680"/>
            <a:ext cx="274320" cy="274320"/>
          </a:xfrm>
          <a:prstGeom prst="rect">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3" name="Oval 22">
            <a:extLst>
              <a:ext uri="{FF2B5EF4-FFF2-40B4-BE49-F238E27FC236}">
                <a16:creationId xmlns:a16="http://schemas.microsoft.com/office/drawing/2014/main" id="{2449C471-35E2-7830-D64B-565AB3204D77}"/>
              </a:ext>
            </a:extLst>
          </p:cNvPr>
          <p:cNvSpPr/>
          <p:nvPr/>
        </p:nvSpPr>
        <p:spPr>
          <a:xfrm>
            <a:off x="3459492" y="3519364"/>
            <a:ext cx="274320" cy="274320"/>
          </a:xfrm>
          <a:prstGeom prst="ellipse">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24" name="Isosceles Triangle 23">
            <a:extLst>
              <a:ext uri="{FF2B5EF4-FFF2-40B4-BE49-F238E27FC236}">
                <a16:creationId xmlns:a16="http://schemas.microsoft.com/office/drawing/2014/main" id="{7FCB6069-FB41-59D4-E04A-026F3D8862B1}"/>
              </a:ext>
            </a:extLst>
          </p:cNvPr>
          <p:cNvSpPr/>
          <p:nvPr/>
        </p:nvSpPr>
        <p:spPr>
          <a:xfrm>
            <a:off x="3459492" y="3884048"/>
            <a:ext cx="274320" cy="274320"/>
          </a:xfrm>
          <a:prstGeom prst="triangle">
            <a:avLst/>
          </a:prstGeom>
          <a:solidFill>
            <a:srgbClr val="56B4E9"/>
          </a:solid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32" name="TextBox 31">
            <a:extLst>
              <a:ext uri="{FF2B5EF4-FFF2-40B4-BE49-F238E27FC236}">
                <a16:creationId xmlns:a16="http://schemas.microsoft.com/office/drawing/2014/main" id="{02D89E0B-A726-44AC-072E-2DF2209ECBD9}"/>
              </a:ext>
            </a:extLst>
          </p:cNvPr>
          <p:cNvSpPr txBox="1"/>
          <p:nvPr/>
        </p:nvSpPr>
        <p:spPr>
          <a:xfrm>
            <a:off x="2746189" y="2703471"/>
            <a:ext cx="10495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Pool</a:t>
            </a:r>
          </a:p>
        </p:txBody>
      </p:sp>
      <p:sp>
        <p:nvSpPr>
          <p:cNvPr id="33" name="TextBox 32">
            <a:extLst>
              <a:ext uri="{FF2B5EF4-FFF2-40B4-BE49-F238E27FC236}">
                <a16:creationId xmlns:a16="http://schemas.microsoft.com/office/drawing/2014/main" id="{73B6C1AC-D92C-D4C1-BD9E-8C91E1B6290A}"/>
              </a:ext>
            </a:extLst>
          </p:cNvPr>
          <p:cNvSpPr txBox="1"/>
          <p:nvPr/>
        </p:nvSpPr>
        <p:spPr>
          <a:xfrm rot="16200000">
            <a:off x="1969722" y="3466090"/>
            <a:ext cx="104953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Locus</a:t>
            </a:r>
          </a:p>
        </p:txBody>
      </p:sp>
      <p:cxnSp>
        <p:nvCxnSpPr>
          <p:cNvPr id="179" name="Straight Arrow Connector 178">
            <a:extLst>
              <a:ext uri="{FF2B5EF4-FFF2-40B4-BE49-F238E27FC236}">
                <a16:creationId xmlns:a16="http://schemas.microsoft.com/office/drawing/2014/main" id="{38E7089E-D0BD-8304-16F3-B52257DA4E95}"/>
              </a:ext>
            </a:extLst>
          </p:cNvPr>
          <p:cNvCxnSpPr>
            <a:cxnSpLocks/>
          </p:cNvCxnSpPr>
          <p:nvPr/>
        </p:nvCxnSpPr>
        <p:spPr>
          <a:xfrm flipV="1">
            <a:off x="3964214" y="1816128"/>
            <a:ext cx="2606246" cy="1490919"/>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29AA10B9-B95A-1544-7550-A791FF2155BC}"/>
              </a:ext>
            </a:extLst>
          </p:cNvPr>
          <p:cNvCxnSpPr>
            <a:cxnSpLocks/>
          </p:cNvCxnSpPr>
          <p:nvPr/>
        </p:nvCxnSpPr>
        <p:spPr>
          <a:xfrm>
            <a:off x="3964214" y="3681145"/>
            <a:ext cx="2689860" cy="0"/>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0F1592B-4D23-11D3-4F5C-72B85047C8E0}"/>
              </a:ext>
            </a:extLst>
          </p:cNvPr>
          <p:cNvCxnSpPr>
            <a:cxnSpLocks/>
          </p:cNvCxnSpPr>
          <p:nvPr/>
        </p:nvCxnSpPr>
        <p:spPr>
          <a:xfrm>
            <a:off x="3904491" y="4059450"/>
            <a:ext cx="2647420" cy="1300961"/>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pic>
        <p:nvPicPr>
          <p:cNvPr id="191" name="Graphic 190">
            <a:extLst>
              <a:ext uri="{FF2B5EF4-FFF2-40B4-BE49-F238E27FC236}">
                <a16:creationId xmlns:a16="http://schemas.microsoft.com/office/drawing/2014/main" id="{9FBBB222-DBE1-B8E4-A2CF-A78A3C36BE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1852" y="0"/>
            <a:ext cx="850147" cy="970450"/>
          </a:xfrm>
          <a:prstGeom prst="rect">
            <a:avLst/>
          </a:prstGeom>
        </p:spPr>
      </p:pic>
      <p:sp>
        <p:nvSpPr>
          <p:cNvPr id="169" name="TextBox 168">
            <a:extLst>
              <a:ext uri="{FF2B5EF4-FFF2-40B4-BE49-F238E27FC236}">
                <a16:creationId xmlns:a16="http://schemas.microsoft.com/office/drawing/2014/main" id="{C76BF8EB-02EB-D4AA-6A81-3C19F4C3DE63}"/>
              </a:ext>
            </a:extLst>
          </p:cNvPr>
          <p:cNvSpPr txBox="1"/>
          <p:nvPr/>
        </p:nvSpPr>
        <p:spPr>
          <a:xfrm>
            <a:off x="6136297" y="375305"/>
            <a:ext cx="228822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PoPoolation2</a:t>
            </a:r>
            <a:b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b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r>
              <a:rPr kumimoji="0" lang="en-US" sz="1800" b="0" i="0" u="none" strike="noStrike" kern="1200" cap="none" spc="0" normalizeH="0" baseline="0" noProof="0" dirty="0" err="1">
                <a:ln>
                  <a:noFill/>
                </a:ln>
                <a:solidFill>
                  <a:prstClr val="white"/>
                </a:solidFill>
                <a:effectLst/>
                <a:uLnTx/>
                <a:uFillTx/>
                <a:latin typeface="Candara" panose="020E0502030303020204" pitchFamily="34" charset="0"/>
                <a:ea typeface="+mn-ea"/>
                <a:cs typeface="+mn-cs"/>
              </a:rPr>
              <a:t>poolfstat</a:t>
            </a: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p>
        </p:txBody>
      </p:sp>
      <p:sp>
        <p:nvSpPr>
          <p:cNvPr id="137" name="Rectangle: Rounded Corners 136">
            <a:extLst>
              <a:ext uri="{FF2B5EF4-FFF2-40B4-BE49-F238E27FC236}">
                <a16:creationId xmlns:a16="http://schemas.microsoft.com/office/drawing/2014/main" id="{C4D00855-2EC9-36F4-4B9B-1E1C35FEFD91}"/>
              </a:ext>
            </a:extLst>
          </p:cNvPr>
          <p:cNvSpPr/>
          <p:nvPr/>
        </p:nvSpPr>
        <p:spPr>
          <a:xfrm>
            <a:off x="6800862" y="2929576"/>
            <a:ext cx="940041" cy="1402660"/>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38" name="Rectangle: Rounded Corners 137">
            <a:extLst>
              <a:ext uri="{FF2B5EF4-FFF2-40B4-BE49-F238E27FC236}">
                <a16:creationId xmlns:a16="http://schemas.microsoft.com/office/drawing/2014/main" id="{9D1373AE-6CD5-24F3-CC6A-7E6EBF6D5C58}"/>
              </a:ext>
            </a:extLst>
          </p:cNvPr>
          <p:cNvSpPr/>
          <p:nvPr/>
        </p:nvSpPr>
        <p:spPr>
          <a:xfrm>
            <a:off x="6810387" y="4641657"/>
            <a:ext cx="940041" cy="1402660"/>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72" name="Rectangle: Rounded Corners 71">
            <a:extLst>
              <a:ext uri="{FF2B5EF4-FFF2-40B4-BE49-F238E27FC236}">
                <a16:creationId xmlns:a16="http://schemas.microsoft.com/office/drawing/2014/main" id="{70140340-82E2-CAA4-38A7-625BC6F31C1B}"/>
              </a:ext>
            </a:extLst>
          </p:cNvPr>
          <p:cNvSpPr/>
          <p:nvPr/>
        </p:nvSpPr>
        <p:spPr>
          <a:xfrm>
            <a:off x="6810387" y="1199550"/>
            <a:ext cx="940041" cy="1402660"/>
          </a:xfrm>
          <a:prstGeom prst="roundRect">
            <a:avLst/>
          </a:prstGeom>
          <a:solidFill>
            <a:srgbClr val="C0C0C0">
              <a:alpha val="2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nvGrpSpPr>
          <p:cNvPr id="73" name="Group 72">
            <a:extLst>
              <a:ext uri="{FF2B5EF4-FFF2-40B4-BE49-F238E27FC236}">
                <a16:creationId xmlns:a16="http://schemas.microsoft.com/office/drawing/2014/main" id="{1364C1BE-CC2F-0D73-712C-DB9DEECE007E}"/>
              </a:ext>
            </a:extLst>
          </p:cNvPr>
          <p:cNvGrpSpPr/>
          <p:nvPr/>
        </p:nvGrpSpPr>
        <p:grpSpPr>
          <a:xfrm>
            <a:off x="6953520" y="1296504"/>
            <a:ext cx="274320" cy="1181344"/>
            <a:chOff x="3182036" y="1094598"/>
            <a:chExt cx="274320" cy="1181344"/>
          </a:xfrm>
          <a:solidFill>
            <a:srgbClr val="E69F00"/>
          </a:solidFill>
        </p:grpSpPr>
        <p:sp>
          <p:nvSpPr>
            <p:cNvPr id="30" name="Rectangle 29">
              <a:extLst>
                <a:ext uri="{FF2B5EF4-FFF2-40B4-BE49-F238E27FC236}">
                  <a16:creationId xmlns:a16="http://schemas.microsoft.com/office/drawing/2014/main" id="{08E18739-7240-D8E2-E4DE-3FAF17E2B879}"/>
                </a:ext>
              </a:extLst>
            </p:cNvPr>
            <p:cNvSpPr/>
            <p:nvPr/>
          </p:nvSpPr>
          <p:spPr>
            <a:xfrm>
              <a:off x="3182036"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2" name="Oval 41">
              <a:extLst>
                <a:ext uri="{FF2B5EF4-FFF2-40B4-BE49-F238E27FC236}">
                  <a16:creationId xmlns:a16="http://schemas.microsoft.com/office/drawing/2014/main" id="{C5A82520-16C8-A216-C24B-041730A7DDD8}"/>
                </a:ext>
              </a:extLst>
            </p:cNvPr>
            <p:cNvSpPr/>
            <p:nvPr/>
          </p:nvSpPr>
          <p:spPr>
            <a:xfrm>
              <a:off x="3182036"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4" name="Isosceles Triangle 43">
              <a:extLst>
                <a:ext uri="{FF2B5EF4-FFF2-40B4-BE49-F238E27FC236}">
                  <a16:creationId xmlns:a16="http://schemas.microsoft.com/office/drawing/2014/main" id="{1ACB4B41-CC21-5627-A96D-7F7AB71DB677}"/>
                </a:ext>
              </a:extLst>
            </p:cNvPr>
            <p:cNvSpPr/>
            <p:nvPr/>
          </p:nvSpPr>
          <p:spPr>
            <a:xfrm>
              <a:off x="3182036"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74" name="Group 73">
            <a:extLst>
              <a:ext uri="{FF2B5EF4-FFF2-40B4-BE49-F238E27FC236}">
                <a16:creationId xmlns:a16="http://schemas.microsoft.com/office/drawing/2014/main" id="{A32CBF92-4C5C-1D84-E935-27B02A6C8091}"/>
              </a:ext>
            </a:extLst>
          </p:cNvPr>
          <p:cNvGrpSpPr/>
          <p:nvPr/>
        </p:nvGrpSpPr>
        <p:grpSpPr>
          <a:xfrm>
            <a:off x="7340074" y="1296504"/>
            <a:ext cx="274320" cy="1181344"/>
            <a:chOff x="3522974" y="1094598"/>
            <a:chExt cx="274320" cy="1181344"/>
          </a:xfrm>
          <a:solidFill>
            <a:srgbClr val="009E73"/>
          </a:solidFill>
        </p:grpSpPr>
        <p:sp>
          <p:nvSpPr>
            <p:cNvPr id="31" name="Rectangle 30">
              <a:extLst>
                <a:ext uri="{FF2B5EF4-FFF2-40B4-BE49-F238E27FC236}">
                  <a16:creationId xmlns:a16="http://schemas.microsoft.com/office/drawing/2014/main" id="{77459F85-5C76-1C36-5811-6592FCF78A97}"/>
                </a:ext>
              </a:extLst>
            </p:cNvPr>
            <p:cNvSpPr/>
            <p:nvPr/>
          </p:nvSpPr>
          <p:spPr>
            <a:xfrm>
              <a:off x="3522974"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3" name="Oval 42">
              <a:extLst>
                <a:ext uri="{FF2B5EF4-FFF2-40B4-BE49-F238E27FC236}">
                  <a16:creationId xmlns:a16="http://schemas.microsoft.com/office/drawing/2014/main" id="{4E683051-0E3E-C0CE-D994-B359387C5FFC}"/>
                </a:ext>
              </a:extLst>
            </p:cNvPr>
            <p:cNvSpPr/>
            <p:nvPr/>
          </p:nvSpPr>
          <p:spPr>
            <a:xfrm>
              <a:off x="3522974"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5" name="Isosceles Triangle 44">
              <a:extLst>
                <a:ext uri="{FF2B5EF4-FFF2-40B4-BE49-F238E27FC236}">
                  <a16:creationId xmlns:a16="http://schemas.microsoft.com/office/drawing/2014/main" id="{5A032CBC-1F03-1DCA-DA87-E81A6DBA4C2D}"/>
                </a:ext>
              </a:extLst>
            </p:cNvPr>
            <p:cNvSpPr/>
            <p:nvPr/>
          </p:nvSpPr>
          <p:spPr>
            <a:xfrm>
              <a:off x="3522974"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79" name="Group 78">
            <a:extLst>
              <a:ext uri="{FF2B5EF4-FFF2-40B4-BE49-F238E27FC236}">
                <a16:creationId xmlns:a16="http://schemas.microsoft.com/office/drawing/2014/main" id="{11D7FF26-D0F3-3B0F-3EA1-BEA2A2EB91DD}"/>
              </a:ext>
            </a:extLst>
          </p:cNvPr>
          <p:cNvGrpSpPr/>
          <p:nvPr/>
        </p:nvGrpSpPr>
        <p:grpSpPr>
          <a:xfrm>
            <a:off x="7340074" y="3033122"/>
            <a:ext cx="274320" cy="1181344"/>
            <a:chOff x="3522974" y="2880360"/>
            <a:chExt cx="274320" cy="1181344"/>
          </a:xfrm>
          <a:solidFill>
            <a:srgbClr val="56B4E9"/>
          </a:solidFill>
        </p:grpSpPr>
        <p:sp>
          <p:nvSpPr>
            <p:cNvPr id="37" name="Rectangle 36">
              <a:extLst>
                <a:ext uri="{FF2B5EF4-FFF2-40B4-BE49-F238E27FC236}">
                  <a16:creationId xmlns:a16="http://schemas.microsoft.com/office/drawing/2014/main" id="{C5134502-7EC1-52D7-00F5-DABD9F475C8D}"/>
                </a:ext>
              </a:extLst>
            </p:cNvPr>
            <p:cNvSpPr/>
            <p:nvPr/>
          </p:nvSpPr>
          <p:spPr>
            <a:xfrm>
              <a:off x="3522974" y="2880360"/>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7" name="Oval 46">
              <a:extLst>
                <a:ext uri="{FF2B5EF4-FFF2-40B4-BE49-F238E27FC236}">
                  <a16:creationId xmlns:a16="http://schemas.microsoft.com/office/drawing/2014/main" id="{206F6EB7-41E6-F052-DB64-379239124408}"/>
                </a:ext>
              </a:extLst>
            </p:cNvPr>
            <p:cNvSpPr/>
            <p:nvPr/>
          </p:nvSpPr>
          <p:spPr>
            <a:xfrm>
              <a:off x="3522974" y="3333872"/>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49" name="Isosceles Triangle 48">
              <a:extLst>
                <a:ext uri="{FF2B5EF4-FFF2-40B4-BE49-F238E27FC236}">
                  <a16:creationId xmlns:a16="http://schemas.microsoft.com/office/drawing/2014/main" id="{D70B17DD-9522-AE07-E0BB-5F33B3B85B7F}"/>
                </a:ext>
              </a:extLst>
            </p:cNvPr>
            <p:cNvSpPr/>
            <p:nvPr/>
          </p:nvSpPr>
          <p:spPr>
            <a:xfrm>
              <a:off x="3522974" y="3787384"/>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75" name="Group 74">
            <a:extLst>
              <a:ext uri="{FF2B5EF4-FFF2-40B4-BE49-F238E27FC236}">
                <a16:creationId xmlns:a16="http://schemas.microsoft.com/office/drawing/2014/main" id="{93083EAF-47FE-9709-E0B5-0E97AAE10567}"/>
              </a:ext>
            </a:extLst>
          </p:cNvPr>
          <p:cNvGrpSpPr/>
          <p:nvPr/>
        </p:nvGrpSpPr>
        <p:grpSpPr>
          <a:xfrm>
            <a:off x="6953520" y="3033122"/>
            <a:ext cx="274320" cy="1181344"/>
            <a:chOff x="3182036" y="1094598"/>
            <a:chExt cx="274320" cy="1181344"/>
          </a:xfrm>
          <a:solidFill>
            <a:srgbClr val="E69F00"/>
          </a:solidFill>
        </p:grpSpPr>
        <p:sp>
          <p:nvSpPr>
            <p:cNvPr id="76" name="Rectangle 75">
              <a:extLst>
                <a:ext uri="{FF2B5EF4-FFF2-40B4-BE49-F238E27FC236}">
                  <a16:creationId xmlns:a16="http://schemas.microsoft.com/office/drawing/2014/main" id="{E29EBAED-D4A6-8CF8-C939-2D979DADB599}"/>
                </a:ext>
              </a:extLst>
            </p:cNvPr>
            <p:cNvSpPr/>
            <p:nvPr/>
          </p:nvSpPr>
          <p:spPr>
            <a:xfrm>
              <a:off x="3182036"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77" name="Oval 76">
              <a:extLst>
                <a:ext uri="{FF2B5EF4-FFF2-40B4-BE49-F238E27FC236}">
                  <a16:creationId xmlns:a16="http://schemas.microsoft.com/office/drawing/2014/main" id="{3E7511B3-0244-9DBE-8F9B-1873C4A538C5}"/>
                </a:ext>
              </a:extLst>
            </p:cNvPr>
            <p:cNvSpPr/>
            <p:nvPr/>
          </p:nvSpPr>
          <p:spPr>
            <a:xfrm>
              <a:off x="3182036"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78" name="Isosceles Triangle 77">
              <a:extLst>
                <a:ext uri="{FF2B5EF4-FFF2-40B4-BE49-F238E27FC236}">
                  <a16:creationId xmlns:a16="http://schemas.microsoft.com/office/drawing/2014/main" id="{AC31B47D-900D-04F6-E1EE-2861E1910573}"/>
                </a:ext>
              </a:extLst>
            </p:cNvPr>
            <p:cNvSpPr/>
            <p:nvPr/>
          </p:nvSpPr>
          <p:spPr>
            <a:xfrm>
              <a:off x="3182036"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98" name="Group 97">
            <a:extLst>
              <a:ext uri="{FF2B5EF4-FFF2-40B4-BE49-F238E27FC236}">
                <a16:creationId xmlns:a16="http://schemas.microsoft.com/office/drawing/2014/main" id="{8733CA0C-CBE9-6CB3-8157-CE08A1E2E29F}"/>
              </a:ext>
            </a:extLst>
          </p:cNvPr>
          <p:cNvGrpSpPr/>
          <p:nvPr/>
        </p:nvGrpSpPr>
        <p:grpSpPr>
          <a:xfrm>
            <a:off x="6953520" y="4769740"/>
            <a:ext cx="274320" cy="1181344"/>
            <a:chOff x="3522974" y="1094598"/>
            <a:chExt cx="274320" cy="1181344"/>
          </a:xfrm>
          <a:solidFill>
            <a:srgbClr val="009E73"/>
          </a:solidFill>
        </p:grpSpPr>
        <p:sp>
          <p:nvSpPr>
            <p:cNvPr id="99" name="Rectangle 98">
              <a:extLst>
                <a:ext uri="{FF2B5EF4-FFF2-40B4-BE49-F238E27FC236}">
                  <a16:creationId xmlns:a16="http://schemas.microsoft.com/office/drawing/2014/main" id="{BECE111D-A8AB-17B7-15BE-568760B55683}"/>
                </a:ext>
              </a:extLst>
            </p:cNvPr>
            <p:cNvSpPr/>
            <p:nvPr/>
          </p:nvSpPr>
          <p:spPr>
            <a:xfrm>
              <a:off x="3522974" y="1094598"/>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0" name="Oval 99">
              <a:extLst>
                <a:ext uri="{FF2B5EF4-FFF2-40B4-BE49-F238E27FC236}">
                  <a16:creationId xmlns:a16="http://schemas.microsoft.com/office/drawing/2014/main" id="{029C874A-3B73-DDB0-D42A-898F023E2873}"/>
                </a:ext>
              </a:extLst>
            </p:cNvPr>
            <p:cNvSpPr/>
            <p:nvPr/>
          </p:nvSpPr>
          <p:spPr>
            <a:xfrm>
              <a:off x="3522974" y="1548110"/>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1" name="Isosceles Triangle 100">
              <a:extLst>
                <a:ext uri="{FF2B5EF4-FFF2-40B4-BE49-F238E27FC236}">
                  <a16:creationId xmlns:a16="http://schemas.microsoft.com/office/drawing/2014/main" id="{61006FD8-D8C3-ED11-0A9B-D9B2D025731D}"/>
                </a:ext>
              </a:extLst>
            </p:cNvPr>
            <p:cNvSpPr/>
            <p:nvPr/>
          </p:nvSpPr>
          <p:spPr>
            <a:xfrm>
              <a:off x="3522974" y="2001622"/>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grpSp>
        <p:nvGrpSpPr>
          <p:cNvPr id="102" name="Group 101">
            <a:extLst>
              <a:ext uri="{FF2B5EF4-FFF2-40B4-BE49-F238E27FC236}">
                <a16:creationId xmlns:a16="http://schemas.microsoft.com/office/drawing/2014/main" id="{52A2C176-1222-E411-F05F-1399341023C6}"/>
              </a:ext>
            </a:extLst>
          </p:cNvPr>
          <p:cNvGrpSpPr/>
          <p:nvPr/>
        </p:nvGrpSpPr>
        <p:grpSpPr>
          <a:xfrm>
            <a:off x="7340074" y="4769740"/>
            <a:ext cx="274320" cy="1181344"/>
            <a:chOff x="3522974" y="2880360"/>
            <a:chExt cx="274320" cy="1181344"/>
          </a:xfrm>
          <a:solidFill>
            <a:srgbClr val="56B4E9"/>
          </a:solidFill>
        </p:grpSpPr>
        <p:sp>
          <p:nvSpPr>
            <p:cNvPr id="103" name="Rectangle 102">
              <a:extLst>
                <a:ext uri="{FF2B5EF4-FFF2-40B4-BE49-F238E27FC236}">
                  <a16:creationId xmlns:a16="http://schemas.microsoft.com/office/drawing/2014/main" id="{BB5952D1-B1A1-C221-8A5D-4EC01C613A47}"/>
                </a:ext>
              </a:extLst>
            </p:cNvPr>
            <p:cNvSpPr/>
            <p:nvPr/>
          </p:nvSpPr>
          <p:spPr>
            <a:xfrm>
              <a:off x="3522974" y="2880360"/>
              <a:ext cx="274320" cy="274320"/>
            </a:xfrm>
            <a:prstGeom prst="rect">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4" name="Oval 103">
              <a:extLst>
                <a:ext uri="{FF2B5EF4-FFF2-40B4-BE49-F238E27FC236}">
                  <a16:creationId xmlns:a16="http://schemas.microsoft.com/office/drawing/2014/main" id="{54348B1A-160E-7835-929B-8AC933EA698C}"/>
                </a:ext>
              </a:extLst>
            </p:cNvPr>
            <p:cNvSpPr/>
            <p:nvPr/>
          </p:nvSpPr>
          <p:spPr>
            <a:xfrm>
              <a:off x="3522974" y="3333872"/>
              <a:ext cx="274320" cy="274320"/>
            </a:xfrm>
            <a:prstGeom prst="ellips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05" name="Isosceles Triangle 104">
              <a:extLst>
                <a:ext uri="{FF2B5EF4-FFF2-40B4-BE49-F238E27FC236}">
                  <a16:creationId xmlns:a16="http://schemas.microsoft.com/office/drawing/2014/main" id="{FEF276D4-EDC0-D411-BDDF-51B00E7FEC36}"/>
                </a:ext>
              </a:extLst>
            </p:cNvPr>
            <p:cNvSpPr/>
            <p:nvPr/>
          </p:nvSpPr>
          <p:spPr>
            <a:xfrm>
              <a:off x="3522974" y="3787384"/>
              <a:ext cx="274320" cy="274320"/>
            </a:xfrm>
            <a:prstGeom prst="triangle">
              <a:avLst/>
            </a:prstGeom>
            <a:grpFill/>
            <a:ln>
              <a:solidFill>
                <a:srgbClr val="1A1A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grpSp>
      <p:sp>
        <p:nvSpPr>
          <p:cNvPr id="185" name="TextBox 184">
            <a:extLst>
              <a:ext uri="{FF2B5EF4-FFF2-40B4-BE49-F238E27FC236}">
                <a16:creationId xmlns:a16="http://schemas.microsoft.com/office/drawing/2014/main" id="{1C50C0C2-83C3-841F-580A-14220EDC9FB2}"/>
              </a:ext>
            </a:extLst>
          </p:cNvPr>
          <p:cNvSpPr txBox="1"/>
          <p:nvPr/>
        </p:nvSpPr>
        <p:spPr>
          <a:xfrm>
            <a:off x="7726628" y="1154409"/>
            <a:ext cx="838200"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CCCCCC"/>
                </a:solidFill>
                <a:effectLst/>
                <a:uLnTx/>
                <a:uFillTx/>
                <a:latin typeface="Candara Light"/>
                <a:ea typeface="+mn-ea"/>
                <a:cs typeface="+mn-cs"/>
              </a:rPr>
              <a:t>}</a:t>
            </a:r>
          </a:p>
        </p:txBody>
      </p:sp>
      <p:sp>
        <p:nvSpPr>
          <p:cNvPr id="186" name="TextBox 185">
            <a:extLst>
              <a:ext uri="{FF2B5EF4-FFF2-40B4-BE49-F238E27FC236}">
                <a16:creationId xmlns:a16="http://schemas.microsoft.com/office/drawing/2014/main" id="{ED2AF0AC-C239-6935-CC98-90AF1D1005EE}"/>
              </a:ext>
            </a:extLst>
          </p:cNvPr>
          <p:cNvSpPr txBox="1"/>
          <p:nvPr/>
        </p:nvSpPr>
        <p:spPr>
          <a:xfrm>
            <a:off x="7726628" y="2910902"/>
            <a:ext cx="838200"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CCCCCC"/>
                </a:solidFill>
                <a:effectLst/>
                <a:uLnTx/>
                <a:uFillTx/>
                <a:latin typeface="Candara Light"/>
                <a:ea typeface="+mn-ea"/>
                <a:cs typeface="+mn-cs"/>
              </a:rPr>
              <a:t>}</a:t>
            </a:r>
          </a:p>
        </p:txBody>
      </p:sp>
      <p:sp>
        <p:nvSpPr>
          <p:cNvPr id="187" name="TextBox 186">
            <a:extLst>
              <a:ext uri="{FF2B5EF4-FFF2-40B4-BE49-F238E27FC236}">
                <a16:creationId xmlns:a16="http://schemas.microsoft.com/office/drawing/2014/main" id="{D44E9469-FE60-6F2B-2690-12949310A19D}"/>
              </a:ext>
            </a:extLst>
          </p:cNvPr>
          <p:cNvSpPr txBox="1"/>
          <p:nvPr/>
        </p:nvSpPr>
        <p:spPr>
          <a:xfrm>
            <a:off x="7726628" y="4610283"/>
            <a:ext cx="838200" cy="132343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CCCCCC"/>
                </a:solidFill>
                <a:effectLst/>
                <a:uLnTx/>
                <a:uFillTx/>
                <a:latin typeface="Candara Light"/>
                <a:ea typeface="+mn-ea"/>
                <a:cs typeface="+mn-cs"/>
              </a:rPr>
              <a:t>}</a:t>
            </a:r>
          </a:p>
        </p:txBody>
      </p:sp>
      <p:sp>
        <p:nvSpPr>
          <p:cNvPr id="188" name="TextBox 187">
            <a:extLst>
              <a:ext uri="{FF2B5EF4-FFF2-40B4-BE49-F238E27FC236}">
                <a16:creationId xmlns:a16="http://schemas.microsoft.com/office/drawing/2014/main" id="{4F5F8FCA-5F96-CD20-6784-F692A20E2A80}"/>
              </a:ext>
            </a:extLst>
          </p:cNvPr>
          <p:cNvSpPr txBox="1"/>
          <p:nvPr/>
        </p:nvSpPr>
        <p:spPr>
          <a:xfrm>
            <a:off x="8577044" y="1511658"/>
            <a:ext cx="1173590"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dirty="0">
                <a:ln>
                  <a:noFill/>
                </a:ln>
                <a:solidFill>
                  <a:srgbClr val="CCCCCC"/>
                </a:solidFill>
                <a:effectLst/>
                <a:uLnTx/>
                <a:uFillTx/>
                <a:latin typeface="Candara Light"/>
                <a:ea typeface="+mn-ea"/>
                <a:cs typeface="+mn-cs"/>
              </a:rPr>
              <a:t>F</a:t>
            </a:r>
            <a:r>
              <a:rPr kumimoji="0" lang="en-US" sz="4400" b="1" i="1" u="none" strike="noStrike" kern="1200" cap="none" spc="0" normalizeH="0" baseline="-25000" noProof="0" dirty="0">
                <a:ln>
                  <a:noFill/>
                </a:ln>
                <a:solidFill>
                  <a:srgbClr val="CCCCCC"/>
                </a:solidFill>
                <a:effectLst/>
                <a:uLnTx/>
                <a:uFillTx/>
                <a:latin typeface="Candara Light"/>
                <a:ea typeface="+mn-ea"/>
                <a:cs typeface="+mn-cs"/>
              </a:rPr>
              <a:t>ST</a:t>
            </a:r>
            <a:endParaRPr kumimoji="0" lang="en-US" sz="1800" b="1" i="1" u="none" strike="noStrike" kern="1200" cap="none" spc="0" normalizeH="0" baseline="0" noProof="0" dirty="0">
              <a:ln>
                <a:noFill/>
              </a:ln>
              <a:solidFill>
                <a:srgbClr val="CCCCCC"/>
              </a:solidFill>
              <a:effectLst/>
              <a:uLnTx/>
              <a:uFillTx/>
              <a:latin typeface="Candara Light"/>
              <a:ea typeface="+mn-ea"/>
              <a:cs typeface="+mn-cs"/>
            </a:endParaRPr>
          </a:p>
        </p:txBody>
      </p:sp>
      <p:sp>
        <p:nvSpPr>
          <p:cNvPr id="189" name="TextBox 188">
            <a:extLst>
              <a:ext uri="{FF2B5EF4-FFF2-40B4-BE49-F238E27FC236}">
                <a16:creationId xmlns:a16="http://schemas.microsoft.com/office/drawing/2014/main" id="{0EAB0A6B-49B0-9571-9ACE-337FDC5F47E1}"/>
              </a:ext>
            </a:extLst>
          </p:cNvPr>
          <p:cNvSpPr txBox="1"/>
          <p:nvPr/>
        </p:nvSpPr>
        <p:spPr>
          <a:xfrm>
            <a:off x="8568452" y="3277562"/>
            <a:ext cx="1173590"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dirty="0">
                <a:ln>
                  <a:noFill/>
                </a:ln>
                <a:solidFill>
                  <a:srgbClr val="CCCCCC"/>
                </a:solidFill>
                <a:effectLst/>
                <a:uLnTx/>
                <a:uFillTx/>
                <a:latin typeface="Candara Light"/>
                <a:ea typeface="+mn-ea"/>
                <a:cs typeface="+mn-cs"/>
              </a:rPr>
              <a:t>F</a:t>
            </a:r>
            <a:r>
              <a:rPr kumimoji="0" lang="en-US" sz="4400" b="1" i="1" u="none" strike="noStrike" kern="1200" cap="none" spc="0" normalizeH="0" baseline="-25000" noProof="0" dirty="0">
                <a:ln>
                  <a:noFill/>
                </a:ln>
                <a:solidFill>
                  <a:srgbClr val="CCCCCC"/>
                </a:solidFill>
                <a:effectLst/>
                <a:uLnTx/>
                <a:uFillTx/>
                <a:latin typeface="Candara Light"/>
                <a:ea typeface="+mn-ea"/>
                <a:cs typeface="+mn-cs"/>
              </a:rPr>
              <a:t>ST</a:t>
            </a:r>
            <a:endParaRPr kumimoji="0" lang="en-US" sz="1800" b="1" i="1" u="none" strike="noStrike" kern="1200" cap="none" spc="0" normalizeH="0" baseline="0" noProof="0" dirty="0">
              <a:ln>
                <a:noFill/>
              </a:ln>
              <a:solidFill>
                <a:srgbClr val="CCCCCC"/>
              </a:solidFill>
              <a:effectLst/>
              <a:uLnTx/>
              <a:uFillTx/>
              <a:latin typeface="Candara Light"/>
              <a:ea typeface="+mn-ea"/>
              <a:cs typeface="+mn-cs"/>
            </a:endParaRPr>
          </a:p>
        </p:txBody>
      </p:sp>
      <p:sp>
        <p:nvSpPr>
          <p:cNvPr id="190" name="TextBox 189">
            <a:extLst>
              <a:ext uri="{FF2B5EF4-FFF2-40B4-BE49-F238E27FC236}">
                <a16:creationId xmlns:a16="http://schemas.microsoft.com/office/drawing/2014/main" id="{BE446668-8DF9-CF8D-CD50-C4CE0D1BC8E7}"/>
              </a:ext>
            </a:extLst>
          </p:cNvPr>
          <p:cNvSpPr txBox="1"/>
          <p:nvPr/>
        </p:nvSpPr>
        <p:spPr>
          <a:xfrm>
            <a:off x="8577044" y="4975691"/>
            <a:ext cx="1173590"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dirty="0">
                <a:ln>
                  <a:noFill/>
                </a:ln>
                <a:solidFill>
                  <a:srgbClr val="CCCCCC"/>
                </a:solidFill>
                <a:effectLst/>
                <a:uLnTx/>
                <a:uFillTx/>
                <a:latin typeface="Candara Light"/>
                <a:ea typeface="+mn-ea"/>
                <a:cs typeface="+mn-cs"/>
              </a:rPr>
              <a:t>F</a:t>
            </a:r>
            <a:r>
              <a:rPr kumimoji="0" lang="en-US" sz="4400" b="1" i="1" u="none" strike="noStrike" kern="1200" cap="none" spc="0" normalizeH="0" baseline="-25000" noProof="0" dirty="0">
                <a:ln>
                  <a:noFill/>
                </a:ln>
                <a:solidFill>
                  <a:srgbClr val="CCCCCC"/>
                </a:solidFill>
                <a:effectLst/>
                <a:uLnTx/>
                <a:uFillTx/>
                <a:latin typeface="Candara Light"/>
                <a:ea typeface="+mn-ea"/>
                <a:cs typeface="+mn-cs"/>
              </a:rPr>
              <a:t>ST</a:t>
            </a:r>
            <a:endParaRPr kumimoji="0" lang="en-US" sz="1800" b="1" i="1" u="none" strike="noStrike" kern="1200" cap="none" spc="0" normalizeH="0" baseline="0" noProof="0" dirty="0">
              <a:ln>
                <a:noFill/>
              </a:ln>
              <a:solidFill>
                <a:srgbClr val="CCCCCC"/>
              </a:solidFill>
              <a:effectLst/>
              <a:uLnTx/>
              <a:uFillTx/>
              <a:latin typeface="Candara Light"/>
              <a:ea typeface="+mn-ea"/>
              <a:cs typeface="+mn-cs"/>
            </a:endParaRPr>
          </a:p>
        </p:txBody>
      </p:sp>
      <p:sp>
        <p:nvSpPr>
          <p:cNvPr id="192" name="Rectangle 191">
            <a:extLst>
              <a:ext uri="{FF2B5EF4-FFF2-40B4-BE49-F238E27FC236}">
                <a16:creationId xmlns:a16="http://schemas.microsoft.com/office/drawing/2014/main" id="{C33C4643-07AF-0A79-5630-4F47B193B2E5}"/>
              </a:ext>
            </a:extLst>
          </p:cNvPr>
          <p:cNvSpPr/>
          <p:nvPr/>
        </p:nvSpPr>
        <p:spPr>
          <a:xfrm>
            <a:off x="8359528" y="2301902"/>
            <a:ext cx="704088" cy="91440"/>
          </a:xfrm>
          <a:prstGeom prst="rect">
            <a:avLst/>
          </a:prstGeom>
          <a:solidFill>
            <a:srgbClr val="E69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93" name="Rectangle 192">
            <a:extLst>
              <a:ext uri="{FF2B5EF4-FFF2-40B4-BE49-F238E27FC236}">
                <a16:creationId xmlns:a16="http://schemas.microsoft.com/office/drawing/2014/main" id="{36A44C6F-555B-4A72-908E-B3C3105BFEBC}"/>
              </a:ext>
            </a:extLst>
          </p:cNvPr>
          <p:cNvSpPr/>
          <p:nvPr/>
        </p:nvSpPr>
        <p:spPr>
          <a:xfrm>
            <a:off x="9063616" y="2301902"/>
            <a:ext cx="707708" cy="91440"/>
          </a:xfrm>
          <a:prstGeom prst="rect">
            <a:avLst/>
          </a:prstGeom>
          <a:solidFill>
            <a:srgbClr val="009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95" name="Rectangle 194">
            <a:extLst>
              <a:ext uri="{FF2B5EF4-FFF2-40B4-BE49-F238E27FC236}">
                <a16:creationId xmlns:a16="http://schemas.microsoft.com/office/drawing/2014/main" id="{A1A7CBAB-CC7E-C2C2-3B7D-D39DFCD7BA80}"/>
              </a:ext>
            </a:extLst>
          </p:cNvPr>
          <p:cNvSpPr/>
          <p:nvPr/>
        </p:nvSpPr>
        <p:spPr>
          <a:xfrm>
            <a:off x="8359528" y="4123026"/>
            <a:ext cx="704088" cy="91440"/>
          </a:xfrm>
          <a:prstGeom prst="rect">
            <a:avLst/>
          </a:prstGeom>
          <a:solidFill>
            <a:srgbClr val="E69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96" name="Rectangle 195">
            <a:extLst>
              <a:ext uri="{FF2B5EF4-FFF2-40B4-BE49-F238E27FC236}">
                <a16:creationId xmlns:a16="http://schemas.microsoft.com/office/drawing/2014/main" id="{496733ED-438B-6917-2AA8-C00780DEFB9D}"/>
              </a:ext>
            </a:extLst>
          </p:cNvPr>
          <p:cNvSpPr/>
          <p:nvPr/>
        </p:nvSpPr>
        <p:spPr>
          <a:xfrm>
            <a:off x="9063616" y="4123026"/>
            <a:ext cx="707708" cy="91440"/>
          </a:xfrm>
          <a:prstGeom prst="rect">
            <a:avLst/>
          </a:prstGeom>
          <a:solidFill>
            <a:srgbClr val="56B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97" name="Rectangle 196">
            <a:extLst>
              <a:ext uri="{FF2B5EF4-FFF2-40B4-BE49-F238E27FC236}">
                <a16:creationId xmlns:a16="http://schemas.microsoft.com/office/drawing/2014/main" id="{754679D8-F7FF-DB4A-5F6E-6A178D5AF946}"/>
              </a:ext>
            </a:extLst>
          </p:cNvPr>
          <p:cNvSpPr/>
          <p:nvPr/>
        </p:nvSpPr>
        <p:spPr>
          <a:xfrm>
            <a:off x="8359528" y="5840300"/>
            <a:ext cx="704088" cy="91440"/>
          </a:xfrm>
          <a:prstGeom prst="rect">
            <a:avLst/>
          </a:prstGeom>
          <a:solidFill>
            <a:srgbClr val="009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sp>
        <p:nvSpPr>
          <p:cNvPr id="198" name="Rectangle 197">
            <a:extLst>
              <a:ext uri="{FF2B5EF4-FFF2-40B4-BE49-F238E27FC236}">
                <a16:creationId xmlns:a16="http://schemas.microsoft.com/office/drawing/2014/main" id="{48E26CC2-58F3-B063-27C1-2A103B4BF55E}"/>
              </a:ext>
            </a:extLst>
          </p:cNvPr>
          <p:cNvSpPr/>
          <p:nvPr/>
        </p:nvSpPr>
        <p:spPr>
          <a:xfrm>
            <a:off x="9063616" y="5840300"/>
            <a:ext cx="707708" cy="91440"/>
          </a:xfrm>
          <a:prstGeom prst="rect">
            <a:avLst/>
          </a:prstGeom>
          <a:solidFill>
            <a:srgbClr val="56B4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cxnSp>
        <p:nvCxnSpPr>
          <p:cNvPr id="204" name="Straight Arrow Connector 203">
            <a:extLst>
              <a:ext uri="{FF2B5EF4-FFF2-40B4-BE49-F238E27FC236}">
                <a16:creationId xmlns:a16="http://schemas.microsoft.com/office/drawing/2014/main" id="{A3042D26-2CB5-D2FA-2E57-B43E70128C30}"/>
              </a:ext>
            </a:extLst>
          </p:cNvPr>
          <p:cNvCxnSpPr>
            <a:cxnSpLocks/>
            <a:endCxn id="33" idx="0"/>
          </p:cNvCxnSpPr>
          <p:nvPr/>
        </p:nvCxnSpPr>
        <p:spPr>
          <a:xfrm flipV="1">
            <a:off x="1432686" y="3650756"/>
            <a:ext cx="877135" cy="5768"/>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386A51D-A980-B1BA-2017-E834FF540C95}"/>
              </a:ext>
            </a:extLst>
          </p:cNvPr>
          <p:cNvPicPr>
            <a:picLocks noChangeAspect="1"/>
          </p:cNvPicPr>
          <p:nvPr/>
        </p:nvPicPr>
        <p:blipFill>
          <a:blip r:embed="rId7"/>
          <a:stretch>
            <a:fillRect/>
          </a:stretch>
        </p:blipFill>
        <p:spPr>
          <a:xfrm>
            <a:off x="216767" y="3033246"/>
            <a:ext cx="1090190" cy="1369075"/>
          </a:xfrm>
          <a:prstGeom prst="rect">
            <a:avLst/>
          </a:prstGeom>
        </p:spPr>
      </p:pic>
    </p:spTree>
    <p:extLst>
      <p:ext uri="{BB962C8B-B14F-4D97-AF65-F5344CB8AC3E}">
        <p14:creationId xmlns:p14="http://schemas.microsoft.com/office/powerpoint/2010/main" val="1828747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219E-A2E0-155D-B08E-A2A5ABE97BDE}"/>
              </a:ext>
            </a:extLst>
          </p:cNvPr>
          <p:cNvSpPr>
            <a:spLocks noGrp="1"/>
          </p:cNvSpPr>
          <p:nvPr>
            <p:ph type="title"/>
          </p:nvPr>
        </p:nvSpPr>
        <p:spPr>
          <a:xfrm>
            <a:off x="214787" y="96350"/>
            <a:ext cx="10353762" cy="1351450"/>
          </a:xfrm>
        </p:spPr>
        <p:txBody>
          <a:bodyPr>
            <a:normAutofit/>
          </a:bodyPr>
          <a:lstStyle/>
          <a:p>
            <a:r>
              <a:rPr lang="en-US" dirty="0"/>
              <a:t>Reduced representation </a:t>
            </a:r>
            <a:br>
              <a:rPr lang="en-US" dirty="0"/>
            </a:br>
            <a:r>
              <a:rPr lang="en-US" dirty="0"/>
              <a:t>genome sequencing</a:t>
            </a:r>
          </a:p>
        </p:txBody>
      </p:sp>
      <p:sp>
        <p:nvSpPr>
          <p:cNvPr id="5" name="Content Placeholder 5">
            <a:extLst>
              <a:ext uri="{FF2B5EF4-FFF2-40B4-BE49-F238E27FC236}">
                <a16:creationId xmlns:a16="http://schemas.microsoft.com/office/drawing/2014/main" id="{E62BE90E-DA87-0E44-9CB1-A47D655BE263}"/>
              </a:ext>
            </a:extLst>
          </p:cNvPr>
          <p:cNvSpPr txBox="1">
            <a:spLocks/>
          </p:cNvSpPr>
          <p:nvPr/>
        </p:nvSpPr>
        <p:spPr>
          <a:xfrm>
            <a:off x="595183" y="2799471"/>
            <a:ext cx="6135817" cy="381855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Light"/>
              <a:ea typeface="+mn-ea"/>
              <a:cs typeface="+mn-cs"/>
            </a:endParaRPr>
          </a:p>
        </p:txBody>
      </p:sp>
      <p:sp>
        <p:nvSpPr>
          <p:cNvPr id="6" name="TextBox 5">
            <a:extLst>
              <a:ext uri="{FF2B5EF4-FFF2-40B4-BE49-F238E27FC236}">
                <a16:creationId xmlns:a16="http://schemas.microsoft.com/office/drawing/2014/main" id="{F3E1E828-0A08-8B8A-BA43-EEC73E7629C1}"/>
              </a:ext>
            </a:extLst>
          </p:cNvPr>
          <p:cNvSpPr txBox="1"/>
          <p:nvPr/>
        </p:nvSpPr>
        <p:spPr>
          <a:xfrm>
            <a:off x="9436100" y="6479625"/>
            <a:ext cx="2755900"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Andrews </a:t>
            </a:r>
            <a:r>
              <a:rPr kumimoji="0" lang="en-US" sz="1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et al</a:t>
            </a: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2016</a:t>
            </a:r>
          </a:p>
        </p:txBody>
      </p:sp>
      <p:grpSp>
        <p:nvGrpSpPr>
          <p:cNvPr id="14" name="Group 13">
            <a:extLst>
              <a:ext uri="{FF2B5EF4-FFF2-40B4-BE49-F238E27FC236}">
                <a16:creationId xmlns:a16="http://schemas.microsoft.com/office/drawing/2014/main" id="{437DA09D-5ABD-DA1D-04EB-D400C709F197}"/>
              </a:ext>
            </a:extLst>
          </p:cNvPr>
          <p:cNvGrpSpPr/>
          <p:nvPr/>
        </p:nvGrpSpPr>
        <p:grpSpPr>
          <a:xfrm>
            <a:off x="6680265" y="1775759"/>
            <a:ext cx="3990499" cy="1673843"/>
            <a:chOff x="6680265" y="1775759"/>
            <a:chExt cx="3990499" cy="1673843"/>
          </a:xfrm>
        </p:grpSpPr>
        <p:pic>
          <p:nvPicPr>
            <p:cNvPr id="3" name="Picture 6" descr="http://weclipart.com/gimg/BFFFBCFD5E679E2B/dna-clipart-1272892186_Vector_Clipart.png">
              <a:extLst>
                <a:ext uri="{FF2B5EF4-FFF2-40B4-BE49-F238E27FC236}">
                  <a16:creationId xmlns:a16="http://schemas.microsoft.com/office/drawing/2014/main" id="{A5DE8C77-564E-C2ED-B8D2-3A1BE8D314B7}"/>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7951719" y="2360204"/>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eclipart.com/gimg/BFFFBCFD5E679E2B/dna-clipart-1272892186_Vector_Clipart.png">
              <a:extLst>
                <a:ext uri="{FF2B5EF4-FFF2-40B4-BE49-F238E27FC236}">
                  <a16:creationId xmlns:a16="http://schemas.microsoft.com/office/drawing/2014/main" id="{4E3BAD5A-48DD-4FC2-EF58-8CCCE3390EC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6680265" y="1778402"/>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weclipart.com/gimg/BFFFBCFD5E679E2B/dna-clipart-1272892186_Vector_Clipart.png">
              <a:extLst>
                <a:ext uri="{FF2B5EF4-FFF2-40B4-BE49-F238E27FC236}">
                  <a16:creationId xmlns:a16="http://schemas.microsoft.com/office/drawing/2014/main" id="{58081B51-7E75-AC33-2EA2-7C412EF9DDF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9272619" y="3300467"/>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eclipart.com/gimg/BFFFBCFD5E679E2B/dna-clipart-1272892186_Vector_Clipart.png">
              <a:extLst>
                <a:ext uri="{FF2B5EF4-FFF2-40B4-BE49-F238E27FC236}">
                  <a16:creationId xmlns:a16="http://schemas.microsoft.com/office/drawing/2014/main" id="{93AA625C-B2C7-9133-1E8B-89737A3E595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9043433" y="1775759"/>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eclipart.com/gimg/BFFFBCFD5E679E2B/dna-clipart-1272892186_Vector_Clipart.png">
              <a:extLst>
                <a:ext uri="{FF2B5EF4-FFF2-40B4-BE49-F238E27FC236}">
                  <a16:creationId xmlns:a16="http://schemas.microsoft.com/office/drawing/2014/main" id="{EBB8C183-28A6-AAD2-F400-5836F5B6FAE2}"/>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9272618" y="2539363"/>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weclipart.com/gimg/BFFFBCFD5E679E2B/dna-clipart-1272892186_Vector_Clipart.png">
              <a:extLst>
                <a:ext uri="{FF2B5EF4-FFF2-40B4-BE49-F238E27FC236}">
                  <a16:creationId xmlns:a16="http://schemas.microsoft.com/office/drawing/2014/main" id="{078CD578-EE5E-5997-852B-A4F6EBD364B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9106124" y="2804924"/>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eclipart.com/gimg/BFFFBCFD5E679E2B/dna-clipart-1272892186_Vector_Clipart.png">
              <a:extLst>
                <a:ext uri="{FF2B5EF4-FFF2-40B4-BE49-F238E27FC236}">
                  <a16:creationId xmlns:a16="http://schemas.microsoft.com/office/drawing/2014/main" id="{41EC467F-EC13-B322-B7B1-E32784790E8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8612030" y="1942284"/>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weclipart.com/gimg/BFFFBCFD5E679E2B/dna-clipart-1272892186_Vector_Clipart.png">
              <a:extLst>
                <a:ext uri="{FF2B5EF4-FFF2-40B4-BE49-F238E27FC236}">
                  <a16:creationId xmlns:a16="http://schemas.microsoft.com/office/drawing/2014/main" id="{25B6E467-A6F7-9E0B-C0B1-21BE1C1D3E0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7722534" y="1904761"/>
              <a:ext cx="1398145" cy="1491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59188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23F1FB78-63C5-9143-37E8-B19BA783BEA6}"/>
              </a:ext>
            </a:extLst>
          </p:cNvPr>
          <p:cNvSpPr/>
          <p:nvPr/>
        </p:nvSpPr>
        <p:spPr>
          <a:xfrm>
            <a:off x="6587820" y="1900713"/>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2" name="Title 1">
            <a:extLst>
              <a:ext uri="{FF2B5EF4-FFF2-40B4-BE49-F238E27FC236}">
                <a16:creationId xmlns:a16="http://schemas.microsoft.com/office/drawing/2014/main" id="{EACAD3F8-322A-596D-A89C-DA9AA55DFA86}"/>
              </a:ext>
            </a:extLst>
          </p:cNvPr>
          <p:cNvSpPr>
            <a:spLocks noGrp="1"/>
          </p:cNvSpPr>
          <p:nvPr>
            <p:ph type="title"/>
          </p:nvPr>
        </p:nvSpPr>
        <p:spPr/>
        <p:txBody>
          <a:bodyPr/>
          <a:lstStyle/>
          <a:p>
            <a:r>
              <a:rPr lang="en-US" dirty="0"/>
              <a:t>Fixation Index (</a:t>
            </a:r>
            <a:r>
              <a:rPr lang="en-US" i="1" dirty="0"/>
              <a:t>F</a:t>
            </a:r>
            <a:r>
              <a:rPr lang="en-US" i="1" baseline="-25000" dirty="0"/>
              <a:t>ST</a:t>
            </a:r>
            <a:r>
              <a:rPr lang="en-US" dirty="0"/>
              <a:t>)</a:t>
            </a:r>
          </a:p>
        </p:txBody>
      </p:sp>
      <p:sp>
        <p:nvSpPr>
          <p:cNvPr id="13" name="Freeform: Shape 12">
            <a:extLst>
              <a:ext uri="{FF2B5EF4-FFF2-40B4-BE49-F238E27FC236}">
                <a16:creationId xmlns:a16="http://schemas.microsoft.com/office/drawing/2014/main" id="{5746A29C-F86B-B993-4B93-C6A8E2D5C68D}"/>
              </a:ext>
            </a:extLst>
          </p:cNvPr>
          <p:cNvSpPr/>
          <p:nvPr/>
        </p:nvSpPr>
        <p:spPr>
          <a:xfrm>
            <a:off x="1608112" y="1848507"/>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ndara Light"/>
              <a:ea typeface="+mn-ea"/>
              <a:cs typeface="+mn-cs"/>
            </a:endParaRPr>
          </a:p>
        </p:txBody>
      </p:sp>
      <p:sp>
        <p:nvSpPr>
          <p:cNvPr id="3" name="TextBox 2">
            <a:extLst>
              <a:ext uri="{FF2B5EF4-FFF2-40B4-BE49-F238E27FC236}">
                <a16:creationId xmlns:a16="http://schemas.microsoft.com/office/drawing/2014/main" id="{EA141D29-7720-FFBB-11F5-CD6AF80FF289}"/>
              </a:ext>
            </a:extLst>
          </p:cNvPr>
          <p:cNvSpPr txBox="1"/>
          <p:nvPr/>
        </p:nvSpPr>
        <p:spPr>
          <a:xfrm>
            <a:off x="2435554" y="1279751"/>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Population 1</a:t>
            </a:r>
          </a:p>
        </p:txBody>
      </p:sp>
      <p:sp>
        <p:nvSpPr>
          <p:cNvPr id="16" name="TextBox 15">
            <a:extLst>
              <a:ext uri="{FF2B5EF4-FFF2-40B4-BE49-F238E27FC236}">
                <a16:creationId xmlns:a16="http://schemas.microsoft.com/office/drawing/2014/main" id="{F757B6EA-D94C-D34F-0DB1-40328A9CD513}"/>
              </a:ext>
            </a:extLst>
          </p:cNvPr>
          <p:cNvSpPr txBox="1"/>
          <p:nvPr/>
        </p:nvSpPr>
        <p:spPr>
          <a:xfrm>
            <a:off x="7357968" y="1331957"/>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Population</a:t>
            </a:r>
            <a:r>
              <a:rPr kumimoji="0" lang="en-US" sz="2800" b="0" i="0" u="none" strike="noStrike" kern="1200" cap="none" spc="0" normalizeH="0" baseline="0" noProof="0" dirty="0">
                <a:ln>
                  <a:noFill/>
                </a:ln>
                <a:solidFill>
                  <a:prstClr val="white"/>
                </a:solidFill>
                <a:effectLst/>
                <a:uLnTx/>
                <a:uFillTx/>
                <a:latin typeface="Candara Light"/>
                <a:ea typeface="+mn-ea"/>
                <a:cs typeface="+mn-cs"/>
              </a:rPr>
              <a:t> 2</a:t>
            </a:r>
          </a:p>
        </p:txBody>
      </p:sp>
    </p:spTree>
    <p:extLst>
      <p:ext uri="{BB962C8B-B14F-4D97-AF65-F5344CB8AC3E}">
        <p14:creationId xmlns:p14="http://schemas.microsoft.com/office/powerpoint/2010/main" val="2353209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23F1FB78-63C5-9143-37E8-B19BA783BEA6}"/>
              </a:ext>
            </a:extLst>
          </p:cNvPr>
          <p:cNvSpPr/>
          <p:nvPr/>
        </p:nvSpPr>
        <p:spPr>
          <a:xfrm>
            <a:off x="6587820" y="1900713"/>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2" name="Title 1">
            <a:extLst>
              <a:ext uri="{FF2B5EF4-FFF2-40B4-BE49-F238E27FC236}">
                <a16:creationId xmlns:a16="http://schemas.microsoft.com/office/drawing/2014/main" id="{EACAD3F8-322A-596D-A89C-DA9AA55DFA86}"/>
              </a:ext>
            </a:extLst>
          </p:cNvPr>
          <p:cNvSpPr>
            <a:spLocks noGrp="1"/>
          </p:cNvSpPr>
          <p:nvPr>
            <p:ph type="title"/>
          </p:nvPr>
        </p:nvSpPr>
        <p:spPr/>
        <p:txBody>
          <a:bodyPr/>
          <a:lstStyle/>
          <a:p>
            <a:r>
              <a:rPr lang="en-US" dirty="0">
                <a:latin typeface="Candara" panose="020E0502030303020204" pitchFamily="34" charset="0"/>
              </a:rPr>
              <a:t>Fixation Index (</a:t>
            </a:r>
            <a:r>
              <a:rPr lang="en-US" i="1" dirty="0">
                <a:latin typeface="Candara" panose="020E0502030303020204" pitchFamily="34" charset="0"/>
              </a:rPr>
              <a:t>F</a:t>
            </a:r>
            <a:r>
              <a:rPr lang="en-US" i="1" baseline="-25000" dirty="0">
                <a:latin typeface="Candara" panose="020E0502030303020204" pitchFamily="34" charset="0"/>
              </a:rPr>
              <a:t>ST</a:t>
            </a:r>
            <a:r>
              <a:rPr lang="en-US" dirty="0">
                <a:latin typeface="Candara" panose="020E0502030303020204" pitchFamily="34" charset="0"/>
              </a:rPr>
              <a:t>)</a:t>
            </a:r>
          </a:p>
        </p:txBody>
      </p:sp>
      <p:sp>
        <p:nvSpPr>
          <p:cNvPr id="13" name="Freeform: Shape 12">
            <a:extLst>
              <a:ext uri="{FF2B5EF4-FFF2-40B4-BE49-F238E27FC236}">
                <a16:creationId xmlns:a16="http://schemas.microsoft.com/office/drawing/2014/main" id="{5746A29C-F86B-B993-4B93-C6A8E2D5C68D}"/>
              </a:ext>
            </a:extLst>
          </p:cNvPr>
          <p:cNvSpPr/>
          <p:nvPr/>
        </p:nvSpPr>
        <p:spPr>
          <a:xfrm>
            <a:off x="1608112" y="1848507"/>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grpSp>
        <p:nvGrpSpPr>
          <p:cNvPr id="51" name="Group 50">
            <a:extLst>
              <a:ext uri="{FF2B5EF4-FFF2-40B4-BE49-F238E27FC236}">
                <a16:creationId xmlns:a16="http://schemas.microsoft.com/office/drawing/2014/main" id="{CB437171-9222-0DCC-38B4-791E115DE5B8}"/>
              </a:ext>
            </a:extLst>
          </p:cNvPr>
          <p:cNvGrpSpPr/>
          <p:nvPr/>
        </p:nvGrpSpPr>
        <p:grpSpPr>
          <a:xfrm>
            <a:off x="7063132" y="3289458"/>
            <a:ext cx="1009263" cy="1218733"/>
            <a:chOff x="6696420" y="2188688"/>
            <a:chExt cx="1009263" cy="1218733"/>
          </a:xfrm>
        </p:grpSpPr>
        <p:sp>
          <p:nvSpPr>
            <p:cNvPr id="14" name="Freeform: Shape 13">
              <a:extLst>
                <a:ext uri="{FF2B5EF4-FFF2-40B4-BE49-F238E27FC236}">
                  <a16:creationId xmlns:a16="http://schemas.microsoft.com/office/drawing/2014/main" id="{2311485A-69C8-AF3C-2CC5-69E5D589F6AF}"/>
                </a:ext>
              </a:extLst>
            </p:cNvPr>
            <p:cNvSpPr/>
            <p:nvPr/>
          </p:nvSpPr>
          <p:spPr>
            <a:xfrm>
              <a:off x="6696420" y="2188688"/>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8"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3" name="Freeform: Shape 32">
              <a:extLst>
                <a:ext uri="{FF2B5EF4-FFF2-40B4-BE49-F238E27FC236}">
                  <a16:creationId xmlns:a16="http://schemas.microsoft.com/office/drawing/2014/main" id="{BE52917B-7620-406A-D2D4-268B6F174703}"/>
                </a:ext>
              </a:extLst>
            </p:cNvPr>
            <p:cNvSpPr/>
            <p:nvPr/>
          </p:nvSpPr>
          <p:spPr>
            <a:xfrm>
              <a:off x="6882177" y="2909432"/>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4" name="Freeform: Shape 33">
              <a:extLst>
                <a:ext uri="{FF2B5EF4-FFF2-40B4-BE49-F238E27FC236}">
                  <a16:creationId xmlns:a16="http://schemas.microsoft.com/office/drawing/2014/main" id="{B8E20EEE-C697-DC57-5B95-F61ECF90A197}"/>
                </a:ext>
              </a:extLst>
            </p:cNvPr>
            <p:cNvSpPr/>
            <p:nvPr/>
          </p:nvSpPr>
          <p:spPr>
            <a:xfrm>
              <a:off x="6744884" y="2625025"/>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5" name="Freeform: Shape 34">
              <a:extLst>
                <a:ext uri="{FF2B5EF4-FFF2-40B4-BE49-F238E27FC236}">
                  <a16:creationId xmlns:a16="http://schemas.microsoft.com/office/drawing/2014/main" id="{334CFBF3-9B41-740A-8070-445235FBC694}"/>
                </a:ext>
              </a:extLst>
            </p:cNvPr>
            <p:cNvSpPr/>
            <p:nvPr/>
          </p:nvSpPr>
          <p:spPr>
            <a:xfrm>
              <a:off x="7146143" y="268983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6" name="Freeform: Shape 35">
              <a:extLst>
                <a:ext uri="{FF2B5EF4-FFF2-40B4-BE49-F238E27FC236}">
                  <a16:creationId xmlns:a16="http://schemas.microsoft.com/office/drawing/2014/main" id="{A9916BD1-9FEA-BC53-396A-FE1FFFBEB64A}"/>
                </a:ext>
              </a:extLst>
            </p:cNvPr>
            <p:cNvSpPr/>
            <p:nvPr/>
          </p:nvSpPr>
          <p:spPr>
            <a:xfrm>
              <a:off x="7183472" y="2269342"/>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7" name="Freeform: Shape 36">
              <a:extLst>
                <a:ext uri="{FF2B5EF4-FFF2-40B4-BE49-F238E27FC236}">
                  <a16:creationId xmlns:a16="http://schemas.microsoft.com/office/drawing/2014/main" id="{CD118B8D-C6B4-9DE2-0FEB-423337A119FF}"/>
                </a:ext>
              </a:extLst>
            </p:cNvPr>
            <p:cNvSpPr/>
            <p:nvPr/>
          </p:nvSpPr>
          <p:spPr>
            <a:xfrm>
              <a:off x="7403766" y="253822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8" name="Freeform: Shape 37">
              <a:extLst>
                <a:ext uri="{FF2B5EF4-FFF2-40B4-BE49-F238E27FC236}">
                  <a16:creationId xmlns:a16="http://schemas.microsoft.com/office/drawing/2014/main" id="{745A97E0-7C78-4688-5C03-D0583CFA8187}"/>
                </a:ext>
              </a:extLst>
            </p:cNvPr>
            <p:cNvSpPr/>
            <p:nvPr/>
          </p:nvSpPr>
          <p:spPr>
            <a:xfrm>
              <a:off x="7026119" y="3125887"/>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9" name="Freeform: Shape 38">
              <a:extLst>
                <a:ext uri="{FF2B5EF4-FFF2-40B4-BE49-F238E27FC236}">
                  <a16:creationId xmlns:a16="http://schemas.microsoft.com/office/drawing/2014/main" id="{BE0C733C-8184-72FD-A10A-380A1ECC3C7C}"/>
                </a:ext>
              </a:extLst>
            </p:cNvPr>
            <p:cNvSpPr/>
            <p:nvPr/>
          </p:nvSpPr>
          <p:spPr>
            <a:xfrm>
              <a:off x="7408662" y="282755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0" name="Freeform: Shape 39">
              <a:extLst>
                <a:ext uri="{FF2B5EF4-FFF2-40B4-BE49-F238E27FC236}">
                  <a16:creationId xmlns:a16="http://schemas.microsoft.com/office/drawing/2014/main" id="{9C202422-AB65-0838-AF4D-A05F73810A6A}"/>
                </a:ext>
              </a:extLst>
            </p:cNvPr>
            <p:cNvSpPr/>
            <p:nvPr/>
          </p:nvSpPr>
          <p:spPr>
            <a:xfrm>
              <a:off x="7249547" y="3053259"/>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grpSp>
      <p:grpSp>
        <p:nvGrpSpPr>
          <p:cNvPr id="52" name="Group 51">
            <a:extLst>
              <a:ext uri="{FF2B5EF4-FFF2-40B4-BE49-F238E27FC236}">
                <a16:creationId xmlns:a16="http://schemas.microsoft.com/office/drawing/2014/main" id="{32CBCC76-8210-0EA5-DB28-C02FFD179F7D}"/>
              </a:ext>
            </a:extLst>
          </p:cNvPr>
          <p:cNvGrpSpPr/>
          <p:nvPr/>
        </p:nvGrpSpPr>
        <p:grpSpPr>
          <a:xfrm>
            <a:off x="8901857" y="3325508"/>
            <a:ext cx="1009263" cy="1218733"/>
            <a:chOff x="8889380" y="2171896"/>
            <a:chExt cx="1009263" cy="1218733"/>
          </a:xfrm>
        </p:grpSpPr>
        <p:sp>
          <p:nvSpPr>
            <p:cNvPr id="15" name="Freeform: Shape 14">
              <a:extLst>
                <a:ext uri="{FF2B5EF4-FFF2-40B4-BE49-F238E27FC236}">
                  <a16:creationId xmlns:a16="http://schemas.microsoft.com/office/drawing/2014/main" id="{F596F29C-B73D-E25F-F524-DA4C61B62960}"/>
                </a:ext>
              </a:extLst>
            </p:cNvPr>
            <p:cNvSpPr/>
            <p:nvPr/>
          </p:nvSpPr>
          <p:spPr>
            <a:xfrm>
              <a:off x="8889380" y="2171896"/>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7"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1" name="Freeform: Shape 40">
              <a:extLst>
                <a:ext uri="{FF2B5EF4-FFF2-40B4-BE49-F238E27FC236}">
                  <a16:creationId xmlns:a16="http://schemas.microsoft.com/office/drawing/2014/main" id="{6B0A8168-C75D-F88E-B9D1-3037F710425F}"/>
                </a:ext>
              </a:extLst>
            </p:cNvPr>
            <p:cNvSpPr/>
            <p:nvPr/>
          </p:nvSpPr>
          <p:spPr>
            <a:xfrm>
              <a:off x="9263598" y="226171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2" name="Freeform: Shape 41">
              <a:extLst>
                <a:ext uri="{FF2B5EF4-FFF2-40B4-BE49-F238E27FC236}">
                  <a16:creationId xmlns:a16="http://schemas.microsoft.com/office/drawing/2014/main" id="{3AAB360B-0B26-55B9-9BAC-B14B8B9742D6}"/>
                </a:ext>
              </a:extLst>
            </p:cNvPr>
            <p:cNvSpPr/>
            <p:nvPr/>
          </p:nvSpPr>
          <p:spPr>
            <a:xfrm>
              <a:off x="8971467" y="2837670"/>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3" name="Freeform: Shape 42">
              <a:extLst>
                <a:ext uri="{FF2B5EF4-FFF2-40B4-BE49-F238E27FC236}">
                  <a16:creationId xmlns:a16="http://schemas.microsoft.com/office/drawing/2014/main" id="{816F8901-34AD-B300-1D0E-E54BDC7D1986}"/>
                </a:ext>
              </a:extLst>
            </p:cNvPr>
            <p:cNvSpPr/>
            <p:nvPr/>
          </p:nvSpPr>
          <p:spPr>
            <a:xfrm>
              <a:off x="9298193" y="264947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4" name="Freeform: Shape 43">
              <a:extLst>
                <a:ext uri="{FF2B5EF4-FFF2-40B4-BE49-F238E27FC236}">
                  <a16:creationId xmlns:a16="http://schemas.microsoft.com/office/drawing/2014/main" id="{F5584E55-4C9E-A2CF-93F1-B60F6BD87F64}"/>
                </a:ext>
              </a:extLst>
            </p:cNvPr>
            <p:cNvSpPr/>
            <p:nvPr/>
          </p:nvSpPr>
          <p:spPr>
            <a:xfrm>
              <a:off x="9084081" y="2455927"/>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5" name="Freeform: Shape 44">
              <a:extLst>
                <a:ext uri="{FF2B5EF4-FFF2-40B4-BE49-F238E27FC236}">
                  <a16:creationId xmlns:a16="http://schemas.microsoft.com/office/drawing/2014/main" id="{3073F1D5-2E42-6C5E-8884-DCEAA5DF4EB0}"/>
                </a:ext>
              </a:extLst>
            </p:cNvPr>
            <p:cNvSpPr/>
            <p:nvPr/>
          </p:nvSpPr>
          <p:spPr>
            <a:xfrm>
              <a:off x="9567055" y="262185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6" name="Freeform: Shape 45">
              <a:extLst>
                <a:ext uri="{FF2B5EF4-FFF2-40B4-BE49-F238E27FC236}">
                  <a16:creationId xmlns:a16="http://schemas.microsoft.com/office/drawing/2014/main" id="{01813061-C839-93A9-4255-B3C5E8FFD595}"/>
                </a:ext>
              </a:extLst>
            </p:cNvPr>
            <p:cNvSpPr/>
            <p:nvPr/>
          </p:nvSpPr>
          <p:spPr>
            <a:xfrm>
              <a:off x="9507838" y="2357420"/>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7" name="Freeform: Shape 46">
              <a:extLst>
                <a:ext uri="{FF2B5EF4-FFF2-40B4-BE49-F238E27FC236}">
                  <a16:creationId xmlns:a16="http://schemas.microsoft.com/office/drawing/2014/main" id="{F668B53A-0913-2E0C-57DA-AD45F062BCD8}"/>
                </a:ext>
              </a:extLst>
            </p:cNvPr>
            <p:cNvSpPr/>
            <p:nvPr/>
          </p:nvSpPr>
          <p:spPr>
            <a:xfrm>
              <a:off x="9221403" y="286901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8" name="Freeform: Shape 47">
              <a:extLst>
                <a:ext uri="{FF2B5EF4-FFF2-40B4-BE49-F238E27FC236}">
                  <a16:creationId xmlns:a16="http://schemas.microsoft.com/office/drawing/2014/main" id="{FF9BF5CD-3A1E-8D73-7437-DB8852E71545}"/>
                </a:ext>
              </a:extLst>
            </p:cNvPr>
            <p:cNvSpPr/>
            <p:nvPr/>
          </p:nvSpPr>
          <p:spPr>
            <a:xfrm>
              <a:off x="9450003" y="3022970"/>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grpSp>
      <p:sp>
        <p:nvSpPr>
          <p:cNvPr id="3" name="TextBox 2">
            <a:extLst>
              <a:ext uri="{FF2B5EF4-FFF2-40B4-BE49-F238E27FC236}">
                <a16:creationId xmlns:a16="http://schemas.microsoft.com/office/drawing/2014/main" id="{EA141D29-7720-FFBB-11F5-CD6AF80FF289}"/>
              </a:ext>
            </a:extLst>
          </p:cNvPr>
          <p:cNvSpPr txBox="1"/>
          <p:nvPr/>
        </p:nvSpPr>
        <p:spPr>
          <a:xfrm>
            <a:off x="2435554" y="1279751"/>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Population 1</a:t>
            </a:r>
          </a:p>
        </p:txBody>
      </p:sp>
      <p:sp>
        <p:nvSpPr>
          <p:cNvPr id="5" name="TextBox 4">
            <a:extLst>
              <a:ext uri="{FF2B5EF4-FFF2-40B4-BE49-F238E27FC236}">
                <a16:creationId xmlns:a16="http://schemas.microsoft.com/office/drawing/2014/main" id="{49DB1640-25DC-90F1-B7B5-19CED097F9E8}"/>
              </a:ext>
            </a:extLst>
          </p:cNvPr>
          <p:cNvSpPr txBox="1"/>
          <p:nvPr/>
        </p:nvSpPr>
        <p:spPr>
          <a:xfrm>
            <a:off x="1471238" y="2677601"/>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1A</a:t>
            </a:r>
          </a:p>
        </p:txBody>
      </p:sp>
      <p:sp>
        <p:nvSpPr>
          <p:cNvPr id="6" name="TextBox 5">
            <a:extLst>
              <a:ext uri="{FF2B5EF4-FFF2-40B4-BE49-F238E27FC236}">
                <a16:creationId xmlns:a16="http://schemas.microsoft.com/office/drawing/2014/main" id="{32EBF480-9A74-6452-701C-463C872F2CEB}"/>
              </a:ext>
            </a:extLst>
          </p:cNvPr>
          <p:cNvSpPr txBox="1"/>
          <p:nvPr/>
        </p:nvSpPr>
        <p:spPr>
          <a:xfrm>
            <a:off x="3309963" y="2666699"/>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1B</a:t>
            </a:r>
          </a:p>
        </p:txBody>
      </p:sp>
      <p:grpSp>
        <p:nvGrpSpPr>
          <p:cNvPr id="4" name="Group 3">
            <a:extLst>
              <a:ext uri="{FF2B5EF4-FFF2-40B4-BE49-F238E27FC236}">
                <a16:creationId xmlns:a16="http://schemas.microsoft.com/office/drawing/2014/main" id="{76A2B19C-3AE0-3AA4-3E18-949F90A4E053}"/>
              </a:ext>
            </a:extLst>
          </p:cNvPr>
          <p:cNvGrpSpPr/>
          <p:nvPr/>
        </p:nvGrpSpPr>
        <p:grpSpPr>
          <a:xfrm>
            <a:off x="2083424" y="3282939"/>
            <a:ext cx="1009263" cy="1218733"/>
            <a:chOff x="7133813" y="3292567"/>
            <a:chExt cx="1009263" cy="1218733"/>
          </a:xfrm>
        </p:grpSpPr>
        <p:sp>
          <p:nvSpPr>
            <p:cNvPr id="28" name="Freeform: Shape 27">
              <a:extLst>
                <a:ext uri="{FF2B5EF4-FFF2-40B4-BE49-F238E27FC236}">
                  <a16:creationId xmlns:a16="http://schemas.microsoft.com/office/drawing/2014/main" id="{4D1BDC5D-B7B2-B6DA-E1D2-CF8D9D2A4E1E}"/>
                </a:ext>
              </a:extLst>
            </p:cNvPr>
            <p:cNvSpPr/>
            <p:nvPr/>
          </p:nvSpPr>
          <p:spPr>
            <a:xfrm>
              <a:off x="7133813" y="3292567"/>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8"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9" name="Freeform: Shape 28">
              <a:extLst>
                <a:ext uri="{FF2B5EF4-FFF2-40B4-BE49-F238E27FC236}">
                  <a16:creationId xmlns:a16="http://schemas.microsoft.com/office/drawing/2014/main" id="{78B1076C-F79D-847D-2FC2-0FB198E81829}"/>
                </a:ext>
              </a:extLst>
            </p:cNvPr>
            <p:cNvSpPr/>
            <p:nvPr/>
          </p:nvSpPr>
          <p:spPr>
            <a:xfrm>
              <a:off x="7319570" y="4013311"/>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1" name="Freeform: Shape 30">
              <a:extLst>
                <a:ext uri="{FF2B5EF4-FFF2-40B4-BE49-F238E27FC236}">
                  <a16:creationId xmlns:a16="http://schemas.microsoft.com/office/drawing/2014/main" id="{D85E3976-04AF-670D-4254-51427E86A3A2}"/>
                </a:ext>
              </a:extLst>
            </p:cNvPr>
            <p:cNvSpPr/>
            <p:nvPr/>
          </p:nvSpPr>
          <p:spPr>
            <a:xfrm>
              <a:off x="7830915" y="3918819"/>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53" name="Freeform: Shape 52">
              <a:extLst>
                <a:ext uri="{FF2B5EF4-FFF2-40B4-BE49-F238E27FC236}">
                  <a16:creationId xmlns:a16="http://schemas.microsoft.com/office/drawing/2014/main" id="{771147D9-96D6-5EF2-1C1C-8574598E9F45}"/>
                </a:ext>
              </a:extLst>
            </p:cNvPr>
            <p:cNvSpPr/>
            <p:nvPr/>
          </p:nvSpPr>
          <p:spPr>
            <a:xfrm>
              <a:off x="7378655" y="3562266"/>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54" name="Freeform: Shape 53">
              <a:extLst>
                <a:ext uri="{FF2B5EF4-FFF2-40B4-BE49-F238E27FC236}">
                  <a16:creationId xmlns:a16="http://schemas.microsoft.com/office/drawing/2014/main" id="{FF9CC565-CCC3-808E-FACD-B2AFD5A38D4C}"/>
                </a:ext>
              </a:extLst>
            </p:cNvPr>
            <p:cNvSpPr/>
            <p:nvPr/>
          </p:nvSpPr>
          <p:spPr>
            <a:xfrm>
              <a:off x="7526205" y="4181276"/>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0" name="Freeform: Shape 19">
              <a:extLst>
                <a:ext uri="{FF2B5EF4-FFF2-40B4-BE49-F238E27FC236}">
                  <a16:creationId xmlns:a16="http://schemas.microsoft.com/office/drawing/2014/main" id="{53FBB31A-E684-493D-6C7F-87E93ED3232E}"/>
                </a:ext>
              </a:extLst>
            </p:cNvPr>
            <p:cNvSpPr/>
            <p:nvPr/>
          </p:nvSpPr>
          <p:spPr>
            <a:xfrm>
              <a:off x="7553383" y="3845759"/>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2" name="Freeform: Shape 21">
              <a:extLst>
                <a:ext uri="{FF2B5EF4-FFF2-40B4-BE49-F238E27FC236}">
                  <a16:creationId xmlns:a16="http://schemas.microsoft.com/office/drawing/2014/main" id="{33081D5B-6F63-409A-A7DA-894E1EE18BA2}"/>
                </a:ext>
              </a:extLst>
            </p:cNvPr>
            <p:cNvSpPr/>
            <p:nvPr/>
          </p:nvSpPr>
          <p:spPr>
            <a:xfrm rot="5400000">
              <a:off x="7193297" y="3780951"/>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4" name="Freeform: Shape 23">
              <a:extLst>
                <a:ext uri="{FF2B5EF4-FFF2-40B4-BE49-F238E27FC236}">
                  <a16:creationId xmlns:a16="http://schemas.microsoft.com/office/drawing/2014/main" id="{7758793B-E305-ACD8-AF04-7110C6052B82}"/>
                </a:ext>
              </a:extLst>
            </p:cNvPr>
            <p:cNvSpPr/>
            <p:nvPr/>
          </p:nvSpPr>
          <p:spPr>
            <a:xfrm>
              <a:off x="7582686" y="3380859"/>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6" name="Freeform: Shape 25">
              <a:extLst>
                <a:ext uri="{FF2B5EF4-FFF2-40B4-BE49-F238E27FC236}">
                  <a16:creationId xmlns:a16="http://schemas.microsoft.com/office/drawing/2014/main" id="{D2171AFE-E2A0-1AB7-D4BD-320858911355}"/>
                </a:ext>
              </a:extLst>
            </p:cNvPr>
            <p:cNvSpPr/>
            <p:nvPr/>
          </p:nvSpPr>
          <p:spPr>
            <a:xfrm>
              <a:off x="7726662" y="3619930"/>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grpSp>
      <p:grpSp>
        <p:nvGrpSpPr>
          <p:cNvPr id="7" name="Group 6">
            <a:extLst>
              <a:ext uri="{FF2B5EF4-FFF2-40B4-BE49-F238E27FC236}">
                <a16:creationId xmlns:a16="http://schemas.microsoft.com/office/drawing/2014/main" id="{BF32DED5-3990-37FD-E3BA-434E1B28F119}"/>
              </a:ext>
            </a:extLst>
          </p:cNvPr>
          <p:cNvGrpSpPr/>
          <p:nvPr/>
        </p:nvGrpSpPr>
        <p:grpSpPr>
          <a:xfrm>
            <a:off x="3916907" y="3297973"/>
            <a:ext cx="1009263" cy="1218733"/>
            <a:chOff x="8928019" y="3292567"/>
            <a:chExt cx="1009263" cy="1218733"/>
          </a:xfrm>
        </p:grpSpPr>
        <p:sp>
          <p:nvSpPr>
            <p:cNvPr id="19" name="Freeform: Shape 18">
              <a:extLst>
                <a:ext uri="{FF2B5EF4-FFF2-40B4-BE49-F238E27FC236}">
                  <a16:creationId xmlns:a16="http://schemas.microsoft.com/office/drawing/2014/main" id="{1E3B8EF5-FB38-2B83-E3C4-80E1C3FB9836}"/>
                </a:ext>
              </a:extLst>
            </p:cNvPr>
            <p:cNvSpPr/>
            <p:nvPr/>
          </p:nvSpPr>
          <p:spPr>
            <a:xfrm>
              <a:off x="8928019" y="3292567"/>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7"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p>
          </p:txBody>
        </p:sp>
        <p:sp>
          <p:nvSpPr>
            <p:cNvPr id="30" name="Freeform: Shape 29">
              <a:extLst>
                <a:ext uri="{FF2B5EF4-FFF2-40B4-BE49-F238E27FC236}">
                  <a16:creationId xmlns:a16="http://schemas.microsoft.com/office/drawing/2014/main" id="{5D32DD93-6547-F558-B17D-3A179896F661}"/>
                </a:ext>
              </a:extLst>
            </p:cNvPr>
            <p:cNvSpPr/>
            <p:nvPr/>
          </p:nvSpPr>
          <p:spPr>
            <a:xfrm>
              <a:off x="9001014" y="3654459"/>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2" name="Freeform: Shape 31">
              <a:extLst>
                <a:ext uri="{FF2B5EF4-FFF2-40B4-BE49-F238E27FC236}">
                  <a16:creationId xmlns:a16="http://schemas.microsoft.com/office/drawing/2014/main" id="{5ABF1C23-DF05-630A-88C4-E7C6E63B9F26}"/>
                </a:ext>
              </a:extLst>
            </p:cNvPr>
            <p:cNvSpPr/>
            <p:nvPr/>
          </p:nvSpPr>
          <p:spPr>
            <a:xfrm>
              <a:off x="9567333" y="3958340"/>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50" name="Freeform: Shape 49">
              <a:extLst>
                <a:ext uri="{FF2B5EF4-FFF2-40B4-BE49-F238E27FC236}">
                  <a16:creationId xmlns:a16="http://schemas.microsoft.com/office/drawing/2014/main" id="{40767520-2BD3-A1FC-BC9E-A7D92E57B392}"/>
                </a:ext>
              </a:extLst>
            </p:cNvPr>
            <p:cNvSpPr/>
            <p:nvPr/>
          </p:nvSpPr>
          <p:spPr>
            <a:xfrm>
              <a:off x="9315872" y="3372174"/>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9" name="Freeform: Shape 48">
              <a:extLst>
                <a:ext uri="{FF2B5EF4-FFF2-40B4-BE49-F238E27FC236}">
                  <a16:creationId xmlns:a16="http://schemas.microsoft.com/office/drawing/2014/main" id="{898AE063-02DC-08C7-4395-27E89C68B553}"/>
                </a:ext>
              </a:extLst>
            </p:cNvPr>
            <p:cNvSpPr/>
            <p:nvPr/>
          </p:nvSpPr>
          <p:spPr>
            <a:xfrm>
              <a:off x="9165835" y="4177560"/>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1" name="Freeform: Shape 20">
              <a:extLst>
                <a:ext uri="{FF2B5EF4-FFF2-40B4-BE49-F238E27FC236}">
                  <a16:creationId xmlns:a16="http://schemas.microsoft.com/office/drawing/2014/main" id="{A832C7F6-7A61-F031-8845-9C10FBA2B867}"/>
                </a:ext>
              </a:extLst>
            </p:cNvPr>
            <p:cNvSpPr/>
            <p:nvPr/>
          </p:nvSpPr>
          <p:spPr>
            <a:xfrm>
              <a:off x="9078801" y="3926447"/>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3" name="Freeform: Shape 22">
              <a:extLst>
                <a:ext uri="{FF2B5EF4-FFF2-40B4-BE49-F238E27FC236}">
                  <a16:creationId xmlns:a16="http://schemas.microsoft.com/office/drawing/2014/main" id="{D5B0D4E5-CD6A-2D87-CC9C-74644AFE153B}"/>
                </a:ext>
              </a:extLst>
            </p:cNvPr>
            <p:cNvSpPr/>
            <p:nvPr/>
          </p:nvSpPr>
          <p:spPr>
            <a:xfrm>
              <a:off x="9414534" y="3707660"/>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5" name="Freeform: Shape 24">
              <a:extLst>
                <a:ext uri="{FF2B5EF4-FFF2-40B4-BE49-F238E27FC236}">
                  <a16:creationId xmlns:a16="http://schemas.microsoft.com/office/drawing/2014/main" id="{10C8777F-0962-0E15-ACE9-74EBC47F409B}"/>
                </a:ext>
              </a:extLst>
            </p:cNvPr>
            <p:cNvSpPr/>
            <p:nvPr/>
          </p:nvSpPr>
          <p:spPr>
            <a:xfrm>
              <a:off x="9546477" y="3478091"/>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7" name="Freeform: Shape 26">
              <a:extLst>
                <a:ext uri="{FF2B5EF4-FFF2-40B4-BE49-F238E27FC236}">
                  <a16:creationId xmlns:a16="http://schemas.microsoft.com/office/drawing/2014/main" id="{858D3658-967C-F251-D7C6-8AE1A8C80394}"/>
                </a:ext>
              </a:extLst>
            </p:cNvPr>
            <p:cNvSpPr/>
            <p:nvPr/>
          </p:nvSpPr>
          <p:spPr>
            <a:xfrm>
              <a:off x="9420126" y="420938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grpSp>
      <p:sp>
        <p:nvSpPr>
          <p:cNvPr id="16" name="TextBox 15">
            <a:extLst>
              <a:ext uri="{FF2B5EF4-FFF2-40B4-BE49-F238E27FC236}">
                <a16:creationId xmlns:a16="http://schemas.microsoft.com/office/drawing/2014/main" id="{F757B6EA-D94C-D34F-0DB1-40328A9CD513}"/>
              </a:ext>
            </a:extLst>
          </p:cNvPr>
          <p:cNvSpPr txBox="1"/>
          <p:nvPr/>
        </p:nvSpPr>
        <p:spPr>
          <a:xfrm>
            <a:off x="7357968" y="1331957"/>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Population 2</a:t>
            </a:r>
          </a:p>
        </p:txBody>
      </p:sp>
      <p:sp>
        <p:nvSpPr>
          <p:cNvPr id="17" name="TextBox 16">
            <a:extLst>
              <a:ext uri="{FF2B5EF4-FFF2-40B4-BE49-F238E27FC236}">
                <a16:creationId xmlns:a16="http://schemas.microsoft.com/office/drawing/2014/main" id="{4C186A16-5866-C5B2-44CF-793182A59A53}"/>
              </a:ext>
            </a:extLst>
          </p:cNvPr>
          <p:cNvSpPr txBox="1"/>
          <p:nvPr/>
        </p:nvSpPr>
        <p:spPr>
          <a:xfrm>
            <a:off x="6450946" y="2729807"/>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2A</a:t>
            </a:r>
          </a:p>
        </p:txBody>
      </p:sp>
      <p:sp>
        <p:nvSpPr>
          <p:cNvPr id="18" name="TextBox 17">
            <a:extLst>
              <a:ext uri="{FF2B5EF4-FFF2-40B4-BE49-F238E27FC236}">
                <a16:creationId xmlns:a16="http://schemas.microsoft.com/office/drawing/2014/main" id="{EE7D6284-003B-D85B-5234-BABA90601095}"/>
              </a:ext>
            </a:extLst>
          </p:cNvPr>
          <p:cNvSpPr txBox="1"/>
          <p:nvPr/>
        </p:nvSpPr>
        <p:spPr>
          <a:xfrm>
            <a:off x="8289671" y="2718905"/>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2B</a:t>
            </a:r>
          </a:p>
        </p:txBody>
      </p:sp>
      <p:sp>
        <p:nvSpPr>
          <p:cNvPr id="8" name="TextBox 7">
            <a:extLst>
              <a:ext uri="{FF2B5EF4-FFF2-40B4-BE49-F238E27FC236}">
                <a16:creationId xmlns:a16="http://schemas.microsoft.com/office/drawing/2014/main" id="{0290D277-2DEB-5E18-689B-1F7157C0A4F6}"/>
              </a:ext>
            </a:extLst>
          </p:cNvPr>
          <p:cNvSpPr txBox="1"/>
          <p:nvPr/>
        </p:nvSpPr>
        <p:spPr>
          <a:xfrm>
            <a:off x="6902020" y="5293514"/>
            <a:ext cx="309455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1"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F</a:t>
            </a:r>
            <a:r>
              <a:rPr kumimoji="0" lang="en-US" sz="4800" b="0" i="1" u="none" strike="noStrike" kern="1200" cap="none" spc="0" normalizeH="0" baseline="-25000" noProof="0" dirty="0">
                <a:ln>
                  <a:noFill/>
                </a:ln>
                <a:solidFill>
                  <a:prstClr val="white"/>
                </a:solidFill>
                <a:effectLst/>
                <a:uLnTx/>
                <a:uFillTx/>
                <a:latin typeface="Candara" panose="020E0502030303020204" pitchFamily="34" charset="0"/>
                <a:ea typeface="Cambria Math" panose="02040503050406030204" pitchFamily="18" charset="0"/>
                <a:cs typeface="+mn-cs"/>
              </a:rPr>
              <a:t>ST</a:t>
            </a:r>
            <a:r>
              <a:rPr kumimoji="0" lang="en-US" sz="4800" b="0" i="1"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 </a:t>
            </a:r>
            <a:r>
              <a:rPr kumimoji="0" lang="en-US" sz="4800" b="0" i="0"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 1</a:t>
            </a:r>
            <a:endParaRPr kumimoji="0" lang="en-US" sz="4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9" name="TextBox 8">
            <a:extLst>
              <a:ext uri="{FF2B5EF4-FFF2-40B4-BE49-F238E27FC236}">
                <a16:creationId xmlns:a16="http://schemas.microsoft.com/office/drawing/2014/main" id="{0AD24502-0709-31FA-0AD8-E05DED75FCA0}"/>
              </a:ext>
            </a:extLst>
          </p:cNvPr>
          <p:cNvSpPr txBox="1"/>
          <p:nvPr/>
        </p:nvSpPr>
        <p:spPr>
          <a:xfrm>
            <a:off x="1947357" y="5293514"/>
            <a:ext cx="309455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1"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F</a:t>
            </a:r>
            <a:r>
              <a:rPr kumimoji="0" lang="en-US" sz="4800" b="0" i="1" u="none" strike="noStrike" kern="1200" cap="none" spc="0" normalizeH="0" baseline="-25000" noProof="0" dirty="0">
                <a:ln>
                  <a:noFill/>
                </a:ln>
                <a:solidFill>
                  <a:prstClr val="white"/>
                </a:solidFill>
                <a:effectLst/>
                <a:uLnTx/>
                <a:uFillTx/>
                <a:latin typeface="Candara" panose="020E0502030303020204" pitchFamily="34" charset="0"/>
                <a:ea typeface="Cambria Math" panose="02040503050406030204" pitchFamily="18" charset="0"/>
                <a:cs typeface="+mn-cs"/>
              </a:rPr>
              <a:t>ST</a:t>
            </a:r>
            <a:r>
              <a:rPr kumimoji="0" lang="en-US" sz="4800" b="0" i="1"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 </a:t>
            </a:r>
            <a:r>
              <a:rPr kumimoji="0" lang="en-US" sz="4800" b="0" i="0"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 0</a:t>
            </a:r>
            <a:endParaRPr kumimoji="0" lang="en-US" sz="4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11" name="TextBox 10">
            <a:extLst>
              <a:ext uri="{FF2B5EF4-FFF2-40B4-BE49-F238E27FC236}">
                <a16:creationId xmlns:a16="http://schemas.microsoft.com/office/drawing/2014/main" id="{7E31E14D-3E4F-9704-F7AF-A32EDD551EEA}"/>
              </a:ext>
            </a:extLst>
          </p:cNvPr>
          <p:cNvSpPr txBox="1"/>
          <p:nvPr/>
        </p:nvSpPr>
        <p:spPr>
          <a:xfrm>
            <a:off x="6761391" y="6204562"/>
            <a:ext cx="34417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Differentiation </a:t>
            </a:r>
          </a:p>
        </p:txBody>
      </p:sp>
      <p:sp>
        <p:nvSpPr>
          <p:cNvPr id="12" name="TextBox 11">
            <a:extLst>
              <a:ext uri="{FF2B5EF4-FFF2-40B4-BE49-F238E27FC236}">
                <a16:creationId xmlns:a16="http://schemas.microsoft.com/office/drawing/2014/main" id="{2853162A-FB9C-F5DB-A7A4-6D8F513E1661}"/>
              </a:ext>
            </a:extLst>
          </p:cNvPr>
          <p:cNvSpPr txBox="1"/>
          <p:nvPr/>
        </p:nvSpPr>
        <p:spPr>
          <a:xfrm>
            <a:off x="1773785" y="6207334"/>
            <a:ext cx="34417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No differentiation</a:t>
            </a:r>
          </a:p>
        </p:txBody>
      </p:sp>
    </p:spTree>
    <p:extLst>
      <p:ext uri="{BB962C8B-B14F-4D97-AF65-F5344CB8AC3E}">
        <p14:creationId xmlns:p14="http://schemas.microsoft.com/office/powerpoint/2010/main" val="2480799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23F1FB78-63C5-9143-37E8-B19BA783BEA6}"/>
              </a:ext>
            </a:extLst>
          </p:cNvPr>
          <p:cNvSpPr/>
          <p:nvPr/>
        </p:nvSpPr>
        <p:spPr>
          <a:xfrm>
            <a:off x="6587820" y="1900713"/>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2" name="Title 1">
            <a:extLst>
              <a:ext uri="{FF2B5EF4-FFF2-40B4-BE49-F238E27FC236}">
                <a16:creationId xmlns:a16="http://schemas.microsoft.com/office/drawing/2014/main" id="{EACAD3F8-322A-596D-A89C-DA9AA55DFA86}"/>
              </a:ext>
            </a:extLst>
          </p:cNvPr>
          <p:cNvSpPr>
            <a:spLocks noGrp="1"/>
          </p:cNvSpPr>
          <p:nvPr>
            <p:ph type="title"/>
          </p:nvPr>
        </p:nvSpPr>
        <p:spPr/>
        <p:txBody>
          <a:bodyPr/>
          <a:lstStyle/>
          <a:p>
            <a:r>
              <a:rPr lang="en-US" dirty="0">
                <a:latin typeface="Candara" panose="020E0502030303020204" pitchFamily="34" charset="0"/>
              </a:rPr>
              <a:t>Fixation Index (</a:t>
            </a:r>
            <a:r>
              <a:rPr lang="en-US" i="1" dirty="0">
                <a:latin typeface="Candara" panose="020E0502030303020204" pitchFamily="34" charset="0"/>
              </a:rPr>
              <a:t>F</a:t>
            </a:r>
            <a:r>
              <a:rPr lang="en-US" i="1" baseline="-25000" dirty="0">
                <a:latin typeface="Candara" panose="020E0502030303020204" pitchFamily="34" charset="0"/>
              </a:rPr>
              <a:t>ST</a:t>
            </a:r>
            <a:r>
              <a:rPr lang="en-US" dirty="0">
                <a:latin typeface="Candara" panose="020E0502030303020204" pitchFamily="34" charset="0"/>
              </a:rPr>
              <a:t>)</a:t>
            </a:r>
          </a:p>
        </p:txBody>
      </p:sp>
      <p:sp>
        <p:nvSpPr>
          <p:cNvPr id="13" name="Freeform: Shape 12">
            <a:extLst>
              <a:ext uri="{FF2B5EF4-FFF2-40B4-BE49-F238E27FC236}">
                <a16:creationId xmlns:a16="http://schemas.microsoft.com/office/drawing/2014/main" id="{5746A29C-F86B-B993-4B93-C6A8E2D5C68D}"/>
              </a:ext>
            </a:extLst>
          </p:cNvPr>
          <p:cNvSpPr/>
          <p:nvPr/>
        </p:nvSpPr>
        <p:spPr>
          <a:xfrm>
            <a:off x="1608112" y="1848507"/>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grpSp>
        <p:nvGrpSpPr>
          <p:cNvPr id="51" name="Group 50">
            <a:extLst>
              <a:ext uri="{FF2B5EF4-FFF2-40B4-BE49-F238E27FC236}">
                <a16:creationId xmlns:a16="http://schemas.microsoft.com/office/drawing/2014/main" id="{CB437171-9222-0DCC-38B4-791E115DE5B8}"/>
              </a:ext>
            </a:extLst>
          </p:cNvPr>
          <p:cNvGrpSpPr/>
          <p:nvPr/>
        </p:nvGrpSpPr>
        <p:grpSpPr>
          <a:xfrm>
            <a:off x="7063132" y="3289458"/>
            <a:ext cx="1009263" cy="1218733"/>
            <a:chOff x="6696420" y="2188688"/>
            <a:chExt cx="1009263" cy="1218733"/>
          </a:xfrm>
        </p:grpSpPr>
        <p:sp>
          <p:nvSpPr>
            <p:cNvPr id="14" name="Freeform: Shape 13">
              <a:extLst>
                <a:ext uri="{FF2B5EF4-FFF2-40B4-BE49-F238E27FC236}">
                  <a16:creationId xmlns:a16="http://schemas.microsoft.com/office/drawing/2014/main" id="{2311485A-69C8-AF3C-2CC5-69E5D589F6AF}"/>
                </a:ext>
              </a:extLst>
            </p:cNvPr>
            <p:cNvSpPr/>
            <p:nvPr/>
          </p:nvSpPr>
          <p:spPr>
            <a:xfrm>
              <a:off x="6696420" y="2188688"/>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8"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3" name="Freeform: Shape 32">
              <a:extLst>
                <a:ext uri="{FF2B5EF4-FFF2-40B4-BE49-F238E27FC236}">
                  <a16:creationId xmlns:a16="http://schemas.microsoft.com/office/drawing/2014/main" id="{BE52917B-7620-406A-D2D4-268B6F174703}"/>
                </a:ext>
              </a:extLst>
            </p:cNvPr>
            <p:cNvSpPr/>
            <p:nvPr/>
          </p:nvSpPr>
          <p:spPr>
            <a:xfrm>
              <a:off x="6882177" y="2909432"/>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4" name="Freeform: Shape 33">
              <a:extLst>
                <a:ext uri="{FF2B5EF4-FFF2-40B4-BE49-F238E27FC236}">
                  <a16:creationId xmlns:a16="http://schemas.microsoft.com/office/drawing/2014/main" id="{B8E20EEE-C697-DC57-5B95-F61ECF90A197}"/>
                </a:ext>
              </a:extLst>
            </p:cNvPr>
            <p:cNvSpPr/>
            <p:nvPr/>
          </p:nvSpPr>
          <p:spPr>
            <a:xfrm>
              <a:off x="6744884" y="2625025"/>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5" name="Freeform: Shape 34">
              <a:extLst>
                <a:ext uri="{FF2B5EF4-FFF2-40B4-BE49-F238E27FC236}">
                  <a16:creationId xmlns:a16="http://schemas.microsoft.com/office/drawing/2014/main" id="{334CFBF3-9B41-740A-8070-445235FBC694}"/>
                </a:ext>
              </a:extLst>
            </p:cNvPr>
            <p:cNvSpPr/>
            <p:nvPr/>
          </p:nvSpPr>
          <p:spPr>
            <a:xfrm>
              <a:off x="7146143" y="268983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6" name="Freeform: Shape 35">
              <a:extLst>
                <a:ext uri="{FF2B5EF4-FFF2-40B4-BE49-F238E27FC236}">
                  <a16:creationId xmlns:a16="http://schemas.microsoft.com/office/drawing/2014/main" id="{A9916BD1-9FEA-BC53-396A-FE1FFFBEB64A}"/>
                </a:ext>
              </a:extLst>
            </p:cNvPr>
            <p:cNvSpPr/>
            <p:nvPr/>
          </p:nvSpPr>
          <p:spPr>
            <a:xfrm>
              <a:off x="7183472" y="2269342"/>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7" name="Freeform: Shape 36">
              <a:extLst>
                <a:ext uri="{FF2B5EF4-FFF2-40B4-BE49-F238E27FC236}">
                  <a16:creationId xmlns:a16="http://schemas.microsoft.com/office/drawing/2014/main" id="{CD118B8D-C6B4-9DE2-0FEB-423337A119FF}"/>
                </a:ext>
              </a:extLst>
            </p:cNvPr>
            <p:cNvSpPr/>
            <p:nvPr/>
          </p:nvSpPr>
          <p:spPr>
            <a:xfrm>
              <a:off x="7403766" y="253822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8" name="Freeform: Shape 37">
              <a:extLst>
                <a:ext uri="{FF2B5EF4-FFF2-40B4-BE49-F238E27FC236}">
                  <a16:creationId xmlns:a16="http://schemas.microsoft.com/office/drawing/2014/main" id="{745A97E0-7C78-4688-5C03-D0583CFA8187}"/>
                </a:ext>
              </a:extLst>
            </p:cNvPr>
            <p:cNvSpPr/>
            <p:nvPr/>
          </p:nvSpPr>
          <p:spPr>
            <a:xfrm>
              <a:off x="7026119" y="3125887"/>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9" name="Freeform: Shape 38">
              <a:extLst>
                <a:ext uri="{FF2B5EF4-FFF2-40B4-BE49-F238E27FC236}">
                  <a16:creationId xmlns:a16="http://schemas.microsoft.com/office/drawing/2014/main" id="{BE0C733C-8184-72FD-A10A-380A1ECC3C7C}"/>
                </a:ext>
              </a:extLst>
            </p:cNvPr>
            <p:cNvSpPr/>
            <p:nvPr/>
          </p:nvSpPr>
          <p:spPr>
            <a:xfrm>
              <a:off x="7408662" y="282755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0" name="Freeform: Shape 39">
              <a:extLst>
                <a:ext uri="{FF2B5EF4-FFF2-40B4-BE49-F238E27FC236}">
                  <a16:creationId xmlns:a16="http://schemas.microsoft.com/office/drawing/2014/main" id="{9C202422-AB65-0838-AF4D-A05F73810A6A}"/>
                </a:ext>
              </a:extLst>
            </p:cNvPr>
            <p:cNvSpPr/>
            <p:nvPr/>
          </p:nvSpPr>
          <p:spPr>
            <a:xfrm>
              <a:off x="7249547" y="3053259"/>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grpSp>
      <p:grpSp>
        <p:nvGrpSpPr>
          <p:cNvPr id="52" name="Group 51">
            <a:extLst>
              <a:ext uri="{FF2B5EF4-FFF2-40B4-BE49-F238E27FC236}">
                <a16:creationId xmlns:a16="http://schemas.microsoft.com/office/drawing/2014/main" id="{32CBCC76-8210-0EA5-DB28-C02FFD179F7D}"/>
              </a:ext>
            </a:extLst>
          </p:cNvPr>
          <p:cNvGrpSpPr/>
          <p:nvPr/>
        </p:nvGrpSpPr>
        <p:grpSpPr>
          <a:xfrm>
            <a:off x="8901857" y="3325508"/>
            <a:ext cx="1009263" cy="1218733"/>
            <a:chOff x="8889380" y="2171896"/>
            <a:chExt cx="1009263" cy="1218733"/>
          </a:xfrm>
        </p:grpSpPr>
        <p:sp>
          <p:nvSpPr>
            <p:cNvPr id="15" name="Freeform: Shape 14">
              <a:extLst>
                <a:ext uri="{FF2B5EF4-FFF2-40B4-BE49-F238E27FC236}">
                  <a16:creationId xmlns:a16="http://schemas.microsoft.com/office/drawing/2014/main" id="{F596F29C-B73D-E25F-F524-DA4C61B62960}"/>
                </a:ext>
              </a:extLst>
            </p:cNvPr>
            <p:cNvSpPr/>
            <p:nvPr/>
          </p:nvSpPr>
          <p:spPr>
            <a:xfrm>
              <a:off x="8889380" y="2171896"/>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7"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1" name="Freeform: Shape 40">
              <a:extLst>
                <a:ext uri="{FF2B5EF4-FFF2-40B4-BE49-F238E27FC236}">
                  <a16:creationId xmlns:a16="http://schemas.microsoft.com/office/drawing/2014/main" id="{6B0A8168-C75D-F88E-B9D1-3037F710425F}"/>
                </a:ext>
              </a:extLst>
            </p:cNvPr>
            <p:cNvSpPr/>
            <p:nvPr/>
          </p:nvSpPr>
          <p:spPr>
            <a:xfrm>
              <a:off x="9263598" y="226171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2" name="Freeform: Shape 41">
              <a:extLst>
                <a:ext uri="{FF2B5EF4-FFF2-40B4-BE49-F238E27FC236}">
                  <a16:creationId xmlns:a16="http://schemas.microsoft.com/office/drawing/2014/main" id="{3AAB360B-0B26-55B9-9BAC-B14B8B9742D6}"/>
                </a:ext>
              </a:extLst>
            </p:cNvPr>
            <p:cNvSpPr/>
            <p:nvPr/>
          </p:nvSpPr>
          <p:spPr>
            <a:xfrm>
              <a:off x="8971467" y="2837670"/>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3" name="Freeform: Shape 42">
              <a:extLst>
                <a:ext uri="{FF2B5EF4-FFF2-40B4-BE49-F238E27FC236}">
                  <a16:creationId xmlns:a16="http://schemas.microsoft.com/office/drawing/2014/main" id="{816F8901-34AD-B300-1D0E-E54BDC7D1986}"/>
                </a:ext>
              </a:extLst>
            </p:cNvPr>
            <p:cNvSpPr/>
            <p:nvPr/>
          </p:nvSpPr>
          <p:spPr>
            <a:xfrm>
              <a:off x="9298193" y="264947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4" name="Freeform: Shape 43">
              <a:extLst>
                <a:ext uri="{FF2B5EF4-FFF2-40B4-BE49-F238E27FC236}">
                  <a16:creationId xmlns:a16="http://schemas.microsoft.com/office/drawing/2014/main" id="{F5584E55-4C9E-A2CF-93F1-B60F6BD87F64}"/>
                </a:ext>
              </a:extLst>
            </p:cNvPr>
            <p:cNvSpPr/>
            <p:nvPr/>
          </p:nvSpPr>
          <p:spPr>
            <a:xfrm>
              <a:off x="9084081" y="2455927"/>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5" name="Freeform: Shape 44">
              <a:extLst>
                <a:ext uri="{FF2B5EF4-FFF2-40B4-BE49-F238E27FC236}">
                  <a16:creationId xmlns:a16="http://schemas.microsoft.com/office/drawing/2014/main" id="{3073F1D5-2E42-6C5E-8884-DCEAA5DF4EB0}"/>
                </a:ext>
              </a:extLst>
            </p:cNvPr>
            <p:cNvSpPr/>
            <p:nvPr/>
          </p:nvSpPr>
          <p:spPr>
            <a:xfrm>
              <a:off x="9567055" y="262185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6" name="Freeform: Shape 45">
              <a:extLst>
                <a:ext uri="{FF2B5EF4-FFF2-40B4-BE49-F238E27FC236}">
                  <a16:creationId xmlns:a16="http://schemas.microsoft.com/office/drawing/2014/main" id="{01813061-C839-93A9-4255-B3C5E8FFD595}"/>
                </a:ext>
              </a:extLst>
            </p:cNvPr>
            <p:cNvSpPr/>
            <p:nvPr/>
          </p:nvSpPr>
          <p:spPr>
            <a:xfrm>
              <a:off x="9507838" y="2357420"/>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7" name="Freeform: Shape 46">
              <a:extLst>
                <a:ext uri="{FF2B5EF4-FFF2-40B4-BE49-F238E27FC236}">
                  <a16:creationId xmlns:a16="http://schemas.microsoft.com/office/drawing/2014/main" id="{F668B53A-0913-2E0C-57DA-AD45F062BCD8}"/>
                </a:ext>
              </a:extLst>
            </p:cNvPr>
            <p:cNvSpPr/>
            <p:nvPr/>
          </p:nvSpPr>
          <p:spPr>
            <a:xfrm>
              <a:off x="9221403" y="286901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8" name="Freeform: Shape 47">
              <a:extLst>
                <a:ext uri="{FF2B5EF4-FFF2-40B4-BE49-F238E27FC236}">
                  <a16:creationId xmlns:a16="http://schemas.microsoft.com/office/drawing/2014/main" id="{FF9BF5CD-3A1E-8D73-7437-DB8852E71545}"/>
                </a:ext>
              </a:extLst>
            </p:cNvPr>
            <p:cNvSpPr/>
            <p:nvPr/>
          </p:nvSpPr>
          <p:spPr>
            <a:xfrm>
              <a:off x="9450003" y="3022970"/>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grpSp>
      <p:sp>
        <p:nvSpPr>
          <p:cNvPr id="3" name="TextBox 2">
            <a:extLst>
              <a:ext uri="{FF2B5EF4-FFF2-40B4-BE49-F238E27FC236}">
                <a16:creationId xmlns:a16="http://schemas.microsoft.com/office/drawing/2014/main" id="{EA141D29-7720-FFBB-11F5-CD6AF80FF289}"/>
              </a:ext>
            </a:extLst>
          </p:cNvPr>
          <p:cNvSpPr txBox="1"/>
          <p:nvPr/>
        </p:nvSpPr>
        <p:spPr>
          <a:xfrm>
            <a:off x="2435554" y="1279751"/>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Population 1</a:t>
            </a:r>
          </a:p>
        </p:txBody>
      </p:sp>
      <p:sp>
        <p:nvSpPr>
          <p:cNvPr id="5" name="TextBox 4">
            <a:extLst>
              <a:ext uri="{FF2B5EF4-FFF2-40B4-BE49-F238E27FC236}">
                <a16:creationId xmlns:a16="http://schemas.microsoft.com/office/drawing/2014/main" id="{49DB1640-25DC-90F1-B7B5-19CED097F9E8}"/>
              </a:ext>
            </a:extLst>
          </p:cNvPr>
          <p:cNvSpPr txBox="1"/>
          <p:nvPr/>
        </p:nvSpPr>
        <p:spPr>
          <a:xfrm>
            <a:off x="1471238" y="2677601"/>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1A</a:t>
            </a:r>
          </a:p>
        </p:txBody>
      </p:sp>
      <p:sp>
        <p:nvSpPr>
          <p:cNvPr id="6" name="TextBox 5">
            <a:extLst>
              <a:ext uri="{FF2B5EF4-FFF2-40B4-BE49-F238E27FC236}">
                <a16:creationId xmlns:a16="http://schemas.microsoft.com/office/drawing/2014/main" id="{32EBF480-9A74-6452-701C-463C872F2CEB}"/>
              </a:ext>
            </a:extLst>
          </p:cNvPr>
          <p:cNvSpPr txBox="1"/>
          <p:nvPr/>
        </p:nvSpPr>
        <p:spPr>
          <a:xfrm>
            <a:off x="3309963" y="2666699"/>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1B</a:t>
            </a:r>
          </a:p>
        </p:txBody>
      </p:sp>
      <p:grpSp>
        <p:nvGrpSpPr>
          <p:cNvPr id="4" name="Group 3">
            <a:extLst>
              <a:ext uri="{FF2B5EF4-FFF2-40B4-BE49-F238E27FC236}">
                <a16:creationId xmlns:a16="http://schemas.microsoft.com/office/drawing/2014/main" id="{76A2B19C-3AE0-3AA4-3E18-949F90A4E053}"/>
              </a:ext>
            </a:extLst>
          </p:cNvPr>
          <p:cNvGrpSpPr/>
          <p:nvPr/>
        </p:nvGrpSpPr>
        <p:grpSpPr>
          <a:xfrm>
            <a:off x="2083424" y="3282939"/>
            <a:ext cx="1009263" cy="1218733"/>
            <a:chOff x="7133813" y="3292567"/>
            <a:chExt cx="1009263" cy="1218733"/>
          </a:xfrm>
        </p:grpSpPr>
        <p:sp>
          <p:nvSpPr>
            <p:cNvPr id="28" name="Freeform: Shape 27">
              <a:extLst>
                <a:ext uri="{FF2B5EF4-FFF2-40B4-BE49-F238E27FC236}">
                  <a16:creationId xmlns:a16="http://schemas.microsoft.com/office/drawing/2014/main" id="{4D1BDC5D-B7B2-B6DA-E1D2-CF8D9D2A4E1E}"/>
                </a:ext>
              </a:extLst>
            </p:cNvPr>
            <p:cNvSpPr/>
            <p:nvPr/>
          </p:nvSpPr>
          <p:spPr>
            <a:xfrm>
              <a:off x="7133813" y="3292567"/>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8"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9" name="Freeform: Shape 28">
              <a:extLst>
                <a:ext uri="{FF2B5EF4-FFF2-40B4-BE49-F238E27FC236}">
                  <a16:creationId xmlns:a16="http://schemas.microsoft.com/office/drawing/2014/main" id="{78B1076C-F79D-847D-2FC2-0FB198E81829}"/>
                </a:ext>
              </a:extLst>
            </p:cNvPr>
            <p:cNvSpPr/>
            <p:nvPr/>
          </p:nvSpPr>
          <p:spPr>
            <a:xfrm>
              <a:off x="7319570" y="4013311"/>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1" name="Freeform: Shape 30">
              <a:extLst>
                <a:ext uri="{FF2B5EF4-FFF2-40B4-BE49-F238E27FC236}">
                  <a16:creationId xmlns:a16="http://schemas.microsoft.com/office/drawing/2014/main" id="{D85E3976-04AF-670D-4254-51427E86A3A2}"/>
                </a:ext>
              </a:extLst>
            </p:cNvPr>
            <p:cNvSpPr/>
            <p:nvPr/>
          </p:nvSpPr>
          <p:spPr>
            <a:xfrm>
              <a:off x="7830915" y="3918819"/>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53" name="Freeform: Shape 52">
              <a:extLst>
                <a:ext uri="{FF2B5EF4-FFF2-40B4-BE49-F238E27FC236}">
                  <a16:creationId xmlns:a16="http://schemas.microsoft.com/office/drawing/2014/main" id="{771147D9-96D6-5EF2-1C1C-8574598E9F45}"/>
                </a:ext>
              </a:extLst>
            </p:cNvPr>
            <p:cNvSpPr/>
            <p:nvPr/>
          </p:nvSpPr>
          <p:spPr>
            <a:xfrm>
              <a:off x="7378655" y="3562266"/>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54" name="Freeform: Shape 53">
              <a:extLst>
                <a:ext uri="{FF2B5EF4-FFF2-40B4-BE49-F238E27FC236}">
                  <a16:creationId xmlns:a16="http://schemas.microsoft.com/office/drawing/2014/main" id="{FF9CC565-CCC3-808E-FACD-B2AFD5A38D4C}"/>
                </a:ext>
              </a:extLst>
            </p:cNvPr>
            <p:cNvSpPr/>
            <p:nvPr/>
          </p:nvSpPr>
          <p:spPr>
            <a:xfrm>
              <a:off x="7526205" y="4181276"/>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0" name="Freeform: Shape 19">
              <a:extLst>
                <a:ext uri="{FF2B5EF4-FFF2-40B4-BE49-F238E27FC236}">
                  <a16:creationId xmlns:a16="http://schemas.microsoft.com/office/drawing/2014/main" id="{53FBB31A-E684-493D-6C7F-87E93ED3232E}"/>
                </a:ext>
              </a:extLst>
            </p:cNvPr>
            <p:cNvSpPr/>
            <p:nvPr/>
          </p:nvSpPr>
          <p:spPr>
            <a:xfrm>
              <a:off x="7553383" y="3845759"/>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2" name="Freeform: Shape 21">
              <a:extLst>
                <a:ext uri="{FF2B5EF4-FFF2-40B4-BE49-F238E27FC236}">
                  <a16:creationId xmlns:a16="http://schemas.microsoft.com/office/drawing/2014/main" id="{33081D5B-6F63-409A-A7DA-894E1EE18BA2}"/>
                </a:ext>
              </a:extLst>
            </p:cNvPr>
            <p:cNvSpPr/>
            <p:nvPr/>
          </p:nvSpPr>
          <p:spPr>
            <a:xfrm rot="5400000">
              <a:off x="7193297" y="3780951"/>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4" name="Freeform: Shape 23">
              <a:extLst>
                <a:ext uri="{FF2B5EF4-FFF2-40B4-BE49-F238E27FC236}">
                  <a16:creationId xmlns:a16="http://schemas.microsoft.com/office/drawing/2014/main" id="{7758793B-E305-ACD8-AF04-7110C6052B82}"/>
                </a:ext>
              </a:extLst>
            </p:cNvPr>
            <p:cNvSpPr/>
            <p:nvPr/>
          </p:nvSpPr>
          <p:spPr>
            <a:xfrm>
              <a:off x="7582686" y="3380859"/>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6" name="Freeform: Shape 25">
              <a:extLst>
                <a:ext uri="{FF2B5EF4-FFF2-40B4-BE49-F238E27FC236}">
                  <a16:creationId xmlns:a16="http://schemas.microsoft.com/office/drawing/2014/main" id="{D2171AFE-E2A0-1AB7-D4BD-320858911355}"/>
                </a:ext>
              </a:extLst>
            </p:cNvPr>
            <p:cNvSpPr/>
            <p:nvPr/>
          </p:nvSpPr>
          <p:spPr>
            <a:xfrm>
              <a:off x="7726662" y="3619930"/>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grpSp>
      <p:grpSp>
        <p:nvGrpSpPr>
          <p:cNvPr id="7" name="Group 6">
            <a:extLst>
              <a:ext uri="{FF2B5EF4-FFF2-40B4-BE49-F238E27FC236}">
                <a16:creationId xmlns:a16="http://schemas.microsoft.com/office/drawing/2014/main" id="{BF32DED5-3990-37FD-E3BA-434E1B28F119}"/>
              </a:ext>
            </a:extLst>
          </p:cNvPr>
          <p:cNvGrpSpPr/>
          <p:nvPr/>
        </p:nvGrpSpPr>
        <p:grpSpPr>
          <a:xfrm>
            <a:off x="3916907" y="3297973"/>
            <a:ext cx="1009263" cy="1218733"/>
            <a:chOff x="8928019" y="3292567"/>
            <a:chExt cx="1009263" cy="1218733"/>
          </a:xfrm>
        </p:grpSpPr>
        <p:sp>
          <p:nvSpPr>
            <p:cNvPr id="19" name="Freeform: Shape 18">
              <a:extLst>
                <a:ext uri="{FF2B5EF4-FFF2-40B4-BE49-F238E27FC236}">
                  <a16:creationId xmlns:a16="http://schemas.microsoft.com/office/drawing/2014/main" id="{1E3B8EF5-FB38-2B83-E3C4-80E1C3FB9836}"/>
                </a:ext>
              </a:extLst>
            </p:cNvPr>
            <p:cNvSpPr/>
            <p:nvPr/>
          </p:nvSpPr>
          <p:spPr>
            <a:xfrm>
              <a:off x="8928019" y="3292567"/>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7"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a:t>
              </a:r>
            </a:p>
          </p:txBody>
        </p:sp>
        <p:sp>
          <p:nvSpPr>
            <p:cNvPr id="30" name="Freeform: Shape 29">
              <a:extLst>
                <a:ext uri="{FF2B5EF4-FFF2-40B4-BE49-F238E27FC236}">
                  <a16:creationId xmlns:a16="http://schemas.microsoft.com/office/drawing/2014/main" id="{5D32DD93-6547-F558-B17D-3A179896F661}"/>
                </a:ext>
              </a:extLst>
            </p:cNvPr>
            <p:cNvSpPr/>
            <p:nvPr/>
          </p:nvSpPr>
          <p:spPr>
            <a:xfrm>
              <a:off x="9001014" y="3654459"/>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32" name="Freeform: Shape 31">
              <a:extLst>
                <a:ext uri="{FF2B5EF4-FFF2-40B4-BE49-F238E27FC236}">
                  <a16:creationId xmlns:a16="http://schemas.microsoft.com/office/drawing/2014/main" id="{5ABF1C23-DF05-630A-88C4-E7C6E63B9F26}"/>
                </a:ext>
              </a:extLst>
            </p:cNvPr>
            <p:cNvSpPr/>
            <p:nvPr/>
          </p:nvSpPr>
          <p:spPr>
            <a:xfrm>
              <a:off x="9567333" y="3958340"/>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50" name="Freeform: Shape 49">
              <a:extLst>
                <a:ext uri="{FF2B5EF4-FFF2-40B4-BE49-F238E27FC236}">
                  <a16:creationId xmlns:a16="http://schemas.microsoft.com/office/drawing/2014/main" id="{40767520-2BD3-A1FC-BC9E-A7D92E57B392}"/>
                </a:ext>
              </a:extLst>
            </p:cNvPr>
            <p:cNvSpPr/>
            <p:nvPr/>
          </p:nvSpPr>
          <p:spPr>
            <a:xfrm>
              <a:off x="9315872" y="3372174"/>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49" name="Freeform: Shape 48">
              <a:extLst>
                <a:ext uri="{FF2B5EF4-FFF2-40B4-BE49-F238E27FC236}">
                  <a16:creationId xmlns:a16="http://schemas.microsoft.com/office/drawing/2014/main" id="{898AE063-02DC-08C7-4395-27E89C68B553}"/>
                </a:ext>
              </a:extLst>
            </p:cNvPr>
            <p:cNvSpPr/>
            <p:nvPr/>
          </p:nvSpPr>
          <p:spPr>
            <a:xfrm>
              <a:off x="9165835" y="4177560"/>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1" name="Freeform: Shape 20">
              <a:extLst>
                <a:ext uri="{FF2B5EF4-FFF2-40B4-BE49-F238E27FC236}">
                  <a16:creationId xmlns:a16="http://schemas.microsoft.com/office/drawing/2014/main" id="{A832C7F6-7A61-F031-8845-9C10FBA2B867}"/>
                </a:ext>
              </a:extLst>
            </p:cNvPr>
            <p:cNvSpPr/>
            <p:nvPr/>
          </p:nvSpPr>
          <p:spPr>
            <a:xfrm>
              <a:off x="9078801" y="3926447"/>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3" name="Freeform: Shape 22">
              <a:extLst>
                <a:ext uri="{FF2B5EF4-FFF2-40B4-BE49-F238E27FC236}">
                  <a16:creationId xmlns:a16="http://schemas.microsoft.com/office/drawing/2014/main" id="{D5B0D4E5-CD6A-2D87-CC9C-74644AFE153B}"/>
                </a:ext>
              </a:extLst>
            </p:cNvPr>
            <p:cNvSpPr/>
            <p:nvPr/>
          </p:nvSpPr>
          <p:spPr>
            <a:xfrm>
              <a:off x="9414534" y="3707660"/>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5" name="Freeform: Shape 24">
              <a:extLst>
                <a:ext uri="{FF2B5EF4-FFF2-40B4-BE49-F238E27FC236}">
                  <a16:creationId xmlns:a16="http://schemas.microsoft.com/office/drawing/2014/main" id="{10C8777F-0962-0E15-ACE9-74EBC47F409B}"/>
                </a:ext>
              </a:extLst>
            </p:cNvPr>
            <p:cNvSpPr/>
            <p:nvPr/>
          </p:nvSpPr>
          <p:spPr>
            <a:xfrm>
              <a:off x="9546477" y="3478091"/>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27" name="Freeform: Shape 26">
              <a:extLst>
                <a:ext uri="{FF2B5EF4-FFF2-40B4-BE49-F238E27FC236}">
                  <a16:creationId xmlns:a16="http://schemas.microsoft.com/office/drawing/2014/main" id="{858D3658-967C-F251-D7C6-8AE1A8C80394}"/>
                </a:ext>
              </a:extLst>
            </p:cNvPr>
            <p:cNvSpPr/>
            <p:nvPr/>
          </p:nvSpPr>
          <p:spPr>
            <a:xfrm>
              <a:off x="9420126" y="420938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grpSp>
      <p:sp>
        <p:nvSpPr>
          <p:cNvPr id="16" name="TextBox 15">
            <a:extLst>
              <a:ext uri="{FF2B5EF4-FFF2-40B4-BE49-F238E27FC236}">
                <a16:creationId xmlns:a16="http://schemas.microsoft.com/office/drawing/2014/main" id="{F757B6EA-D94C-D34F-0DB1-40328A9CD513}"/>
              </a:ext>
            </a:extLst>
          </p:cNvPr>
          <p:cNvSpPr txBox="1"/>
          <p:nvPr/>
        </p:nvSpPr>
        <p:spPr>
          <a:xfrm>
            <a:off x="7357968" y="1331957"/>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Population 2</a:t>
            </a:r>
          </a:p>
        </p:txBody>
      </p:sp>
      <p:sp>
        <p:nvSpPr>
          <p:cNvPr id="17" name="TextBox 16">
            <a:extLst>
              <a:ext uri="{FF2B5EF4-FFF2-40B4-BE49-F238E27FC236}">
                <a16:creationId xmlns:a16="http://schemas.microsoft.com/office/drawing/2014/main" id="{4C186A16-5866-C5B2-44CF-793182A59A53}"/>
              </a:ext>
            </a:extLst>
          </p:cNvPr>
          <p:cNvSpPr txBox="1"/>
          <p:nvPr/>
        </p:nvSpPr>
        <p:spPr>
          <a:xfrm>
            <a:off x="6450946" y="2729807"/>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2A</a:t>
            </a:r>
          </a:p>
        </p:txBody>
      </p:sp>
      <p:sp>
        <p:nvSpPr>
          <p:cNvPr id="18" name="TextBox 17">
            <a:extLst>
              <a:ext uri="{FF2B5EF4-FFF2-40B4-BE49-F238E27FC236}">
                <a16:creationId xmlns:a16="http://schemas.microsoft.com/office/drawing/2014/main" id="{EE7D6284-003B-D85B-5234-BABA90601095}"/>
              </a:ext>
            </a:extLst>
          </p:cNvPr>
          <p:cNvSpPr txBox="1"/>
          <p:nvPr/>
        </p:nvSpPr>
        <p:spPr>
          <a:xfrm>
            <a:off x="8289671" y="2718905"/>
            <a:ext cx="223363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2B</a:t>
            </a:r>
          </a:p>
        </p:txBody>
      </p:sp>
      <p:sp>
        <p:nvSpPr>
          <p:cNvPr id="8" name="TextBox 7">
            <a:extLst>
              <a:ext uri="{FF2B5EF4-FFF2-40B4-BE49-F238E27FC236}">
                <a16:creationId xmlns:a16="http://schemas.microsoft.com/office/drawing/2014/main" id="{0290D277-2DEB-5E18-689B-1F7157C0A4F6}"/>
              </a:ext>
            </a:extLst>
          </p:cNvPr>
          <p:cNvSpPr txBox="1"/>
          <p:nvPr/>
        </p:nvSpPr>
        <p:spPr>
          <a:xfrm>
            <a:off x="6902020" y="5293514"/>
            <a:ext cx="309455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1"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F</a:t>
            </a:r>
            <a:r>
              <a:rPr kumimoji="0" lang="en-US" sz="4800" b="0" i="1" u="none" strike="noStrike" kern="1200" cap="none" spc="0" normalizeH="0" baseline="-25000" noProof="0" dirty="0">
                <a:ln>
                  <a:noFill/>
                </a:ln>
                <a:solidFill>
                  <a:prstClr val="white"/>
                </a:solidFill>
                <a:effectLst/>
                <a:uLnTx/>
                <a:uFillTx/>
                <a:latin typeface="Candara" panose="020E0502030303020204" pitchFamily="34" charset="0"/>
                <a:ea typeface="Cambria Math" panose="02040503050406030204" pitchFamily="18" charset="0"/>
                <a:cs typeface="+mn-cs"/>
              </a:rPr>
              <a:t>ST</a:t>
            </a:r>
            <a:r>
              <a:rPr kumimoji="0" lang="en-US" sz="4800" b="0" i="1"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 </a:t>
            </a:r>
            <a:r>
              <a:rPr kumimoji="0" lang="en-US" sz="4800" b="0" i="0"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 1</a:t>
            </a:r>
            <a:endParaRPr kumimoji="0" lang="en-US" sz="4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9" name="TextBox 8">
            <a:extLst>
              <a:ext uri="{FF2B5EF4-FFF2-40B4-BE49-F238E27FC236}">
                <a16:creationId xmlns:a16="http://schemas.microsoft.com/office/drawing/2014/main" id="{0AD24502-0709-31FA-0AD8-E05DED75FCA0}"/>
              </a:ext>
            </a:extLst>
          </p:cNvPr>
          <p:cNvSpPr txBox="1"/>
          <p:nvPr/>
        </p:nvSpPr>
        <p:spPr>
          <a:xfrm>
            <a:off x="1947357" y="5293514"/>
            <a:ext cx="309455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1"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F</a:t>
            </a:r>
            <a:r>
              <a:rPr kumimoji="0" lang="en-US" sz="4800" b="0" i="1" u="none" strike="noStrike" kern="1200" cap="none" spc="0" normalizeH="0" baseline="-25000" noProof="0" dirty="0">
                <a:ln>
                  <a:noFill/>
                </a:ln>
                <a:solidFill>
                  <a:prstClr val="white"/>
                </a:solidFill>
                <a:effectLst/>
                <a:uLnTx/>
                <a:uFillTx/>
                <a:latin typeface="Candara" panose="020E0502030303020204" pitchFamily="34" charset="0"/>
                <a:ea typeface="Cambria Math" panose="02040503050406030204" pitchFamily="18" charset="0"/>
                <a:cs typeface="+mn-cs"/>
              </a:rPr>
              <a:t>ST</a:t>
            </a:r>
            <a:r>
              <a:rPr kumimoji="0" lang="en-US" sz="4800" b="0" i="1"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 </a:t>
            </a:r>
            <a:r>
              <a:rPr kumimoji="0" lang="en-US" sz="4800" b="0" i="0" u="none" strike="noStrike" kern="1200" cap="none" spc="0" normalizeH="0" baseline="0" noProof="0" dirty="0">
                <a:ln>
                  <a:noFill/>
                </a:ln>
                <a:solidFill>
                  <a:prstClr val="white"/>
                </a:solidFill>
                <a:effectLst/>
                <a:uLnTx/>
                <a:uFillTx/>
                <a:latin typeface="Candara" panose="020E0502030303020204" pitchFamily="34" charset="0"/>
                <a:ea typeface="Cambria Math" panose="02040503050406030204" pitchFamily="18" charset="0"/>
                <a:cs typeface="+mn-cs"/>
              </a:rPr>
              <a:t>= 0</a:t>
            </a:r>
            <a:endParaRPr kumimoji="0" lang="en-US" sz="4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11" name="TextBox 10">
            <a:extLst>
              <a:ext uri="{FF2B5EF4-FFF2-40B4-BE49-F238E27FC236}">
                <a16:creationId xmlns:a16="http://schemas.microsoft.com/office/drawing/2014/main" id="{7E31E14D-3E4F-9704-F7AF-A32EDD551EEA}"/>
              </a:ext>
            </a:extLst>
          </p:cNvPr>
          <p:cNvSpPr txBox="1"/>
          <p:nvPr/>
        </p:nvSpPr>
        <p:spPr>
          <a:xfrm>
            <a:off x="6761391" y="6204562"/>
            <a:ext cx="34417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Differentiation </a:t>
            </a:r>
          </a:p>
        </p:txBody>
      </p:sp>
      <p:sp>
        <p:nvSpPr>
          <p:cNvPr id="12" name="TextBox 11">
            <a:extLst>
              <a:ext uri="{FF2B5EF4-FFF2-40B4-BE49-F238E27FC236}">
                <a16:creationId xmlns:a16="http://schemas.microsoft.com/office/drawing/2014/main" id="{2853162A-FB9C-F5DB-A7A4-6D8F513E1661}"/>
              </a:ext>
            </a:extLst>
          </p:cNvPr>
          <p:cNvSpPr txBox="1"/>
          <p:nvPr/>
        </p:nvSpPr>
        <p:spPr>
          <a:xfrm>
            <a:off x="1773785" y="6207334"/>
            <a:ext cx="34417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No differentiation</a:t>
            </a:r>
          </a:p>
        </p:txBody>
      </p:sp>
      <p:sp>
        <p:nvSpPr>
          <p:cNvPr id="55" name="Arrow: Left-Right 54">
            <a:extLst>
              <a:ext uri="{FF2B5EF4-FFF2-40B4-BE49-F238E27FC236}">
                <a16:creationId xmlns:a16="http://schemas.microsoft.com/office/drawing/2014/main" id="{0654136C-DAF7-7BB8-8BBE-B0CB8D1539BB}"/>
              </a:ext>
            </a:extLst>
          </p:cNvPr>
          <p:cNvSpPr/>
          <p:nvPr/>
        </p:nvSpPr>
        <p:spPr>
          <a:xfrm>
            <a:off x="3124803" y="3776974"/>
            <a:ext cx="771197" cy="21750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56" name="Arrow: Left-Right 55">
            <a:extLst>
              <a:ext uri="{FF2B5EF4-FFF2-40B4-BE49-F238E27FC236}">
                <a16:creationId xmlns:a16="http://schemas.microsoft.com/office/drawing/2014/main" id="{9B281377-3EE5-F082-F895-F24ACD9365C4}"/>
              </a:ext>
            </a:extLst>
          </p:cNvPr>
          <p:cNvSpPr/>
          <p:nvPr/>
        </p:nvSpPr>
        <p:spPr>
          <a:xfrm>
            <a:off x="8101390" y="3979530"/>
            <a:ext cx="771197" cy="21750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
        <p:nvSpPr>
          <p:cNvPr id="57" name="&quot;Not Allowed&quot; Symbol 56">
            <a:extLst>
              <a:ext uri="{FF2B5EF4-FFF2-40B4-BE49-F238E27FC236}">
                <a16:creationId xmlns:a16="http://schemas.microsoft.com/office/drawing/2014/main" id="{B81684E1-E680-B930-9004-AE1D404A95C4}"/>
              </a:ext>
            </a:extLst>
          </p:cNvPr>
          <p:cNvSpPr/>
          <p:nvPr/>
        </p:nvSpPr>
        <p:spPr>
          <a:xfrm>
            <a:off x="8246161" y="3429263"/>
            <a:ext cx="510290" cy="504445"/>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1628138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746A29C-F86B-B993-4B93-C6A8E2D5C68D}"/>
              </a:ext>
            </a:extLst>
          </p:cNvPr>
          <p:cNvSpPr/>
          <p:nvPr/>
        </p:nvSpPr>
        <p:spPr>
          <a:xfrm>
            <a:off x="5122837" y="915057"/>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endParaRPr lang="en-US" dirty="0"/>
          </a:p>
        </p:txBody>
      </p:sp>
      <p:sp>
        <p:nvSpPr>
          <p:cNvPr id="2" name="Title 1">
            <a:extLst>
              <a:ext uri="{FF2B5EF4-FFF2-40B4-BE49-F238E27FC236}">
                <a16:creationId xmlns:a16="http://schemas.microsoft.com/office/drawing/2014/main" id="{EACAD3F8-322A-596D-A89C-DA9AA55DFA86}"/>
              </a:ext>
            </a:extLst>
          </p:cNvPr>
          <p:cNvSpPr>
            <a:spLocks noGrp="1"/>
          </p:cNvSpPr>
          <p:nvPr>
            <p:ph type="title"/>
          </p:nvPr>
        </p:nvSpPr>
        <p:spPr/>
        <p:txBody>
          <a:bodyPr/>
          <a:lstStyle/>
          <a:p>
            <a:r>
              <a:rPr lang="en-US" dirty="0"/>
              <a:t>Fixation Index</a:t>
            </a:r>
          </a:p>
        </p:txBody>
      </p:sp>
      <p:grpSp>
        <p:nvGrpSpPr>
          <p:cNvPr id="51" name="Group 50">
            <a:extLst>
              <a:ext uri="{FF2B5EF4-FFF2-40B4-BE49-F238E27FC236}">
                <a16:creationId xmlns:a16="http://schemas.microsoft.com/office/drawing/2014/main" id="{CB437171-9222-0DCC-38B4-791E115DE5B8}"/>
              </a:ext>
            </a:extLst>
          </p:cNvPr>
          <p:cNvGrpSpPr/>
          <p:nvPr/>
        </p:nvGrpSpPr>
        <p:grpSpPr>
          <a:xfrm>
            <a:off x="5668830" y="2306911"/>
            <a:ext cx="1009263" cy="1218733"/>
            <a:chOff x="6696420" y="2188688"/>
            <a:chExt cx="1009263" cy="1218733"/>
          </a:xfrm>
        </p:grpSpPr>
        <p:sp>
          <p:nvSpPr>
            <p:cNvPr id="14" name="Freeform: Shape 13">
              <a:extLst>
                <a:ext uri="{FF2B5EF4-FFF2-40B4-BE49-F238E27FC236}">
                  <a16:creationId xmlns:a16="http://schemas.microsoft.com/office/drawing/2014/main" id="{2311485A-69C8-AF3C-2CC5-69E5D589F6AF}"/>
                </a:ext>
              </a:extLst>
            </p:cNvPr>
            <p:cNvSpPr/>
            <p:nvPr/>
          </p:nvSpPr>
          <p:spPr>
            <a:xfrm>
              <a:off x="6696420" y="2188688"/>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8"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BE52917B-7620-406A-D2D4-268B6F174703}"/>
                </a:ext>
              </a:extLst>
            </p:cNvPr>
            <p:cNvSpPr/>
            <p:nvPr/>
          </p:nvSpPr>
          <p:spPr>
            <a:xfrm>
              <a:off x="6882177" y="2909432"/>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8E20EEE-C697-DC57-5B95-F61ECF90A197}"/>
                </a:ext>
              </a:extLst>
            </p:cNvPr>
            <p:cNvSpPr/>
            <p:nvPr/>
          </p:nvSpPr>
          <p:spPr>
            <a:xfrm>
              <a:off x="6744884" y="2625025"/>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4CFBF3-9B41-740A-8070-445235FBC694}"/>
                </a:ext>
              </a:extLst>
            </p:cNvPr>
            <p:cNvSpPr/>
            <p:nvPr/>
          </p:nvSpPr>
          <p:spPr>
            <a:xfrm>
              <a:off x="7146143" y="268983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A9916BD1-9FEA-BC53-396A-FE1FFFBEB64A}"/>
                </a:ext>
              </a:extLst>
            </p:cNvPr>
            <p:cNvSpPr/>
            <p:nvPr/>
          </p:nvSpPr>
          <p:spPr>
            <a:xfrm>
              <a:off x="7183472" y="2269342"/>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CD118B8D-C6B4-9DE2-0FEB-423337A119FF}"/>
                </a:ext>
              </a:extLst>
            </p:cNvPr>
            <p:cNvSpPr/>
            <p:nvPr/>
          </p:nvSpPr>
          <p:spPr>
            <a:xfrm>
              <a:off x="7403766" y="253822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745A97E0-7C78-4688-5C03-D0583CFA8187}"/>
                </a:ext>
              </a:extLst>
            </p:cNvPr>
            <p:cNvSpPr/>
            <p:nvPr/>
          </p:nvSpPr>
          <p:spPr>
            <a:xfrm>
              <a:off x="7026119" y="3125887"/>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BE0C733C-8184-72FD-A10A-380A1ECC3C7C}"/>
                </a:ext>
              </a:extLst>
            </p:cNvPr>
            <p:cNvSpPr/>
            <p:nvPr/>
          </p:nvSpPr>
          <p:spPr>
            <a:xfrm>
              <a:off x="7408662" y="282755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9C202422-AB65-0838-AF4D-A05F73810A6A}"/>
                </a:ext>
              </a:extLst>
            </p:cNvPr>
            <p:cNvSpPr/>
            <p:nvPr/>
          </p:nvSpPr>
          <p:spPr>
            <a:xfrm>
              <a:off x="7249547" y="3053259"/>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grpSp>
      <p:grpSp>
        <p:nvGrpSpPr>
          <p:cNvPr id="52" name="Group 51">
            <a:extLst>
              <a:ext uri="{FF2B5EF4-FFF2-40B4-BE49-F238E27FC236}">
                <a16:creationId xmlns:a16="http://schemas.microsoft.com/office/drawing/2014/main" id="{32CBCC76-8210-0EA5-DB28-C02FFD179F7D}"/>
              </a:ext>
            </a:extLst>
          </p:cNvPr>
          <p:cNvGrpSpPr/>
          <p:nvPr/>
        </p:nvGrpSpPr>
        <p:grpSpPr>
          <a:xfrm>
            <a:off x="7463036" y="2306911"/>
            <a:ext cx="1009263" cy="1218733"/>
            <a:chOff x="8889380" y="2171896"/>
            <a:chExt cx="1009263" cy="1218733"/>
          </a:xfrm>
        </p:grpSpPr>
        <p:sp>
          <p:nvSpPr>
            <p:cNvPr id="15" name="Freeform: Shape 14">
              <a:extLst>
                <a:ext uri="{FF2B5EF4-FFF2-40B4-BE49-F238E27FC236}">
                  <a16:creationId xmlns:a16="http://schemas.microsoft.com/office/drawing/2014/main" id="{F596F29C-B73D-E25F-F524-DA4C61B62960}"/>
                </a:ext>
              </a:extLst>
            </p:cNvPr>
            <p:cNvSpPr/>
            <p:nvPr/>
          </p:nvSpPr>
          <p:spPr>
            <a:xfrm>
              <a:off x="8889380" y="2171896"/>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7"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6B0A8168-C75D-F88E-B9D1-3037F710425F}"/>
                </a:ext>
              </a:extLst>
            </p:cNvPr>
            <p:cNvSpPr/>
            <p:nvPr/>
          </p:nvSpPr>
          <p:spPr>
            <a:xfrm>
              <a:off x="9263598" y="226171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3AAB360B-0B26-55B9-9BAC-B14B8B9742D6}"/>
                </a:ext>
              </a:extLst>
            </p:cNvPr>
            <p:cNvSpPr/>
            <p:nvPr/>
          </p:nvSpPr>
          <p:spPr>
            <a:xfrm>
              <a:off x="8971467" y="2837670"/>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816F8901-34AD-B300-1D0E-E54BDC7D1986}"/>
                </a:ext>
              </a:extLst>
            </p:cNvPr>
            <p:cNvSpPr/>
            <p:nvPr/>
          </p:nvSpPr>
          <p:spPr>
            <a:xfrm>
              <a:off x="9298193" y="264947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5584E55-4C9E-A2CF-93F1-B60F6BD87F64}"/>
                </a:ext>
              </a:extLst>
            </p:cNvPr>
            <p:cNvSpPr/>
            <p:nvPr/>
          </p:nvSpPr>
          <p:spPr>
            <a:xfrm>
              <a:off x="9084081" y="2455927"/>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3073F1D5-2E42-6C5E-8884-DCEAA5DF4EB0}"/>
                </a:ext>
              </a:extLst>
            </p:cNvPr>
            <p:cNvSpPr/>
            <p:nvPr/>
          </p:nvSpPr>
          <p:spPr>
            <a:xfrm>
              <a:off x="9567055" y="262185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01813061-C839-93A9-4255-B3C5E8FFD595}"/>
                </a:ext>
              </a:extLst>
            </p:cNvPr>
            <p:cNvSpPr/>
            <p:nvPr/>
          </p:nvSpPr>
          <p:spPr>
            <a:xfrm>
              <a:off x="9507838" y="2357420"/>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F668B53A-0913-2E0C-57DA-AD45F062BCD8}"/>
                </a:ext>
              </a:extLst>
            </p:cNvPr>
            <p:cNvSpPr/>
            <p:nvPr/>
          </p:nvSpPr>
          <p:spPr>
            <a:xfrm>
              <a:off x="9221403" y="286901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F9BF5CD-3A1E-8D73-7437-DB8852E71545}"/>
                </a:ext>
              </a:extLst>
            </p:cNvPr>
            <p:cNvSpPr/>
            <p:nvPr/>
          </p:nvSpPr>
          <p:spPr>
            <a:xfrm>
              <a:off x="9450003" y="3022970"/>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grpSp>
      <p:sp>
        <p:nvSpPr>
          <p:cNvPr id="3" name="TextBox 2">
            <a:extLst>
              <a:ext uri="{FF2B5EF4-FFF2-40B4-BE49-F238E27FC236}">
                <a16:creationId xmlns:a16="http://schemas.microsoft.com/office/drawing/2014/main" id="{EA141D29-7720-FFBB-11F5-CD6AF80FF289}"/>
              </a:ext>
            </a:extLst>
          </p:cNvPr>
          <p:cNvSpPr txBox="1"/>
          <p:nvPr/>
        </p:nvSpPr>
        <p:spPr>
          <a:xfrm>
            <a:off x="5892985" y="346301"/>
            <a:ext cx="2233637" cy="523220"/>
          </a:xfrm>
          <a:prstGeom prst="rect">
            <a:avLst/>
          </a:prstGeom>
          <a:noFill/>
        </p:spPr>
        <p:txBody>
          <a:bodyPr wrap="square" rtlCol="0">
            <a:spAutoFit/>
          </a:bodyPr>
          <a:lstStyle/>
          <a:p>
            <a:pPr algn="ctr"/>
            <a:r>
              <a:rPr lang="en-US" sz="2800" dirty="0"/>
              <a:t>Population 1</a:t>
            </a:r>
          </a:p>
        </p:txBody>
      </p:sp>
      <p:sp>
        <p:nvSpPr>
          <p:cNvPr id="5" name="TextBox 4">
            <a:extLst>
              <a:ext uri="{FF2B5EF4-FFF2-40B4-BE49-F238E27FC236}">
                <a16:creationId xmlns:a16="http://schemas.microsoft.com/office/drawing/2014/main" id="{49DB1640-25DC-90F1-B7B5-19CED097F9E8}"/>
              </a:ext>
            </a:extLst>
          </p:cNvPr>
          <p:cNvSpPr txBox="1"/>
          <p:nvPr/>
        </p:nvSpPr>
        <p:spPr>
          <a:xfrm>
            <a:off x="4985963" y="1744151"/>
            <a:ext cx="2233637" cy="523220"/>
          </a:xfrm>
          <a:prstGeom prst="rect">
            <a:avLst/>
          </a:prstGeom>
          <a:noFill/>
        </p:spPr>
        <p:txBody>
          <a:bodyPr wrap="square" rtlCol="0">
            <a:spAutoFit/>
          </a:bodyPr>
          <a:lstStyle/>
          <a:p>
            <a:pPr algn="ctr"/>
            <a:r>
              <a:rPr lang="en-US" sz="2800" dirty="0"/>
              <a:t>A</a:t>
            </a:r>
          </a:p>
        </p:txBody>
      </p:sp>
      <p:sp>
        <p:nvSpPr>
          <p:cNvPr id="6" name="TextBox 5">
            <a:extLst>
              <a:ext uri="{FF2B5EF4-FFF2-40B4-BE49-F238E27FC236}">
                <a16:creationId xmlns:a16="http://schemas.microsoft.com/office/drawing/2014/main" id="{32EBF480-9A74-6452-701C-463C872F2CEB}"/>
              </a:ext>
            </a:extLst>
          </p:cNvPr>
          <p:cNvSpPr txBox="1"/>
          <p:nvPr/>
        </p:nvSpPr>
        <p:spPr>
          <a:xfrm>
            <a:off x="6824688" y="1733249"/>
            <a:ext cx="2233637" cy="523220"/>
          </a:xfrm>
          <a:prstGeom prst="rect">
            <a:avLst/>
          </a:prstGeom>
          <a:noFill/>
        </p:spPr>
        <p:txBody>
          <a:bodyPr wrap="square" rtlCol="0">
            <a:spAutoFit/>
          </a:bodyPr>
          <a:lstStyle/>
          <a:p>
            <a:pPr algn="ctr"/>
            <a:r>
              <a:rPr lang="en-US" sz="2800" dirty="0"/>
              <a:t>B</a:t>
            </a:r>
          </a:p>
        </p:txBody>
      </p:sp>
      <p:sp>
        <p:nvSpPr>
          <p:cNvPr id="7" name="TextBox 6">
            <a:extLst>
              <a:ext uri="{FF2B5EF4-FFF2-40B4-BE49-F238E27FC236}">
                <a16:creationId xmlns:a16="http://schemas.microsoft.com/office/drawing/2014/main" id="{20837E44-C685-9EA8-18E6-80E7E229BE99}"/>
              </a:ext>
            </a:extLst>
          </p:cNvPr>
          <p:cNvSpPr txBox="1"/>
          <p:nvPr/>
        </p:nvSpPr>
        <p:spPr>
          <a:xfrm>
            <a:off x="1781175" y="5810250"/>
            <a:ext cx="6345447" cy="369332"/>
          </a:xfrm>
          <a:prstGeom prst="rect">
            <a:avLst/>
          </a:prstGeom>
          <a:noFill/>
        </p:spPr>
        <p:txBody>
          <a:bodyPr wrap="square" rtlCol="0">
            <a:spAutoFit/>
          </a:bodyPr>
          <a:lstStyle/>
          <a:p>
            <a:r>
              <a:rPr lang="en-US" dirty="0"/>
              <a:t>Probability of drawing different alleles  </a:t>
            </a:r>
          </a:p>
        </p:txBody>
      </p:sp>
      <p:sp>
        <p:nvSpPr>
          <p:cNvPr id="10" name="Freeform: Shape 9">
            <a:extLst>
              <a:ext uri="{FF2B5EF4-FFF2-40B4-BE49-F238E27FC236}">
                <a16:creationId xmlns:a16="http://schemas.microsoft.com/office/drawing/2014/main" id="{81F9187D-5E6A-288A-AE3B-E5F48C83DE24}"/>
              </a:ext>
            </a:extLst>
          </p:cNvPr>
          <p:cNvSpPr/>
          <p:nvPr/>
        </p:nvSpPr>
        <p:spPr>
          <a:xfrm>
            <a:off x="5613040" y="5905674"/>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9B007827-6348-6E14-992E-97A93AE7644B}"/>
              </a:ext>
            </a:extLst>
          </p:cNvPr>
          <p:cNvSpPr/>
          <p:nvPr/>
        </p:nvSpPr>
        <p:spPr>
          <a:xfrm>
            <a:off x="5881577" y="5905674"/>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Tree>
    <p:extLst>
      <p:ext uri="{BB962C8B-B14F-4D97-AF65-F5344CB8AC3E}">
        <p14:creationId xmlns:p14="http://schemas.microsoft.com/office/powerpoint/2010/main" val="3608910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746A29C-F86B-B993-4B93-C6A8E2D5C68D}"/>
              </a:ext>
            </a:extLst>
          </p:cNvPr>
          <p:cNvSpPr/>
          <p:nvPr/>
        </p:nvSpPr>
        <p:spPr>
          <a:xfrm>
            <a:off x="5122837" y="915057"/>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endParaRPr lang="en-US" dirty="0"/>
          </a:p>
        </p:txBody>
      </p:sp>
      <p:sp>
        <p:nvSpPr>
          <p:cNvPr id="2" name="Title 1">
            <a:extLst>
              <a:ext uri="{FF2B5EF4-FFF2-40B4-BE49-F238E27FC236}">
                <a16:creationId xmlns:a16="http://schemas.microsoft.com/office/drawing/2014/main" id="{EACAD3F8-322A-596D-A89C-DA9AA55DFA86}"/>
              </a:ext>
            </a:extLst>
          </p:cNvPr>
          <p:cNvSpPr>
            <a:spLocks noGrp="1"/>
          </p:cNvSpPr>
          <p:nvPr>
            <p:ph type="title"/>
          </p:nvPr>
        </p:nvSpPr>
        <p:spPr/>
        <p:txBody>
          <a:bodyPr/>
          <a:lstStyle/>
          <a:p>
            <a:r>
              <a:rPr lang="en-US" dirty="0"/>
              <a:t>Fixation Index</a:t>
            </a:r>
          </a:p>
        </p:txBody>
      </p:sp>
      <p:cxnSp>
        <p:nvCxnSpPr>
          <p:cNvPr id="8" name="Straight Connector 7">
            <a:extLst>
              <a:ext uri="{FF2B5EF4-FFF2-40B4-BE49-F238E27FC236}">
                <a16:creationId xmlns:a16="http://schemas.microsoft.com/office/drawing/2014/main" id="{0817D721-BEEE-33CF-EBFB-DDAC5EFC8C42}"/>
              </a:ext>
            </a:extLst>
          </p:cNvPr>
          <p:cNvCxnSpPr>
            <a:cxnSpLocks/>
          </p:cNvCxnSpPr>
          <p:nvPr/>
        </p:nvCxnSpPr>
        <p:spPr>
          <a:xfrm>
            <a:off x="8472299" y="3379989"/>
            <a:ext cx="1836586" cy="241850"/>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B437171-9222-0DCC-38B4-791E115DE5B8}"/>
              </a:ext>
            </a:extLst>
          </p:cNvPr>
          <p:cNvGrpSpPr/>
          <p:nvPr/>
        </p:nvGrpSpPr>
        <p:grpSpPr>
          <a:xfrm>
            <a:off x="5668830" y="2306911"/>
            <a:ext cx="1009263" cy="1218733"/>
            <a:chOff x="6696420" y="2188688"/>
            <a:chExt cx="1009263" cy="1218733"/>
          </a:xfrm>
        </p:grpSpPr>
        <p:sp>
          <p:nvSpPr>
            <p:cNvPr id="14" name="Freeform: Shape 13">
              <a:extLst>
                <a:ext uri="{FF2B5EF4-FFF2-40B4-BE49-F238E27FC236}">
                  <a16:creationId xmlns:a16="http://schemas.microsoft.com/office/drawing/2014/main" id="{2311485A-69C8-AF3C-2CC5-69E5D589F6AF}"/>
                </a:ext>
              </a:extLst>
            </p:cNvPr>
            <p:cNvSpPr/>
            <p:nvPr/>
          </p:nvSpPr>
          <p:spPr>
            <a:xfrm>
              <a:off x="6696420" y="2188688"/>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8"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BE52917B-7620-406A-D2D4-268B6F174703}"/>
                </a:ext>
              </a:extLst>
            </p:cNvPr>
            <p:cNvSpPr/>
            <p:nvPr/>
          </p:nvSpPr>
          <p:spPr>
            <a:xfrm>
              <a:off x="6882177" y="2909432"/>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8E20EEE-C697-DC57-5B95-F61ECF90A197}"/>
                </a:ext>
              </a:extLst>
            </p:cNvPr>
            <p:cNvSpPr/>
            <p:nvPr/>
          </p:nvSpPr>
          <p:spPr>
            <a:xfrm>
              <a:off x="6744884" y="2625025"/>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4CFBF3-9B41-740A-8070-445235FBC694}"/>
                </a:ext>
              </a:extLst>
            </p:cNvPr>
            <p:cNvSpPr/>
            <p:nvPr/>
          </p:nvSpPr>
          <p:spPr>
            <a:xfrm>
              <a:off x="7146143" y="268983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A9916BD1-9FEA-BC53-396A-FE1FFFBEB64A}"/>
                </a:ext>
              </a:extLst>
            </p:cNvPr>
            <p:cNvSpPr/>
            <p:nvPr/>
          </p:nvSpPr>
          <p:spPr>
            <a:xfrm>
              <a:off x="7183472" y="2269342"/>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CD118B8D-C6B4-9DE2-0FEB-423337A119FF}"/>
                </a:ext>
              </a:extLst>
            </p:cNvPr>
            <p:cNvSpPr/>
            <p:nvPr/>
          </p:nvSpPr>
          <p:spPr>
            <a:xfrm>
              <a:off x="7403766" y="253822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745A97E0-7C78-4688-5C03-D0583CFA8187}"/>
                </a:ext>
              </a:extLst>
            </p:cNvPr>
            <p:cNvSpPr/>
            <p:nvPr/>
          </p:nvSpPr>
          <p:spPr>
            <a:xfrm>
              <a:off x="7026119" y="3125887"/>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BE0C733C-8184-72FD-A10A-380A1ECC3C7C}"/>
                </a:ext>
              </a:extLst>
            </p:cNvPr>
            <p:cNvSpPr/>
            <p:nvPr/>
          </p:nvSpPr>
          <p:spPr>
            <a:xfrm>
              <a:off x="7408662" y="282755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9C202422-AB65-0838-AF4D-A05F73810A6A}"/>
                </a:ext>
              </a:extLst>
            </p:cNvPr>
            <p:cNvSpPr/>
            <p:nvPr/>
          </p:nvSpPr>
          <p:spPr>
            <a:xfrm>
              <a:off x="7249547" y="3053259"/>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grpSp>
      <p:sp>
        <p:nvSpPr>
          <p:cNvPr id="15" name="Freeform: Shape 14">
            <a:extLst>
              <a:ext uri="{FF2B5EF4-FFF2-40B4-BE49-F238E27FC236}">
                <a16:creationId xmlns:a16="http://schemas.microsoft.com/office/drawing/2014/main" id="{F596F29C-B73D-E25F-F524-DA4C61B62960}"/>
              </a:ext>
            </a:extLst>
          </p:cNvPr>
          <p:cNvSpPr/>
          <p:nvPr/>
        </p:nvSpPr>
        <p:spPr>
          <a:xfrm>
            <a:off x="7463036" y="2306911"/>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7"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6B0A8168-C75D-F88E-B9D1-3037F710425F}"/>
              </a:ext>
            </a:extLst>
          </p:cNvPr>
          <p:cNvSpPr/>
          <p:nvPr/>
        </p:nvSpPr>
        <p:spPr>
          <a:xfrm>
            <a:off x="7837254" y="2396728"/>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3AAB360B-0B26-55B9-9BAC-B14B8B9742D6}"/>
              </a:ext>
            </a:extLst>
          </p:cNvPr>
          <p:cNvSpPr/>
          <p:nvPr/>
        </p:nvSpPr>
        <p:spPr>
          <a:xfrm>
            <a:off x="7545123" y="2972685"/>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816F8901-34AD-B300-1D0E-E54BDC7D1986}"/>
              </a:ext>
            </a:extLst>
          </p:cNvPr>
          <p:cNvSpPr/>
          <p:nvPr/>
        </p:nvSpPr>
        <p:spPr>
          <a:xfrm>
            <a:off x="7871849" y="2784490"/>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5584E55-4C9E-A2CF-93F1-B60F6BD87F64}"/>
              </a:ext>
            </a:extLst>
          </p:cNvPr>
          <p:cNvSpPr/>
          <p:nvPr/>
        </p:nvSpPr>
        <p:spPr>
          <a:xfrm>
            <a:off x="7657737" y="2590942"/>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01813061-C839-93A9-4255-B3C5E8FFD595}"/>
              </a:ext>
            </a:extLst>
          </p:cNvPr>
          <p:cNvSpPr/>
          <p:nvPr/>
        </p:nvSpPr>
        <p:spPr>
          <a:xfrm>
            <a:off x="8081494" y="249243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F668B53A-0913-2E0C-57DA-AD45F062BCD8}"/>
              </a:ext>
            </a:extLst>
          </p:cNvPr>
          <p:cNvSpPr/>
          <p:nvPr/>
        </p:nvSpPr>
        <p:spPr>
          <a:xfrm>
            <a:off x="7795059" y="3004032"/>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F9BF5CD-3A1E-8D73-7437-DB8852E71545}"/>
              </a:ext>
            </a:extLst>
          </p:cNvPr>
          <p:cNvSpPr/>
          <p:nvPr/>
        </p:nvSpPr>
        <p:spPr>
          <a:xfrm>
            <a:off x="10698587" y="346032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dirty="0"/>
          </a:p>
        </p:txBody>
      </p:sp>
      <p:sp>
        <p:nvSpPr>
          <p:cNvPr id="3" name="TextBox 2">
            <a:extLst>
              <a:ext uri="{FF2B5EF4-FFF2-40B4-BE49-F238E27FC236}">
                <a16:creationId xmlns:a16="http://schemas.microsoft.com/office/drawing/2014/main" id="{EA141D29-7720-FFBB-11F5-CD6AF80FF289}"/>
              </a:ext>
            </a:extLst>
          </p:cNvPr>
          <p:cNvSpPr txBox="1"/>
          <p:nvPr/>
        </p:nvSpPr>
        <p:spPr>
          <a:xfrm>
            <a:off x="5892985" y="346301"/>
            <a:ext cx="2233637" cy="523220"/>
          </a:xfrm>
          <a:prstGeom prst="rect">
            <a:avLst/>
          </a:prstGeom>
          <a:noFill/>
        </p:spPr>
        <p:txBody>
          <a:bodyPr wrap="square" rtlCol="0">
            <a:spAutoFit/>
          </a:bodyPr>
          <a:lstStyle/>
          <a:p>
            <a:pPr algn="ctr"/>
            <a:r>
              <a:rPr lang="en-US" sz="2800" dirty="0"/>
              <a:t>Population 1</a:t>
            </a:r>
          </a:p>
        </p:txBody>
      </p:sp>
      <p:sp>
        <p:nvSpPr>
          <p:cNvPr id="5" name="TextBox 4">
            <a:extLst>
              <a:ext uri="{FF2B5EF4-FFF2-40B4-BE49-F238E27FC236}">
                <a16:creationId xmlns:a16="http://schemas.microsoft.com/office/drawing/2014/main" id="{49DB1640-25DC-90F1-B7B5-19CED097F9E8}"/>
              </a:ext>
            </a:extLst>
          </p:cNvPr>
          <p:cNvSpPr txBox="1"/>
          <p:nvPr/>
        </p:nvSpPr>
        <p:spPr>
          <a:xfrm>
            <a:off x="4985963" y="1744151"/>
            <a:ext cx="2233637" cy="523220"/>
          </a:xfrm>
          <a:prstGeom prst="rect">
            <a:avLst/>
          </a:prstGeom>
          <a:noFill/>
        </p:spPr>
        <p:txBody>
          <a:bodyPr wrap="square" rtlCol="0">
            <a:spAutoFit/>
          </a:bodyPr>
          <a:lstStyle/>
          <a:p>
            <a:pPr algn="ctr"/>
            <a:r>
              <a:rPr lang="en-US" sz="2800" dirty="0"/>
              <a:t>A</a:t>
            </a:r>
          </a:p>
        </p:txBody>
      </p:sp>
      <p:sp>
        <p:nvSpPr>
          <p:cNvPr id="6" name="TextBox 5">
            <a:extLst>
              <a:ext uri="{FF2B5EF4-FFF2-40B4-BE49-F238E27FC236}">
                <a16:creationId xmlns:a16="http://schemas.microsoft.com/office/drawing/2014/main" id="{32EBF480-9A74-6452-701C-463C872F2CEB}"/>
              </a:ext>
            </a:extLst>
          </p:cNvPr>
          <p:cNvSpPr txBox="1"/>
          <p:nvPr/>
        </p:nvSpPr>
        <p:spPr>
          <a:xfrm>
            <a:off x="6824688" y="1733249"/>
            <a:ext cx="2233637" cy="523220"/>
          </a:xfrm>
          <a:prstGeom prst="rect">
            <a:avLst/>
          </a:prstGeom>
          <a:noFill/>
        </p:spPr>
        <p:txBody>
          <a:bodyPr wrap="square" rtlCol="0">
            <a:spAutoFit/>
          </a:bodyPr>
          <a:lstStyle/>
          <a:p>
            <a:pPr algn="ctr"/>
            <a:r>
              <a:rPr lang="en-US" sz="2800" dirty="0"/>
              <a:t>B</a:t>
            </a:r>
          </a:p>
        </p:txBody>
      </p:sp>
      <p:cxnSp>
        <p:nvCxnSpPr>
          <p:cNvPr id="61" name="Straight Connector 60">
            <a:extLst>
              <a:ext uri="{FF2B5EF4-FFF2-40B4-BE49-F238E27FC236}">
                <a16:creationId xmlns:a16="http://schemas.microsoft.com/office/drawing/2014/main" id="{7CFDA20B-8B3A-859E-A6E2-38FA37168895}"/>
              </a:ext>
            </a:extLst>
          </p:cNvPr>
          <p:cNvCxnSpPr>
            <a:cxnSpLocks/>
          </p:cNvCxnSpPr>
          <p:nvPr/>
        </p:nvCxnSpPr>
        <p:spPr>
          <a:xfrm>
            <a:off x="8532654" y="2847501"/>
            <a:ext cx="1776231" cy="614845"/>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94004FC-E8BD-B132-8482-9E02875C5868}"/>
              </a:ext>
            </a:extLst>
          </p:cNvPr>
          <p:cNvSpPr/>
          <p:nvPr/>
        </p:nvSpPr>
        <p:spPr>
          <a:xfrm>
            <a:off x="10441101" y="346032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23" name="TextBox 22">
            <a:extLst>
              <a:ext uri="{FF2B5EF4-FFF2-40B4-BE49-F238E27FC236}">
                <a16:creationId xmlns:a16="http://schemas.microsoft.com/office/drawing/2014/main" id="{C8D89ED3-633F-03FE-F660-34C3A5B5D945}"/>
              </a:ext>
            </a:extLst>
          </p:cNvPr>
          <p:cNvSpPr txBox="1"/>
          <p:nvPr/>
        </p:nvSpPr>
        <p:spPr>
          <a:xfrm>
            <a:off x="1781175" y="5810250"/>
            <a:ext cx="6345447" cy="369332"/>
          </a:xfrm>
          <a:prstGeom prst="rect">
            <a:avLst/>
          </a:prstGeom>
          <a:noFill/>
        </p:spPr>
        <p:txBody>
          <a:bodyPr wrap="square" rtlCol="0">
            <a:spAutoFit/>
          </a:bodyPr>
          <a:lstStyle/>
          <a:p>
            <a:r>
              <a:rPr lang="en-US" dirty="0"/>
              <a:t>Probability of drawing different alleles  </a:t>
            </a:r>
          </a:p>
        </p:txBody>
      </p:sp>
      <p:sp>
        <p:nvSpPr>
          <p:cNvPr id="24" name="Freeform: Shape 23">
            <a:extLst>
              <a:ext uri="{FF2B5EF4-FFF2-40B4-BE49-F238E27FC236}">
                <a16:creationId xmlns:a16="http://schemas.microsoft.com/office/drawing/2014/main" id="{FC403507-9ADF-D69C-EDFF-BA4FC87AD2F7}"/>
              </a:ext>
            </a:extLst>
          </p:cNvPr>
          <p:cNvSpPr/>
          <p:nvPr/>
        </p:nvSpPr>
        <p:spPr>
          <a:xfrm>
            <a:off x="5613040" y="5905674"/>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73F84EA8-ED0E-1ED1-6B3B-CF387128DFCC}"/>
              </a:ext>
            </a:extLst>
          </p:cNvPr>
          <p:cNvSpPr/>
          <p:nvPr/>
        </p:nvSpPr>
        <p:spPr>
          <a:xfrm>
            <a:off x="5881577" y="5905674"/>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Tree>
    <p:extLst>
      <p:ext uri="{BB962C8B-B14F-4D97-AF65-F5344CB8AC3E}">
        <p14:creationId xmlns:p14="http://schemas.microsoft.com/office/powerpoint/2010/main" val="3238432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746A29C-F86B-B993-4B93-C6A8E2D5C68D}"/>
              </a:ext>
            </a:extLst>
          </p:cNvPr>
          <p:cNvSpPr/>
          <p:nvPr/>
        </p:nvSpPr>
        <p:spPr>
          <a:xfrm>
            <a:off x="5122837" y="915057"/>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endParaRPr lang="en-US" dirty="0"/>
          </a:p>
        </p:txBody>
      </p:sp>
      <p:sp>
        <p:nvSpPr>
          <p:cNvPr id="2" name="Title 1">
            <a:extLst>
              <a:ext uri="{FF2B5EF4-FFF2-40B4-BE49-F238E27FC236}">
                <a16:creationId xmlns:a16="http://schemas.microsoft.com/office/drawing/2014/main" id="{EACAD3F8-322A-596D-A89C-DA9AA55DFA86}"/>
              </a:ext>
            </a:extLst>
          </p:cNvPr>
          <p:cNvSpPr>
            <a:spLocks noGrp="1"/>
          </p:cNvSpPr>
          <p:nvPr>
            <p:ph type="title"/>
          </p:nvPr>
        </p:nvSpPr>
        <p:spPr/>
        <p:txBody>
          <a:bodyPr/>
          <a:lstStyle/>
          <a:p>
            <a:r>
              <a:rPr lang="en-US" dirty="0"/>
              <a:t>Fixation Index</a:t>
            </a:r>
          </a:p>
        </p:txBody>
      </p:sp>
      <p:cxnSp>
        <p:nvCxnSpPr>
          <p:cNvPr id="8" name="Straight Connector 7">
            <a:extLst>
              <a:ext uri="{FF2B5EF4-FFF2-40B4-BE49-F238E27FC236}">
                <a16:creationId xmlns:a16="http://schemas.microsoft.com/office/drawing/2014/main" id="{0817D721-BEEE-33CF-EBFB-DDAC5EFC8C42}"/>
              </a:ext>
            </a:extLst>
          </p:cNvPr>
          <p:cNvCxnSpPr>
            <a:cxnSpLocks/>
          </p:cNvCxnSpPr>
          <p:nvPr/>
        </p:nvCxnSpPr>
        <p:spPr>
          <a:xfrm>
            <a:off x="8472299" y="3379989"/>
            <a:ext cx="1836586" cy="241850"/>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B437171-9222-0DCC-38B4-791E115DE5B8}"/>
              </a:ext>
            </a:extLst>
          </p:cNvPr>
          <p:cNvGrpSpPr/>
          <p:nvPr/>
        </p:nvGrpSpPr>
        <p:grpSpPr>
          <a:xfrm>
            <a:off x="5668830" y="2306911"/>
            <a:ext cx="1009263" cy="1218733"/>
            <a:chOff x="6696420" y="2188688"/>
            <a:chExt cx="1009263" cy="1218733"/>
          </a:xfrm>
        </p:grpSpPr>
        <p:sp>
          <p:nvSpPr>
            <p:cNvPr id="14" name="Freeform: Shape 13">
              <a:extLst>
                <a:ext uri="{FF2B5EF4-FFF2-40B4-BE49-F238E27FC236}">
                  <a16:creationId xmlns:a16="http://schemas.microsoft.com/office/drawing/2014/main" id="{2311485A-69C8-AF3C-2CC5-69E5D589F6AF}"/>
                </a:ext>
              </a:extLst>
            </p:cNvPr>
            <p:cNvSpPr/>
            <p:nvPr/>
          </p:nvSpPr>
          <p:spPr>
            <a:xfrm>
              <a:off x="6696420" y="2188688"/>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8"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BE52917B-7620-406A-D2D4-268B6F174703}"/>
                </a:ext>
              </a:extLst>
            </p:cNvPr>
            <p:cNvSpPr/>
            <p:nvPr/>
          </p:nvSpPr>
          <p:spPr>
            <a:xfrm>
              <a:off x="6882177" y="2909432"/>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8E20EEE-C697-DC57-5B95-F61ECF90A197}"/>
                </a:ext>
              </a:extLst>
            </p:cNvPr>
            <p:cNvSpPr/>
            <p:nvPr/>
          </p:nvSpPr>
          <p:spPr>
            <a:xfrm>
              <a:off x="6744884" y="2625025"/>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4CFBF3-9B41-740A-8070-445235FBC694}"/>
                </a:ext>
              </a:extLst>
            </p:cNvPr>
            <p:cNvSpPr/>
            <p:nvPr/>
          </p:nvSpPr>
          <p:spPr>
            <a:xfrm>
              <a:off x="7146143" y="268983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A9916BD1-9FEA-BC53-396A-FE1FFFBEB64A}"/>
                </a:ext>
              </a:extLst>
            </p:cNvPr>
            <p:cNvSpPr/>
            <p:nvPr/>
          </p:nvSpPr>
          <p:spPr>
            <a:xfrm>
              <a:off x="7183472" y="2269342"/>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CD118B8D-C6B4-9DE2-0FEB-423337A119FF}"/>
                </a:ext>
              </a:extLst>
            </p:cNvPr>
            <p:cNvSpPr/>
            <p:nvPr/>
          </p:nvSpPr>
          <p:spPr>
            <a:xfrm>
              <a:off x="7403766" y="253822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745A97E0-7C78-4688-5C03-D0583CFA8187}"/>
                </a:ext>
              </a:extLst>
            </p:cNvPr>
            <p:cNvSpPr/>
            <p:nvPr/>
          </p:nvSpPr>
          <p:spPr>
            <a:xfrm>
              <a:off x="7026119" y="3125887"/>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BE0C733C-8184-72FD-A10A-380A1ECC3C7C}"/>
                </a:ext>
              </a:extLst>
            </p:cNvPr>
            <p:cNvSpPr/>
            <p:nvPr/>
          </p:nvSpPr>
          <p:spPr>
            <a:xfrm>
              <a:off x="7408662" y="282755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9C202422-AB65-0838-AF4D-A05F73810A6A}"/>
                </a:ext>
              </a:extLst>
            </p:cNvPr>
            <p:cNvSpPr/>
            <p:nvPr/>
          </p:nvSpPr>
          <p:spPr>
            <a:xfrm>
              <a:off x="7249547" y="3053259"/>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grpSp>
      <p:sp>
        <p:nvSpPr>
          <p:cNvPr id="15" name="Freeform: Shape 14">
            <a:extLst>
              <a:ext uri="{FF2B5EF4-FFF2-40B4-BE49-F238E27FC236}">
                <a16:creationId xmlns:a16="http://schemas.microsoft.com/office/drawing/2014/main" id="{F596F29C-B73D-E25F-F524-DA4C61B62960}"/>
              </a:ext>
            </a:extLst>
          </p:cNvPr>
          <p:cNvSpPr/>
          <p:nvPr/>
        </p:nvSpPr>
        <p:spPr>
          <a:xfrm>
            <a:off x="7463036" y="2306911"/>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7"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6B0A8168-C75D-F88E-B9D1-3037F710425F}"/>
              </a:ext>
            </a:extLst>
          </p:cNvPr>
          <p:cNvSpPr/>
          <p:nvPr/>
        </p:nvSpPr>
        <p:spPr>
          <a:xfrm>
            <a:off x="7837254" y="2396728"/>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3AAB360B-0B26-55B9-9BAC-B14B8B9742D6}"/>
              </a:ext>
            </a:extLst>
          </p:cNvPr>
          <p:cNvSpPr/>
          <p:nvPr/>
        </p:nvSpPr>
        <p:spPr>
          <a:xfrm>
            <a:off x="7545123" y="2972685"/>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816F8901-34AD-B300-1D0E-E54BDC7D1986}"/>
              </a:ext>
            </a:extLst>
          </p:cNvPr>
          <p:cNvSpPr/>
          <p:nvPr/>
        </p:nvSpPr>
        <p:spPr>
          <a:xfrm>
            <a:off x="7871849" y="2784490"/>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5584E55-4C9E-A2CF-93F1-B60F6BD87F64}"/>
              </a:ext>
            </a:extLst>
          </p:cNvPr>
          <p:cNvSpPr/>
          <p:nvPr/>
        </p:nvSpPr>
        <p:spPr>
          <a:xfrm>
            <a:off x="7657737" y="2590942"/>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01813061-C839-93A9-4255-B3C5E8FFD595}"/>
              </a:ext>
            </a:extLst>
          </p:cNvPr>
          <p:cNvSpPr/>
          <p:nvPr/>
        </p:nvSpPr>
        <p:spPr>
          <a:xfrm>
            <a:off x="8081494" y="249243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F668B53A-0913-2E0C-57DA-AD45F062BCD8}"/>
              </a:ext>
            </a:extLst>
          </p:cNvPr>
          <p:cNvSpPr/>
          <p:nvPr/>
        </p:nvSpPr>
        <p:spPr>
          <a:xfrm>
            <a:off x="7795059" y="3004032"/>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F9BF5CD-3A1E-8D73-7437-DB8852E71545}"/>
              </a:ext>
            </a:extLst>
          </p:cNvPr>
          <p:cNvSpPr/>
          <p:nvPr/>
        </p:nvSpPr>
        <p:spPr>
          <a:xfrm>
            <a:off x="10698587" y="346032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dirty="0"/>
          </a:p>
        </p:txBody>
      </p:sp>
      <p:sp>
        <p:nvSpPr>
          <p:cNvPr id="3" name="TextBox 2">
            <a:extLst>
              <a:ext uri="{FF2B5EF4-FFF2-40B4-BE49-F238E27FC236}">
                <a16:creationId xmlns:a16="http://schemas.microsoft.com/office/drawing/2014/main" id="{EA141D29-7720-FFBB-11F5-CD6AF80FF289}"/>
              </a:ext>
            </a:extLst>
          </p:cNvPr>
          <p:cNvSpPr txBox="1"/>
          <p:nvPr/>
        </p:nvSpPr>
        <p:spPr>
          <a:xfrm>
            <a:off x="5892985" y="346301"/>
            <a:ext cx="2233637" cy="523220"/>
          </a:xfrm>
          <a:prstGeom prst="rect">
            <a:avLst/>
          </a:prstGeom>
          <a:noFill/>
        </p:spPr>
        <p:txBody>
          <a:bodyPr wrap="square" rtlCol="0">
            <a:spAutoFit/>
          </a:bodyPr>
          <a:lstStyle/>
          <a:p>
            <a:pPr algn="ctr"/>
            <a:r>
              <a:rPr lang="en-US" sz="2800" dirty="0"/>
              <a:t>Population 1</a:t>
            </a:r>
          </a:p>
        </p:txBody>
      </p:sp>
      <p:sp>
        <p:nvSpPr>
          <p:cNvPr id="5" name="TextBox 4">
            <a:extLst>
              <a:ext uri="{FF2B5EF4-FFF2-40B4-BE49-F238E27FC236}">
                <a16:creationId xmlns:a16="http://schemas.microsoft.com/office/drawing/2014/main" id="{49DB1640-25DC-90F1-B7B5-19CED097F9E8}"/>
              </a:ext>
            </a:extLst>
          </p:cNvPr>
          <p:cNvSpPr txBox="1"/>
          <p:nvPr/>
        </p:nvSpPr>
        <p:spPr>
          <a:xfrm>
            <a:off x="4985963" y="1744151"/>
            <a:ext cx="2233637" cy="523220"/>
          </a:xfrm>
          <a:prstGeom prst="rect">
            <a:avLst/>
          </a:prstGeom>
          <a:noFill/>
        </p:spPr>
        <p:txBody>
          <a:bodyPr wrap="square" rtlCol="0">
            <a:spAutoFit/>
          </a:bodyPr>
          <a:lstStyle/>
          <a:p>
            <a:pPr algn="ctr"/>
            <a:r>
              <a:rPr lang="en-US" sz="2800" dirty="0"/>
              <a:t>A</a:t>
            </a:r>
          </a:p>
        </p:txBody>
      </p:sp>
      <p:sp>
        <p:nvSpPr>
          <p:cNvPr id="6" name="TextBox 5">
            <a:extLst>
              <a:ext uri="{FF2B5EF4-FFF2-40B4-BE49-F238E27FC236}">
                <a16:creationId xmlns:a16="http://schemas.microsoft.com/office/drawing/2014/main" id="{32EBF480-9A74-6452-701C-463C872F2CEB}"/>
              </a:ext>
            </a:extLst>
          </p:cNvPr>
          <p:cNvSpPr txBox="1"/>
          <p:nvPr/>
        </p:nvSpPr>
        <p:spPr>
          <a:xfrm>
            <a:off x="6824688" y="1733249"/>
            <a:ext cx="2233637" cy="523220"/>
          </a:xfrm>
          <a:prstGeom prst="rect">
            <a:avLst/>
          </a:prstGeom>
          <a:noFill/>
        </p:spPr>
        <p:txBody>
          <a:bodyPr wrap="square" rtlCol="0">
            <a:spAutoFit/>
          </a:bodyPr>
          <a:lstStyle/>
          <a:p>
            <a:pPr algn="ctr"/>
            <a:r>
              <a:rPr lang="en-US" sz="2800" dirty="0"/>
              <a:t>B</a:t>
            </a:r>
          </a:p>
        </p:txBody>
      </p:sp>
      <p:sp>
        <p:nvSpPr>
          <p:cNvPr id="55" name="TextBox 54">
            <a:extLst>
              <a:ext uri="{FF2B5EF4-FFF2-40B4-BE49-F238E27FC236}">
                <a16:creationId xmlns:a16="http://schemas.microsoft.com/office/drawing/2014/main" id="{692401FA-A0A8-AF50-A1FF-7C7D870B0396}"/>
              </a:ext>
            </a:extLst>
          </p:cNvPr>
          <p:cNvSpPr txBox="1"/>
          <p:nvPr/>
        </p:nvSpPr>
        <p:spPr>
          <a:xfrm>
            <a:off x="9969512" y="3734957"/>
            <a:ext cx="1458150" cy="584775"/>
          </a:xfrm>
          <a:prstGeom prst="rect">
            <a:avLst/>
          </a:prstGeom>
          <a:noFill/>
        </p:spPr>
        <p:txBody>
          <a:bodyPr wrap="square" rtlCol="0">
            <a:spAutoFit/>
          </a:bodyPr>
          <a:lstStyle/>
          <a:p>
            <a:r>
              <a:rPr lang="en-US" sz="3200" i="1" dirty="0"/>
              <a:t>H</a:t>
            </a:r>
            <a:r>
              <a:rPr lang="en-US" sz="3200" i="1" baseline="-25000" dirty="0"/>
              <a:t>S </a:t>
            </a:r>
            <a:r>
              <a:rPr lang="en-US" sz="3200" i="1" dirty="0"/>
              <a:t>= 0</a:t>
            </a:r>
          </a:p>
        </p:txBody>
      </p:sp>
      <p:cxnSp>
        <p:nvCxnSpPr>
          <p:cNvPr id="61" name="Straight Connector 60">
            <a:extLst>
              <a:ext uri="{FF2B5EF4-FFF2-40B4-BE49-F238E27FC236}">
                <a16:creationId xmlns:a16="http://schemas.microsoft.com/office/drawing/2014/main" id="{7CFDA20B-8B3A-859E-A6E2-38FA37168895}"/>
              </a:ext>
            </a:extLst>
          </p:cNvPr>
          <p:cNvCxnSpPr>
            <a:cxnSpLocks/>
          </p:cNvCxnSpPr>
          <p:nvPr/>
        </p:nvCxnSpPr>
        <p:spPr>
          <a:xfrm>
            <a:off x="8532654" y="2847501"/>
            <a:ext cx="1776231" cy="614845"/>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94004FC-E8BD-B132-8482-9E02875C5868}"/>
              </a:ext>
            </a:extLst>
          </p:cNvPr>
          <p:cNvSpPr/>
          <p:nvPr/>
        </p:nvSpPr>
        <p:spPr>
          <a:xfrm>
            <a:off x="10441101" y="346032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23" name="TextBox 22">
            <a:extLst>
              <a:ext uri="{FF2B5EF4-FFF2-40B4-BE49-F238E27FC236}">
                <a16:creationId xmlns:a16="http://schemas.microsoft.com/office/drawing/2014/main" id="{C8D89ED3-633F-03FE-F660-34C3A5B5D945}"/>
              </a:ext>
            </a:extLst>
          </p:cNvPr>
          <p:cNvSpPr txBox="1"/>
          <p:nvPr/>
        </p:nvSpPr>
        <p:spPr>
          <a:xfrm>
            <a:off x="1781175" y="5810250"/>
            <a:ext cx="6345447" cy="369332"/>
          </a:xfrm>
          <a:prstGeom prst="rect">
            <a:avLst/>
          </a:prstGeom>
          <a:noFill/>
        </p:spPr>
        <p:txBody>
          <a:bodyPr wrap="square" rtlCol="0">
            <a:spAutoFit/>
          </a:bodyPr>
          <a:lstStyle/>
          <a:p>
            <a:r>
              <a:rPr lang="en-US" dirty="0"/>
              <a:t>Probability of drawing different alleles  </a:t>
            </a:r>
          </a:p>
        </p:txBody>
      </p:sp>
      <p:sp>
        <p:nvSpPr>
          <p:cNvPr id="24" name="Freeform: Shape 23">
            <a:extLst>
              <a:ext uri="{FF2B5EF4-FFF2-40B4-BE49-F238E27FC236}">
                <a16:creationId xmlns:a16="http://schemas.microsoft.com/office/drawing/2014/main" id="{FC403507-9ADF-D69C-EDFF-BA4FC87AD2F7}"/>
              </a:ext>
            </a:extLst>
          </p:cNvPr>
          <p:cNvSpPr/>
          <p:nvPr/>
        </p:nvSpPr>
        <p:spPr>
          <a:xfrm>
            <a:off x="5613040" y="5905674"/>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73F84EA8-ED0E-1ED1-6B3B-CF387128DFCC}"/>
              </a:ext>
            </a:extLst>
          </p:cNvPr>
          <p:cNvSpPr/>
          <p:nvPr/>
        </p:nvSpPr>
        <p:spPr>
          <a:xfrm>
            <a:off x="5881577" y="5905674"/>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Tree>
    <p:extLst>
      <p:ext uri="{BB962C8B-B14F-4D97-AF65-F5344CB8AC3E}">
        <p14:creationId xmlns:p14="http://schemas.microsoft.com/office/powerpoint/2010/main" val="465286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746A29C-F86B-B993-4B93-C6A8E2D5C68D}"/>
              </a:ext>
            </a:extLst>
          </p:cNvPr>
          <p:cNvSpPr/>
          <p:nvPr/>
        </p:nvSpPr>
        <p:spPr>
          <a:xfrm>
            <a:off x="5122837" y="915057"/>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endParaRPr lang="en-US" dirty="0"/>
          </a:p>
        </p:txBody>
      </p:sp>
      <p:sp>
        <p:nvSpPr>
          <p:cNvPr id="2" name="Title 1">
            <a:extLst>
              <a:ext uri="{FF2B5EF4-FFF2-40B4-BE49-F238E27FC236}">
                <a16:creationId xmlns:a16="http://schemas.microsoft.com/office/drawing/2014/main" id="{EACAD3F8-322A-596D-A89C-DA9AA55DFA86}"/>
              </a:ext>
            </a:extLst>
          </p:cNvPr>
          <p:cNvSpPr>
            <a:spLocks noGrp="1"/>
          </p:cNvSpPr>
          <p:nvPr>
            <p:ph type="title"/>
          </p:nvPr>
        </p:nvSpPr>
        <p:spPr/>
        <p:txBody>
          <a:bodyPr/>
          <a:lstStyle/>
          <a:p>
            <a:r>
              <a:rPr lang="en-US" dirty="0"/>
              <a:t>Fixation Index</a:t>
            </a:r>
          </a:p>
        </p:txBody>
      </p:sp>
      <p:sp>
        <p:nvSpPr>
          <p:cNvPr id="14" name="Freeform: Shape 13">
            <a:extLst>
              <a:ext uri="{FF2B5EF4-FFF2-40B4-BE49-F238E27FC236}">
                <a16:creationId xmlns:a16="http://schemas.microsoft.com/office/drawing/2014/main" id="{2311485A-69C8-AF3C-2CC5-69E5D589F6AF}"/>
              </a:ext>
            </a:extLst>
          </p:cNvPr>
          <p:cNvSpPr/>
          <p:nvPr/>
        </p:nvSpPr>
        <p:spPr>
          <a:xfrm>
            <a:off x="5668830" y="2306911"/>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8"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BE52917B-7620-406A-D2D4-268B6F174703}"/>
              </a:ext>
            </a:extLst>
          </p:cNvPr>
          <p:cNvSpPr/>
          <p:nvPr/>
        </p:nvSpPr>
        <p:spPr>
          <a:xfrm>
            <a:off x="5854587" y="3027655"/>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8E20EEE-C697-DC57-5B95-F61ECF90A197}"/>
              </a:ext>
            </a:extLst>
          </p:cNvPr>
          <p:cNvSpPr/>
          <p:nvPr/>
        </p:nvSpPr>
        <p:spPr>
          <a:xfrm>
            <a:off x="5717294" y="2743248"/>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4CFBF3-9B41-740A-8070-445235FBC694}"/>
              </a:ext>
            </a:extLst>
          </p:cNvPr>
          <p:cNvSpPr/>
          <p:nvPr/>
        </p:nvSpPr>
        <p:spPr>
          <a:xfrm>
            <a:off x="6118553" y="2808056"/>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A9916BD1-9FEA-BC53-396A-FE1FFFBEB64A}"/>
              </a:ext>
            </a:extLst>
          </p:cNvPr>
          <p:cNvSpPr/>
          <p:nvPr/>
        </p:nvSpPr>
        <p:spPr>
          <a:xfrm>
            <a:off x="6155882" y="2387565"/>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CD118B8D-C6B4-9DE2-0FEB-423337A119FF}"/>
              </a:ext>
            </a:extLst>
          </p:cNvPr>
          <p:cNvSpPr/>
          <p:nvPr/>
        </p:nvSpPr>
        <p:spPr>
          <a:xfrm>
            <a:off x="6376176" y="2656446"/>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745A97E0-7C78-4688-5C03-D0583CFA8187}"/>
              </a:ext>
            </a:extLst>
          </p:cNvPr>
          <p:cNvSpPr/>
          <p:nvPr/>
        </p:nvSpPr>
        <p:spPr>
          <a:xfrm>
            <a:off x="5998529" y="3244110"/>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BE0C733C-8184-72FD-A10A-380A1ECC3C7C}"/>
              </a:ext>
            </a:extLst>
          </p:cNvPr>
          <p:cNvSpPr/>
          <p:nvPr/>
        </p:nvSpPr>
        <p:spPr>
          <a:xfrm>
            <a:off x="6381072" y="2945778"/>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9C202422-AB65-0838-AF4D-A05F73810A6A}"/>
              </a:ext>
            </a:extLst>
          </p:cNvPr>
          <p:cNvSpPr/>
          <p:nvPr/>
        </p:nvSpPr>
        <p:spPr>
          <a:xfrm>
            <a:off x="6919321" y="5046410"/>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596F29C-B73D-E25F-F524-DA4C61B62960}"/>
              </a:ext>
            </a:extLst>
          </p:cNvPr>
          <p:cNvSpPr/>
          <p:nvPr/>
        </p:nvSpPr>
        <p:spPr>
          <a:xfrm>
            <a:off x="7463036" y="2306911"/>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7"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6B0A8168-C75D-F88E-B9D1-3037F710425F}"/>
              </a:ext>
            </a:extLst>
          </p:cNvPr>
          <p:cNvSpPr/>
          <p:nvPr/>
        </p:nvSpPr>
        <p:spPr>
          <a:xfrm>
            <a:off x="7837254" y="2396728"/>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3AAB360B-0B26-55B9-9BAC-B14B8B9742D6}"/>
              </a:ext>
            </a:extLst>
          </p:cNvPr>
          <p:cNvSpPr/>
          <p:nvPr/>
        </p:nvSpPr>
        <p:spPr>
          <a:xfrm>
            <a:off x="7545123" y="2972685"/>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816F8901-34AD-B300-1D0E-E54BDC7D1986}"/>
              </a:ext>
            </a:extLst>
          </p:cNvPr>
          <p:cNvSpPr/>
          <p:nvPr/>
        </p:nvSpPr>
        <p:spPr>
          <a:xfrm>
            <a:off x="7871849" y="2784490"/>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5584E55-4C9E-A2CF-93F1-B60F6BD87F64}"/>
              </a:ext>
            </a:extLst>
          </p:cNvPr>
          <p:cNvSpPr/>
          <p:nvPr/>
        </p:nvSpPr>
        <p:spPr>
          <a:xfrm>
            <a:off x="7657737" y="2590942"/>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3073F1D5-2E42-6C5E-8884-DCEAA5DF4EB0}"/>
              </a:ext>
            </a:extLst>
          </p:cNvPr>
          <p:cNvSpPr/>
          <p:nvPr/>
        </p:nvSpPr>
        <p:spPr>
          <a:xfrm>
            <a:off x="8140711" y="2756868"/>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01813061-C839-93A9-4255-B3C5E8FFD595}"/>
              </a:ext>
            </a:extLst>
          </p:cNvPr>
          <p:cNvSpPr/>
          <p:nvPr/>
        </p:nvSpPr>
        <p:spPr>
          <a:xfrm>
            <a:off x="8081494" y="249243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F668B53A-0913-2E0C-57DA-AD45F062BCD8}"/>
              </a:ext>
            </a:extLst>
          </p:cNvPr>
          <p:cNvSpPr/>
          <p:nvPr/>
        </p:nvSpPr>
        <p:spPr>
          <a:xfrm>
            <a:off x="7795059" y="3004032"/>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F9BF5CD-3A1E-8D73-7437-DB8852E71545}"/>
              </a:ext>
            </a:extLst>
          </p:cNvPr>
          <p:cNvSpPr/>
          <p:nvPr/>
        </p:nvSpPr>
        <p:spPr>
          <a:xfrm>
            <a:off x="7206789" y="5046409"/>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3" name="TextBox 2">
            <a:extLst>
              <a:ext uri="{FF2B5EF4-FFF2-40B4-BE49-F238E27FC236}">
                <a16:creationId xmlns:a16="http://schemas.microsoft.com/office/drawing/2014/main" id="{EA141D29-7720-FFBB-11F5-CD6AF80FF289}"/>
              </a:ext>
            </a:extLst>
          </p:cNvPr>
          <p:cNvSpPr txBox="1"/>
          <p:nvPr/>
        </p:nvSpPr>
        <p:spPr>
          <a:xfrm>
            <a:off x="5892985" y="346301"/>
            <a:ext cx="2233637" cy="523220"/>
          </a:xfrm>
          <a:prstGeom prst="rect">
            <a:avLst/>
          </a:prstGeom>
          <a:noFill/>
        </p:spPr>
        <p:txBody>
          <a:bodyPr wrap="square" rtlCol="0">
            <a:spAutoFit/>
          </a:bodyPr>
          <a:lstStyle/>
          <a:p>
            <a:pPr algn="ctr"/>
            <a:r>
              <a:rPr lang="en-US" sz="2800" dirty="0"/>
              <a:t>Population 1</a:t>
            </a:r>
          </a:p>
        </p:txBody>
      </p:sp>
      <p:sp>
        <p:nvSpPr>
          <p:cNvPr id="5" name="TextBox 4">
            <a:extLst>
              <a:ext uri="{FF2B5EF4-FFF2-40B4-BE49-F238E27FC236}">
                <a16:creationId xmlns:a16="http://schemas.microsoft.com/office/drawing/2014/main" id="{49DB1640-25DC-90F1-B7B5-19CED097F9E8}"/>
              </a:ext>
            </a:extLst>
          </p:cNvPr>
          <p:cNvSpPr txBox="1"/>
          <p:nvPr/>
        </p:nvSpPr>
        <p:spPr>
          <a:xfrm>
            <a:off x="4985963" y="1744151"/>
            <a:ext cx="2233637" cy="523220"/>
          </a:xfrm>
          <a:prstGeom prst="rect">
            <a:avLst/>
          </a:prstGeom>
          <a:noFill/>
        </p:spPr>
        <p:txBody>
          <a:bodyPr wrap="square" rtlCol="0">
            <a:spAutoFit/>
          </a:bodyPr>
          <a:lstStyle/>
          <a:p>
            <a:pPr algn="ctr"/>
            <a:r>
              <a:rPr lang="en-US" sz="2800" dirty="0"/>
              <a:t>A</a:t>
            </a:r>
          </a:p>
        </p:txBody>
      </p:sp>
      <p:sp>
        <p:nvSpPr>
          <p:cNvPr id="6" name="TextBox 5">
            <a:extLst>
              <a:ext uri="{FF2B5EF4-FFF2-40B4-BE49-F238E27FC236}">
                <a16:creationId xmlns:a16="http://schemas.microsoft.com/office/drawing/2014/main" id="{32EBF480-9A74-6452-701C-463C872F2CEB}"/>
              </a:ext>
            </a:extLst>
          </p:cNvPr>
          <p:cNvSpPr txBox="1"/>
          <p:nvPr/>
        </p:nvSpPr>
        <p:spPr>
          <a:xfrm>
            <a:off x="6824688" y="1733249"/>
            <a:ext cx="2233637" cy="523220"/>
          </a:xfrm>
          <a:prstGeom prst="rect">
            <a:avLst/>
          </a:prstGeom>
          <a:noFill/>
        </p:spPr>
        <p:txBody>
          <a:bodyPr wrap="square" rtlCol="0">
            <a:spAutoFit/>
          </a:bodyPr>
          <a:lstStyle/>
          <a:p>
            <a:pPr algn="ctr"/>
            <a:r>
              <a:rPr lang="en-US" sz="2800" dirty="0"/>
              <a:t>B</a:t>
            </a:r>
          </a:p>
        </p:txBody>
      </p:sp>
      <p:cxnSp>
        <p:nvCxnSpPr>
          <p:cNvPr id="60" name="Straight Connector 59">
            <a:extLst>
              <a:ext uri="{FF2B5EF4-FFF2-40B4-BE49-F238E27FC236}">
                <a16:creationId xmlns:a16="http://schemas.microsoft.com/office/drawing/2014/main" id="{4035FA14-590E-35C7-F705-F936AE5F12A7}"/>
              </a:ext>
            </a:extLst>
          </p:cNvPr>
          <p:cNvCxnSpPr>
            <a:cxnSpLocks/>
          </p:cNvCxnSpPr>
          <p:nvPr/>
        </p:nvCxnSpPr>
        <p:spPr>
          <a:xfrm>
            <a:off x="6351594" y="3547863"/>
            <a:ext cx="658209" cy="1360227"/>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7F3C95-AE3A-4C09-6AE5-457D599276C0}"/>
              </a:ext>
            </a:extLst>
          </p:cNvPr>
          <p:cNvCxnSpPr>
            <a:cxnSpLocks/>
          </p:cNvCxnSpPr>
          <p:nvPr/>
        </p:nvCxnSpPr>
        <p:spPr>
          <a:xfrm flipH="1">
            <a:off x="7311043" y="3547863"/>
            <a:ext cx="442587" cy="1388504"/>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51E0AEE-C77F-7CB7-BE82-496D3C2A1004}"/>
              </a:ext>
            </a:extLst>
          </p:cNvPr>
          <p:cNvSpPr txBox="1"/>
          <p:nvPr/>
        </p:nvSpPr>
        <p:spPr>
          <a:xfrm>
            <a:off x="6584683" y="5254916"/>
            <a:ext cx="1356322" cy="584775"/>
          </a:xfrm>
          <a:prstGeom prst="rect">
            <a:avLst/>
          </a:prstGeom>
          <a:noFill/>
        </p:spPr>
        <p:txBody>
          <a:bodyPr wrap="square" rtlCol="0">
            <a:spAutoFit/>
          </a:bodyPr>
          <a:lstStyle/>
          <a:p>
            <a:r>
              <a:rPr lang="en-US" sz="3200" i="1" dirty="0"/>
              <a:t>H</a:t>
            </a:r>
            <a:r>
              <a:rPr lang="en-US" sz="3200" i="1" baseline="-25000" dirty="0"/>
              <a:t>T</a:t>
            </a:r>
            <a:r>
              <a:rPr lang="en-US" sz="3200" i="1" dirty="0"/>
              <a:t> = </a:t>
            </a:r>
            <a:r>
              <a:rPr lang="en-US" sz="3200" dirty="0"/>
              <a:t>1</a:t>
            </a:r>
            <a:endParaRPr lang="en-US" sz="3200" i="1" dirty="0"/>
          </a:p>
        </p:txBody>
      </p:sp>
      <p:cxnSp>
        <p:nvCxnSpPr>
          <p:cNvPr id="9" name="Straight Connector 8">
            <a:extLst>
              <a:ext uri="{FF2B5EF4-FFF2-40B4-BE49-F238E27FC236}">
                <a16:creationId xmlns:a16="http://schemas.microsoft.com/office/drawing/2014/main" id="{C9B8A44C-6E18-BDDB-0E92-40914520F1A0}"/>
              </a:ext>
            </a:extLst>
          </p:cNvPr>
          <p:cNvCxnSpPr>
            <a:cxnSpLocks/>
          </p:cNvCxnSpPr>
          <p:nvPr/>
        </p:nvCxnSpPr>
        <p:spPr>
          <a:xfrm>
            <a:off x="8472299" y="3379989"/>
            <a:ext cx="1836586" cy="241850"/>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6A4F522C-6A53-0AB7-15B6-865317787F41}"/>
              </a:ext>
            </a:extLst>
          </p:cNvPr>
          <p:cNvSpPr/>
          <p:nvPr/>
        </p:nvSpPr>
        <p:spPr>
          <a:xfrm>
            <a:off x="10698587" y="346032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dirty="0"/>
          </a:p>
        </p:txBody>
      </p:sp>
      <p:sp>
        <p:nvSpPr>
          <p:cNvPr id="11" name="TextBox 10">
            <a:extLst>
              <a:ext uri="{FF2B5EF4-FFF2-40B4-BE49-F238E27FC236}">
                <a16:creationId xmlns:a16="http://schemas.microsoft.com/office/drawing/2014/main" id="{A8D5A1FD-5BA9-41F7-3FAD-A36310842AB8}"/>
              </a:ext>
            </a:extLst>
          </p:cNvPr>
          <p:cNvSpPr txBox="1"/>
          <p:nvPr/>
        </p:nvSpPr>
        <p:spPr>
          <a:xfrm>
            <a:off x="9969512" y="3734957"/>
            <a:ext cx="1458150" cy="584775"/>
          </a:xfrm>
          <a:prstGeom prst="rect">
            <a:avLst/>
          </a:prstGeom>
          <a:noFill/>
        </p:spPr>
        <p:txBody>
          <a:bodyPr wrap="square" rtlCol="0">
            <a:spAutoFit/>
          </a:bodyPr>
          <a:lstStyle/>
          <a:p>
            <a:r>
              <a:rPr lang="en-US" sz="3200" i="1" dirty="0"/>
              <a:t>H</a:t>
            </a:r>
            <a:r>
              <a:rPr lang="en-US" sz="3200" i="1" baseline="-25000" dirty="0"/>
              <a:t>S </a:t>
            </a:r>
            <a:r>
              <a:rPr lang="en-US" sz="3200" i="1" dirty="0"/>
              <a:t>= 0</a:t>
            </a:r>
          </a:p>
        </p:txBody>
      </p:sp>
      <p:cxnSp>
        <p:nvCxnSpPr>
          <p:cNvPr id="12" name="Straight Connector 11">
            <a:extLst>
              <a:ext uri="{FF2B5EF4-FFF2-40B4-BE49-F238E27FC236}">
                <a16:creationId xmlns:a16="http://schemas.microsoft.com/office/drawing/2014/main" id="{393F9067-0BB9-D9BC-D019-25811C95EDCB}"/>
              </a:ext>
            </a:extLst>
          </p:cNvPr>
          <p:cNvCxnSpPr>
            <a:cxnSpLocks/>
          </p:cNvCxnSpPr>
          <p:nvPr/>
        </p:nvCxnSpPr>
        <p:spPr>
          <a:xfrm>
            <a:off x="8532654" y="2847501"/>
            <a:ext cx="1776231" cy="614845"/>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F3CCA2B5-3FAA-B6DE-CBE5-7F6C8CB5B562}"/>
              </a:ext>
            </a:extLst>
          </p:cNvPr>
          <p:cNvSpPr/>
          <p:nvPr/>
        </p:nvSpPr>
        <p:spPr>
          <a:xfrm>
            <a:off x="10441101" y="346032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17" name="TextBox 16">
            <a:extLst>
              <a:ext uri="{FF2B5EF4-FFF2-40B4-BE49-F238E27FC236}">
                <a16:creationId xmlns:a16="http://schemas.microsoft.com/office/drawing/2014/main" id="{12FCC76C-4444-1168-9793-B744A4DE232D}"/>
              </a:ext>
            </a:extLst>
          </p:cNvPr>
          <p:cNvSpPr txBox="1"/>
          <p:nvPr/>
        </p:nvSpPr>
        <p:spPr>
          <a:xfrm>
            <a:off x="1781175" y="5810250"/>
            <a:ext cx="6345447" cy="369332"/>
          </a:xfrm>
          <a:prstGeom prst="rect">
            <a:avLst/>
          </a:prstGeom>
          <a:noFill/>
        </p:spPr>
        <p:txBody>
          <a:bodyPr wrap="square" rtlCol="0">
            <a:spAutoFit/>
          </a:bodyPr>
          <a:lstStyle/>
          <a:p>
            <a:r>
              <a:rPr lang="en-US" dirty="0"/>
              <a:t>Probability of drawing different alleles  </a:t>
            </a:r>
          </a:p>
        </p:txBody>
      </p:sp>
      <p:sp>
        <p:nvSpPr>
          <p:cNvPr id="18" name="Freeform: Shape 17">
            <a:extLst>
              <a:ext uri="{FF2B5EF4-FFF2-40B4-BE49-F238E27FC236}">
                <a16:creationId xmlns:a16="http://schemas.microsoft.com/office/drawing/2014/main" id="{7284F0E9-0D4B-964A-7817-CED4A442CE3A}"/>
              </a:ext>
            </a:extLst>
          </p:cNvPr>
          <p:cNvSpPr/>
          <p:nvPr/>
        </p:nvSpPr>
        <p:spPr>
          <a:xfrm>
            <a:off x="5613040" y="5905674"/>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2BF42B7-0271-C7DE-6244-7F2557198C1A}"/>
              </a:ext>
            </a:extLst>
          </p:cNvPr>
          <p:cNvSpPr/>
          <p:nvPr/>
        </p:nvSpPr>
        <p:spPr>
          <a:xfrm>
            <a:off x="5881577" y="5905674"/>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Tree>
    <p:extLst>
      <p:ext uri="{BB962C8B-B14F-4D97-AF65-F5344CB8AC3E}">
        <p14:creationId xmlns:p14="http://schemas.microsoft.com/office/powerpoint/2010/main" val="2434517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746A29C-F86B-B993-4B93-C6A8E2D5C68D}"/>
              </a:ext>
            </a:extLst>
          </p:cNvPr>
          <p:cNvSpPr/>
          <p:nvPr/>
        </p:nvSpPr>
        <p:spPr>
          <a:xfrm>
            <a:off x="5122837" y="915057"/>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endParaRPr lang="en-US" dirty="0"/>
          </a:p>
        </p:txBody>
      </p:sp>
      <p:sp>
        <p:nvSpPr>
          <p:cNvPr id="2" name="Title 1">
            <a:extLst>
              <a:ext uri="{FF2B5EF4-FFF2-40B4-BE49-F238E27FC236}">
                <a16:creationId xmlns:a16="http://schemas.microsoft.com/office/drawing/2014/main" id="{EACAD3F8-322A-596D-A89C-DA9AA55DFA86}"/>
              </a:ext>
            </a:extLst>
          </p:cNvPr>
          <p:cNvSpPr>
            <a:spLocks noGrp="1"/>
          </p:cNvSpPr>
          <p:nvPr>
            <p:ph type="title"/>
          </p:nvPr>
        </p:nvSpPr>
        <p:spPr/>
        <p:txBody>
          <a:bodyPr/>
          <a:lstStyle/>
          <a:p>
            <a:r>
              <a:rPr lang="en-US" dirty="0"/>
              <a:t>Fixation Index</a:t>
            </a:r>
          </a:p>
        </p:txBody>
      </p:sp>
      <p:sp>
        <p:nvSpPr>
          <p:cNvPr id="14" name="Freeform: Shape 13">
            <a:extLst>
              <a:ext uri="{FF2B5EF4-FFF2-40B4-BE49-F238E27FC236}">
                <a16:creationId xmlns:a16="http://schemas.microsoft.com/office/drawing/2014/main" id="{2311485A-69C8-AF3C-2CC5-69E5D589F6AF}"/>
              </a:ext>
            </a:extLst>
          </p:cNvPr>
          <p:cNvSpPr/>
          <p:nvPr/>
        </p:nvSpPr>
        <p:spPr>
          <a:xfrm>
            <a:off x="5668830" y="2306911"/>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8"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BE52917B-7620-406A-D2D4-268B6F174703}"/>
              </a:ext>
            </a:extLst>
          </p:cNvPr>
          <p:cNvSpPr/>
          <p:nvPr/>
        </p:nvSpPr>
        <p:spPr>
          <a:xfrm>
            <a:off x="5854587" y="3027655"/>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8E20EEE-C697-DC57-5B95-F61ECF90A197}"/>
              </a:ext>
            </a:extLst>
          </p:cNvPr>
          <p:cNvSpPr/>
          <p:nvPr/>
        </p:nvSpPr>
        <p:spPr>
          <a:xfrm>
            <a:off x="5717294" y="2743248"/>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4CFBF3-9B41-740A-8070-445235FBC694}"/>
              </a:ext>
            </a:extLst>
          </p:cNvPr>
          <p:cNvSpPr/>
          <p:nvPr/>
        </p:nvSpPr>
        <p:spPr>
          <a:xfrm>
            <a:off x="6118553" y="2808056"/>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A9916BD1-9FEA-BC53-396A-FE1FFFBEB64A}"/>
              </a:ext>
            </a:extLst>
          </p:cNvPr>
          <p:cNvSpPr/>
          <p:nvPr/>
        </p:nvSpPr>
        <p:spPr>
          <a:xfrm>
            <a:off x="6155882" y="2387565"/>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CD118B8D-C6B4-9DE2-0FEB-423337A119FF}"/>
              </a:ext>
            </a:extLst>
          </p:cNvPr>
          <p:cNvSpPr/>
          <p:nvPr/>
        </p:nvSpPr>
        <p:spPr>
          <a:xfrm>
            <a:off x="6376176" y="2656446"/>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745A97E0-7C78-4688-5C03-D0583CFA8187}"/>
              </a:ext>
            </a:extLst>
          </p:cNvPr>
          <p:cNvSpPr/>
          <p:nvPr/>
        </p:nvSpPr>
        <p:spPr>
          <a:xfrm>
            <a:off x="5998529" y="3244110"/>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BE0C733C-8184-72FD-A10A-380A1ECC3C7C}"/>
              </a:ext>
            </a:extLst>
          </p:cNvPr>
          <p:cNvSpPr/>
          <p:nvPr/>
        </p:nvSpPr>
        <p:spPr>
          <a:xfrm>
            <a:off x="6381072" y="2945778"/>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9C202422-AB65-0838-AF4D-A05F73810A6A}"/>
              </a:ext>
            </a:extLst>
          </p:cNvPr>
          <p:cNvSpPr/>
          <p:nvPr/>
        </p:nvSpPr>
        <p:spPr>
          <a:xfrm>
            <a:off x="6919321" y="5046410"/>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F596F29C-B73D-E25F-F524-DA4C61B62960}"/>
              </a:ext>
            </a:extLst>
          </p:cNvPr>
          <p:cNvSpPr/>
          <p:nvPr/>
        </p:nvSpPr>
        <p:spPr>
          <a:xfrm>
            <a:off x="7463036" y="2306911"/>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7"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6B0A8168-C75D-F88E-B9D1-3037F710425F}"/>
              </a:ext>
            </a:extLst>
          </p:cNvPr>
          <p:cNvSpPr/>
          <p:nvPr/>
        </p:nvSpPr>
        <p:spPr>
          <a:xfrm>
            <a:off x="7837254" y="2396728"/>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3AAB360B-0B26-55B9-9BAC-B14B8B9742D6}"/>
              </a:ext>
            </a:extLst>
          </p:cNvPr>
          <p:cNvSpPr/>
          <p:nvPr/>
        </p:nvSpPr>
        <p:spPr>
          <a:xfrm>
            <a:off x="7545123" y="2972685"/>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816F8901-34AD-B300-1D0E-E54BDC7D1986}"/>
              </a:ext>
            </a:extLst>
          </p:cNvPr>
          <p:cNvSpPr/>
          <p:nvPr/>
        </p:nvSpPr>
        <p:spPr>
          <a:xfrm>
            <a:off x="7871849" y="2784490"/>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5584E55-4C9E-A2CF-93F1-B60F6BD87F64}"/>
              </a:ext>
            </a:extLst>
          </p:cNvPr>
          <p:cNvSpPr/>
          <p:nvPr/>
        </p:nvSpPr>
        <p:spPr>
          <a:xfrm>
            <a:off x="7657737" y="2590942"/>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3073F1D5-2E42-6C5E-8884-DCEAA5DF4EB0}"/>
              </a:ext>
            </a:extLst>
          </p:cNvPr>
          <p:cNvSpPr/>
          <p:nvPr/>
        </p:nvSpPr>
        <p:spPr>
          <a:xfrm>
            <a:off x="8140711" y="2756868"/>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01813061-C839-93A9-4255-B3C5E8FFD595}"/>
              </a:ext>
            </a:extLst>
          </p:cNvPr>
          <p:cNvSpPr/>
          <p:nvPr/>
        </p:nvSpPr>
        <p:spPr>
          <a:xfrm>
            <a:off x="8081494" y="249243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F668B53A-0913-2E0C-57DA-AD45F062BCD8}"/>
              </a:ext>
            </a:extLst>
          </p:cNvPr>
          <p:cNvSpPr/>
          <p:nvPr/>
        </p:nvSpPr>
        <p:spPr>
          <a:xfrm>
            <a:off x="7795059" y="3004032"/>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F9BF5CD-3A1E-8D73-7437-DB8852E71545}"/>
              </a:ext>
            </a:extLst>
          </p:cNvPr>
          <p:cNvSpPr/>
          <p:nvPr/>
        </p:nvSpPr>
        <p:spPr>
          <a:xfrm>
            <a:off x="7206789" y="5046409"/>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3" name="TextBox 2">
            <a:extLst>
              <a:ext uri="{FF2B5EF4-FFF2-40B4-BE49-F238E27FC236}">
                <a16:creationId xmlns:a16="http://schemas.microsoft.com/office/drawing/2014/main" id="{EA141D29-7720-FFBB-11F5-CD6AF80FF289}"/>
              </a:ext>
            </a:extLst>
          </p:cNvPr>
          <p:cNvSpPr txBox="1"/>
          <p:nvPr/>
        </p:nvSpPr>
        <p:spPr>
          <a:xfrm>
            <a:off x="5892985" y="346301"/>
            <a:ext cx="2233637" cy="523220"/>
          </a:xfrm>
          <a:prstGeom prst="rect">
            <a:avLst/>
          </a:prstGeom>
          <a:noFill/>
        </p:spPr>
        <p:txBody>
          <a:bodyPr wrap="square" rtlCol="0">
            <a:spAutoFit/>
          </a:bodyPr>
          <a:lstStyle/>
          <a:p>
            <a:pPr algn="ctr"/>
            <a:r>
              <a:rPr lang="en-US" sz="2800" dirty="0"/>
              <a:t>Population 1</a:t>
            </a:r>
          </a:p>
        </p:txBody>
      </p:sp>
      <p:sp>
        <p:nvSpPr>
          <p:cNvPr id="5" name="TextBox 4">
            <a:extLst>
              <a:ext uri="{FF2B5EF4-FFF2-40B4-BE49-F238E27FC236}">
                <a16:creationId xmlns:a16="http://schemas.microsoft.com/office/drawing/2014/main" id="{49DB1640-25DC-90F1-B7B5-19CED097F9E8}"/>
              </a:ext>
            </a:extLst>
          </p:cNvPr>
          <p:cNvSpPr txBox="1"/>
          <p:nvPr/>
        </p:nvSpPr>
        <p:spPr>
          <a:xfrm>
            <a:off x="4985963" y="1744151"/>
            <a:ext cx="2233637" cy="523220"/>
          </a:xfrm>
          <a:prstGeom prst="rect">
            <a:avLst/>
          </a:prstGeom>
          <a:noFill/>
        </p:spPr>
        <p:txBody>
          <a:bodyPr wrap="square" rtlCol="0">
            <a:spAutoFit/>
          </a:bodyPr>
          <a:lstStyle/>
          <a:p>
            <a:pPr algn="ctr"/>
            <a:r>
              <a:rPr lang="en-US" sz="2800" dirty="0"/>
              <a:t>A</a:t>
            </a:r>
          </a:p>
        </p:txBody>
      </p:sp>
      <p:sp>
        <p:nvSpPr>
          <p:cNvPr id="6" name="TextBox 5">
            <a:extLst>
              <a:ext uri="{FF2B5EF4-FFF2-40B4-BE49-F238E27FC236}">
                <a16:creationId xmlns:a16="http://schemas.microsoft.com/office/drawing/2014/main" id="{32EBF480-9A74-6452-701C-463C872F2CEB}"/>
              </a:ext>
            </a:extLst>
          </p:cNvPr>
          <p:cNvSpPr txBox="1"/>
          <p:nvPr/>
        </p:nvSpPr>
        <p:spPr>
          <a:xfrm>
            <a:off x="6824688" y="1733249"/>
            <a:ext cx="2233637" cy="523220"/>
          </a:xfrm>
          <a:prstGeom prst="rect">
            <a:avLst/>
          </a:prstGeom>
          <a:noFill/>
        </p:spPr>
        <p:txBody>
          <a:bodyPr wrap="square" rtlCol="0">
            <a:spAutoFit/>
          </a:bodyPr>
          <a:lstStyle/>
          <a:p>
            <a:pPr algn="ctr"/>
            <a:r>
              <a:rPr lang="en-US" sz="2800" dirty="0"/>
              <a:t>B</a:t>
            </a:r>
          </a:p>
        </p:txBody>
      </p:sp>
      <p:cxnSp>
        <p:nvCxnSpPr>
          <p:cNvPr id="60" name="Straight Connector 59">
            <a:extLst>
              <a:ext uri="{FF2B5EF4-FFF2-40B4-BE49-F238E27FC236}">
                <a16:creationId xmlns:a16="http://schemas.microsoft.com/office/drawing/2014/main" id="{4035FA14-590E-35C7-F705-F936AE5F12A7}"/>
              </a:ext>
            </a:extLst>
          </p:cNvPr>
          <p:cNvCxnSpPr>
            <a:cxnSpLocks/>
          </p:cNvCxnSpPr>
          <p:nvPr/>
        </p:nvCxnSpPr>
        <p:spPr>
          <a:xfrm>
            <a:off x="6351594" y="3547863"/>
            <a:ext cx="658209" cy="1360227"/>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7F3C95-AE3A-4C09-6AE5-457D599276C0}"/>
              </a:ext>
            </a:extLst>
          </p:cNvPr>
          <p:cNvCxnSpPr>
            <a:cxnSpLocks/>
          </p:cNvCxnSpPr>
          <p:nvPr/>
        </p:nvCxnSpPr>
        <p:spPr>
          <a:xfrm flipH="1">
            <a:off x="7311043" y="3547863"/>
            <a:ext cx="442587" cy="1388504"/>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51E0AEE-C77F-7CB7-BE82-496D3C2A1004}"/>
              </a:ext>
            </a:extLst>
          </p:cNvPr>
          <p:cNvSpPr txBox="1"/>
          <p:nvPr/>
        </p:nvSpPr>
        <p:spPr>
          <a:xfrm>
            <a:off x="6584683" y="5254916"/>
            <a:ext cx="1356322" cy="584775"/>
          </a:xfrm>
          <a:prstGeom prst="rect">
            <a:avLst/>
          </a:prstGeom>
          <a:noFill/>
        </p:spPr>
        <p:txBody>
          <a:bodyPr wrap="square" rtlCol="0">
            <a:spAutoFit/>
          </a:bodyPr>
          <a:lstStyle/>
          <a:p>
            <a:r>
              <a:rPr lang="en-US" sz="3200" i="1" dirty="0"/>
              <a:t>H</a:t>
            </a:r>
            <a:r>
              <a:rPr lang="en-US" sz="3200" i="1" baseline="-25000" dirty="0"/>
              <a:t>T</a:t>
            </a:r>
            <a:r>
              <a:rPr lang="en-US" sz="3200" i="1" dirty="0"/>
              <a:t> = </a:t>
            </a:r>
            <a:r>
              <a:rPr lang="en-US" sz="3200" dirty="0"/>
              <a:t>1</a:t>
            </a:r>
            <a:endParaRPr lang="en-US" sz="3200" i="1" dirty="0"/>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E83A3DC-02DB-5DC3-9A37-BF576F6DCB60}"/>
                  </a:ext>
                </a:extLst>
              </p:cNvPr>
              <p:cNvSpPr txBox="1"/>
              <p:nvPr/>
            </p:nvSpPr>
            <p:spPr>
              <a:xfrm>
                <a:off x="542653" y="2564457"/>
                <a:ext cx="3950434" cy="1044966"/>
              </a:xfrm>
              <a:prstGeom prst="rect">
                <a:avLst/>
              </a:prstGeom>
              <a:noFill/>
            </p:spPr>
            <p:txBody>
              <a:bodyPr wrap="square" lIns="0" tIns="0" rIns="0" bIns="0" rtlCol="0">
                <a:spAutoFit/>
              </a:bodyPr>
              <a:lstStyle/>
              <a:p>
                <a:pPr algn="ctr"/>
                <a:r>
                  <a:rPr lang="en-US" sz="4800" i="1" dirty="0">
                    <a:latin typeface="Cambria Math" panose="02040503050406030204" pitchFamily="18" charset="0"/>
                    <a:ea typeface="Cambria Math" panose="02040503050406030204" pitchFamily="18" charset="0"/>
                  </a:rPr>
                  <a:t>F</a:t>
                </a:r>
                <a:r>
                  <a:rPr lang="en-US" sz="4800" i="1" baseline="-25000" dirty="0">
                    <a:latin typeface="Cambria Math" panose="02040503050406030204" pitchFamily="18" charset="0"/>
                    <a:ea typeface="Cambria Math" panose="02040503050406030204" pitchFamily="18" charset="0"/>
                  </a:rPr>
                  <a:t>ST </a:t>
                </a:r>
                <a:r>
                  <a:rPr lang="en-US" sz="4800" dirty="0">
                    <a:latin typeface="Cambria Math" panose="02040503050406030204" pitchFamily="18" charset="0"/>
                    <a:ea typeface="Cambria Math" panose="02040503050406030204" pitchFamily="18" charset="0"/>
                  </a:rPr>
                  <a:t> =</a:t>
                </a:r>
                <a:r>
                  <a:rPr lang="en-US" sz="4800" i="1" dirty="0">
                    <a:latin typeface="Cambria Math" panose="02040503050406030204" pitchFamily="18" charset="0"/>
                    <a:ea typeface="Cambria Math" panose="02040503050406030204" pitchFamily="18" charset="0"/>
                  </a:rPr>
                  <a:t> </a:t>
                </a:r>
                <a14:m>
                  <m:oMath xmlns:m="http://schemas.openxmlformats.org/officeDocument/2006/math">
                    <m:f>
                      <m:fPr>
                        <m:ctrlPr>
                          <a:rPr lang="en-US" sz="480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𝐻</m:t>
                        </m:r>
                        <m:r>
                          <a:rPr lang="en-US" sz="4800" b="0" i="1" baseline="-25000" smtClean="0">
                            <a:latin typeface="Cambria Math" panose="02040503050406030204" pitchFamily="18" charset="0"/>
                            <a:ea typeface="Cambria Math" panose="02040503050406030204" pitchFamily="18" charset="0"/>
                          </a:rPr>
                          <m:t>𝑇</m:t>
                        </m:r>
                        <m:r>
                          <a:rPr lang="en-US" sz="4800" b="0" i="1" smtClean="0">
                            <a:latin typeface="Cambria Math" panose="02040503050406030204" pitchFamily="18" charset="0"/>
                            <a:ea typeface="Cambria Math" panose="02040503050406030204" pitchFamily="18" charset="0"/>
                          </a:rPr>
                          <m:t>−</m:t>
                        </m:r>
                        <m:r>
                          <a:rPr lang="en-US" sz="4800" i="1">
                            <a:latin typeface="Cambria Math" panose="02040503050406030204" pitchFamily="18" charset="0"/>
                            <a:ea typeface="Cambria Math" panose="02040503050406030204" pitchFamily="18" charset="0"/>
                          </a:rPr>
                          <m:t>𝐻</m:t>
                        </m:r>
                        <m:r>
                          <a:rPr lang="en-US" sz="4800" b="0" i="1" baseline="-25000" smtClean="0">
                            <a:latin typeface="Cambria Math" panose="02040503050406030204" pitchFamily="18" charset="0"/>
                            <a:ea typeface="Cambria Math" panose="02040503050406030204" pitchFamily="18" charset="0"/>
                          </a:rPr>
                          <m:t>𝑆</m:t>
                        </m:r>
                      </m:num>
                      <m:den>
                        <m:r>
                          <a:rPr lang="en-US" sz="4800" i="1">
                            <a:latin typeface="Cambria Math" panose="02040503050406030204" pitchFamily="18" charset="0"/>
                            <a:ea typeface="Cambria Math" panose="02040503050406030204" pitchFamily="18" charset="0"/>
                          </a:rPr>
                          <m:t>𝐻</m:t>
                        </m:r>
                        <m:r>
                          <a:rPr lang="en-US" sz="4800" i="1" baseline="-25000">
                            <a:latin typeface="Cambria Math" panose="02040503050406030204" pitchFamily="18" charset="0"/>
                            <a:ea typeface="Cambria Math" panose="02040503050406030204" pitchFamily="18" charset="0"/>
                          </a:rPr>
                          <m:t>𝑇</m:t>
                        </m:r>
                      </m:den>
                    </m:f>
                  </m:oMath>
                </a14:m>
                <a:endParaRPr lang="en-US" sz="4800" dirty="0">
                  <a:latin typeface="Cambria Math" panose="02040503050406030204" pitchFamily="18" charset="0"/>
                  <a:ea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9E83A3DC-02DB-5DC3-9A37-BF576F6DCB60}"/>
                  </a:ext>
                </a:extLst>
              </p:cNvPr>
              <p:cNvSpPr txBox="1">
                <a:spLocks noRot="1" noChangeAspect="1" noMove="1" noResize="1" noEditPoints="1" noAdjustHandles="1" noChangeArrowheads="1" noChangeShapeType="1" noTextEdit="1"/>
              </p:cNvSpPr>
              <p:nvPr/>
            </p:nvSpPr>
            <p:spPr>
              <a:xfrm>
                <a:off x="542653" y="2564457"/>
                <a:ext cx="3950434" cy="1044966"/>
              </a:xfrm>
              <a:prstGeom prst="rect">
                <a:avLst/>
              </a:prstGeom>
              <a:blipFill>
                <a:blip r:embed="rId3"/>
                <a:stretch>
                  <a:fillRect t="-5263" b="-18129"/>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C9B8A44C-6E18-BDDB-0E92-40914520F1A0}"/>
              </a:ext>
            </a:extLst>
          </p:cNvPr>
          <p:cNvCxnSpPr>
            <a:cxnSpLocks/>
          </p:cNvCxnSpPr>
          <p:nvPr/>
        </p:nvCxnSpPr>
        <p:spPr>
          <a:xfrm>
            <a:off x="8472299" y="3379989"/>
            <a:ext cx="1836586" cy="241850"/>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6A4F522C-6A53-0AB7-15B6-865317787F41}"/>
              </a:ext>
            </a:extLst>
          </p:cNvPr>
          <p:cNvSpPr/>
          <p:nvPr/>
        </p:nvSpPr>
        <p:spPr>
          <a:xfrm>
            <a:off x="10698587" y="346032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dirty="0"/>
          </a:p>
        </p:txBody>
      </p:sp>
      <p:sp>
        <p:nvSpPr>
          <p:cNvPr id="11" name="TextBox 10">
            <a:extLst>
              <a:ext uri="{FF2B5EF4-FFF2-40B4-BE49-F238E27FC236}">
                <a16:creationId xmlns:a16="http://schemas.microsoft.com/office/drawing/2014/main" id="{A8D5A1FD-5BA9-41F7-3FAD-A36310842AB8}"/>
              </a:ext>
            </a:extLst>
          </p:cNvPr>
          <p:cNvSpPr txBox="1"/>
          <p:nvPr/>
        </p:nvSpPr>
        <p:spPr>
          <a:xfrm>
            <a:off x="9969512" y="3734957"/>
            <a:ext cx="1458150" cy="584775"/>
          </a:xfrm>
          <a:prstGeom prst="rect">
            <a:avLst/>
          </a:prstGeom>
          <a:noFill/>
        </p:spPr>
        <p:txBody>
          <a:bodyPr wrap="square" rtlCol="0">
            <a:spAutoFit/>
          </a:bodyPr>
          <a:lstStyle/>
          <a:p>
            <a:r>
              <a:rPr lang="en-US" sz="3200" i="1" dirty="0"/>
              <a:t>H</a:t>
            </a:r>
            <a:r>
              <a:rPr lang="en-US" sz="3200" i="1" baseline="-25000" dirty="0"/>
              <a:t>S </a:t>
            </a:r>
            <a:r>
              <a:rPr lang="en-US" sz="3200" i="1" dirty="0"/>
              <a:t>= 0</a:t>
            </a:r>
          </a:p>
        </p:txBody>
      </p:sp>
      <p:cxnSp>
        <p:nvCxnSpPr>
          <p:cNvPr id="12" name="Straight Connector 11">
            <a:extLst>
              <a:ext uri="{FF2B5EF4-FFF2-40B4-BE49-F238E27FC236}">
                <a16:creationId xmlns:a16="http://schemas.microsoft.com/office/drawing/2014/main" id="{393F9067-0BB9-D9BC-D019-25811C95EDCB}"/>
              </a:ext>
            </a:extLst>
          </p:cNvPr>
          <p:cNvCxnSpPr>
            <a:cxnSpLocks/>
          </p:cNvCxnSpPr>
          <p:nvPr/>
        </p:nvCxnSpPr>
        <p:spPr>
          <a:xfrm>
            <a:off x="8532654" y="2847501"/>
            <a:ext cx="1776231" cy="614845"/>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F3CCA2B5-3FAA-B6DE-CBE5-7F6C8CB5B562}"/>
              </a:ext>
            </a:extLst>
          </p:cNvPr>
          <p:cNvSpPr/>
          <p:nvPr/>
        </p:nvSpPr>
        <p:spPr>
          <a:xfrm>
            <a:off x="10441101" y="346032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17" name="TextBox 16">
            <a:extLst>
              <a:ext uri="{FF2B5EF4-FFF2-40B4-BE49-F238E27FC236}">
                <a16:creationId xmlns:a16="http://schemas.microsoft.com/office/drawing/2014/main" id="{12FCC76C-4444-1168-9793-B744A4DE232D}"/>
              </a:ext>
            </a:extLst>
          </p:cNvPr>
          <p:cNvSpPr txBox="1"/>
          <p:nvPr/>
        </p:nvSpPr>
        <p:spPr>
          <a:xfrm>
            <a:off x="1781175" y="5810250"/>
            <a:ext cx="6345447" cy="369332"/>
          </a:xfrm>
          <a:prstGeom prst="rect">
            <a:avLst/>
          </a:prstGeom>
          <a:noFill/>
        </p:spPr>
        <p:txBody>
          <a:bodyPr wrap="square" rtlCol="0">
            <a:spAutoFit/>
          </a:bodyPr>
          <a:lstStyle/>
          <a:p>
            <a:r>
              <a:rPr lang="en-US" dirty="0"/>
              <a:t>Probability of drawing different alleles  </a:t>
            </a:r>
          </a:p>
        </p:txBody>
      </p:sp>
      <p:sp>
        <p:nvSpPr>
          <p:cNvPr id="18" name="Freeform: Shape 17">
            <a:extLst>
              <a:ext uri="{FF2B5EF4-FFF2-40B4-BE49-F238E27FC236}">
                <a16:creationId xmlns:a16="http://schemas.microsoft.com/office/drawing/2014/main" id="{7284F0E9-0D4B-964A-7817-CED4A442CE3A}"/>
              </a:ext>
            </a:extLst>
          </p:cNvPr>
          <p:cNvSpPr/>
          <p:nvPr/>
        </p:nvSpPr>
        <p:spPr>
          <a:xfrm>
            <a:off x="5613040" y="5905674"/>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2BF42B7-0271-C7DE-6244-7F2557198C1A}"/>
              </a:ext>
            </a:extLst>
          </p:cNvPr>
          <p:cNvSpPr/>
          <p:nvPr/>
        </p:nvSpPr>
        <p:spPr>
          <a:xfrm>
            <a:off x="5881577" y="5905674"/>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Tree>
    <p:extLst>
      <p:ext uri="{BB962C8B-B14F-4D97-AF65-F5344CB8AC3E}">
        <p14:creationId xmlns:p14="http://schemas.microsoft.com/office/powerpoint/2010/main" val="2478137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746A29C-F86B-B993-4B93-C6A8E2D5C68D}"/>
              </a:ext>
            </a:extLst>
          </p:cNvPr>
          <p:cNvSpPr/>
          <p:nvPr/>
        </p:nvSpPr>
        <p:spPr>
          <a:xfrm>
            <a:off x="5122837" y="915057"/>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endParaRPr lang="en-US" dirty="0"/>
          </a:p>
        </p:txBody>
      </p:sp>
      <p:sp>
        <p:nvSpPr>
          <p:cNvPr id="2" name="Title 1">
            <a:extLst>
              <a:ext uri="{FF2B5EF4-FFF2-40B4-BE49-F238E27FC236}">
                <a16:creationId xmlns:a16="http://schemas.microsoft.com/office/drawing/2014/main" id="{EACAD3F8-322A-596D-A89C-DA9AA55DFA86}"/>
              </a:ext>
            </a:extLst>
          </p:cNvPr>
          <p:cNvSpPr>
            <a:spLocks noGrp="1"/>
          </p:cNvSpPr>
          <p:nvPr>
            <p:ph type="title"/>
          </p:nvPr>
        </p:nvSpPr>
        <p:spPr/>
        <p:txBody>
          <a:bodyPr/>
          <a:lstStyle/>
          <a:p>
            <a:r>
              <a:rPr lang="en-US" dirty="0"/>
              <a:t>Fixation Index</a:t>
            </a:r>
          </a:p>
        </p:txBody>
      </p:sp>
      <p:cxnSp>
        <p:nvCxnSpPr>
          <p:cNvPr id="8" name="Straight Connector 7">
            <a:extLst>
              <a:ext uri="{FF2B5EF4-FFF2-40B4-BE49-F238E27FC236}">
                <a16:creationId xmlns:a16="http://schemas.microsoft.com/office/drawing/2014/main" id="{0817D721-BEEE-33CF-EBFB-DDAC5EFC8C42}"/>
              </a:ext>
            </a:extLst>
          </p:cNvPr>
          <p:cNvCxnSpPr>
            <a:cxnSpLocks/>
          </p:cNvCxnSpPr>
          <p:nvPr/>
        </p:nvCxnSpPr>
        <p:spPr>
          <a:xfrm>
            <a:off x="8349218" y="3348363"/>
            <a:ext cx="1952832" cy="261061"/>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B437171-9222-0DCC-38B4-791E115DE5B8}"/>
              </a:ext>
            </a:extLst>
          </p:cNvPr>
          <p:cNvGrpSpPr/>
          <p:nvPr/>
        </p:nvGrpSpPr>
        <p:grpSpPr>
          <a:xfrm>
            <a:off x="5668830" y="2306911"/>
            <a:ext cx="1009263" cy="1218733"/>
            <a:chOff x="6696420" y="2188688"/>
            <a:chExt cx="1009263" cy="1218733"/>
          </a:xfrm>
        </p:grpSpPr>
        <p:sp>
          <p:nvSpPr>
            <p:cNvPr id="14" name="Freeform: Shape 13">
              <a:extLst>
                <a:ext uri="{FF2B5EF4-FFF2-40B4-BE49-F238E27FC236}">
                  <a16:creationId xmlns:a16="http://schemas.microsoft.com/office/drawing/2014/main" id="{2311485A-69C8-AF3C-2CC5-69E5D589F6AF}"/>
                </a:ext>
              </a:extLst>
            </p:cNvPr>
            <p:cNvSpPr/>
            <p:nvPr/>
          </p:nvSpPr>
          <p:spPr>
            <a:xfrm>
              <a:off x="6696420" y="2188688"/>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8"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BE52917B-7620-406A-D2D4-268B6F174703}"/>
                </a:ext>
              </a:extLst>
            </p:cNvPr>
            <p:cNvSpPr/>
            <p:nvPr/>
          </p:nvSpPr>
          <p:spPr>
            <a:xfrm>
              <a:off x="6882177" y="2909432"/>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8E20EEE-C697-DC57-5B95-F61ECF90A197}"/>
                </a:ext>
              </a:extLst>
            </p:cNvPr>
            <p:cNvSpPr/>
            <p:nvPr/>
          </p:nvSpPr>
          <p:spPr>
            <a:xfrm>
              <a:off x="6744884" y="2625025"/>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4CFBF3-9B41-740A-8070-445235FBC694}"/>
                </a:ext>
              </a:extLst>
            </p:cNvPr>
            <p:cNvSpPr/>
            <p:nvPr/>
          </p:nvSpPr>
          <p:spPr>
            <a:xfrm>
              <a:off x="7146143" y="268983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A9916BD1-9FEA-BC53-396A-FE1FFFBEB64A}"/>
                </a:ext>
              </a:extLst>
            </p:cNvPr>
            <p:cNvSpPr/>
            <p:nvPr/>
          </p:nvSpPr>
          <p:spPr>
            <a:xfrm>
              <a:off x="7183472" y="2269342"/>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CD118B8D-C6B4-9DE2-0FEB-423337A119FF}"/>
                </a:ext>
              </a:extLst>
            </p:cNvPr>
            <p:cNvSpPr/>
            <p:nvPr/>
          </p:nvSpPr>
          <p:spPr>
            <a:xfrm>
              <a:off x="7403766" y="253822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745A97E0-7C78-4688-5C03-D0583CFA8187}"/>
                </a:ext>
              </a:extLst>
            </p:cNvPr>
            <p:cNvSpPr/>
            <p:nvPr/>
          </p:nvSpPr>
          <p:spPr>
            <a:xfrm>
              <a:off x="7026119" y="3125887"/>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BE0C733C-8184-72FD-A10A-380A1ECC3C7C}"/>
                </a:ext>
              </a:extLst>
            </p:cNvPr>
            <p:cNvSpPr/>
            <p:nvPr/>
          </p:nvSpPr>
          <p:spPr>
            <a:xfrm>
              <a:off x="7408662" y="282755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9C202422-AB65-0838-AF4D-A05F73810A6A}"/>
                </a:ext>
              </a:extLst>
            </p:cNvPr>
            <p:cNvSpPr/>
            <p:nvPr/>
          </p:nvSpPr>
          <p:spPr>
            <a:xfrm>
              <a:off x="7249547" y="3053259"/>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grpSp>
      <p:grpSp>
        <p:nvGrpSpPr>
          <p:cNvPr id="52" name="Group 51">
            <a:extLst>
              <a:ext uri="{FF2B5EF4-FFF2-40B4-BE49-F238E27FC236}">
                <a16:creationId xmlns:a16="http://schemas.microsoft.com/office/drawing/2014/main" id="{32CBCC76-8210-0EA5-DB28-C02FFD179F7D}"/>
              </a:ext>
            </a:extLst>
          </p:cNvPr>
          <p:cNvGrpSpPr/>
          <p:nvPr/>
        </p:nvGrpSpPr>
        <p:grpSpPr>
          <a:xfrm>
            <a:off x="7463036" y="2306911"/>
            <a:ext cx="1009263" cy="1218733"/>
            <a:chOff x="8889380" y="2171896"/>
            <a:chExt cx="1009263" cy="1218733"/>
          </a:xfrm>
        </p:grpSpPr>
        <p:sp>
          <p:nvSpPr>
            <p:cNvPr id="15" name="Freeform: Shape 14">
              <a:extLst>
                <a:ext uri="{FF2B5EF4-FFF2-40B4-BE49-F238E27FC236}">
                  <a16:creationId xmlns:a16="http://schemas.microsoft.com/office/drawing/2014/main" id="{F596F29C-B73D-E25F-F524-DA4C61B62960}"/>
                </a:ext>
              </a:extLst>
            </p:cNvPr>
            <p:cNvSpPr/>
            <p:nvPr/>
          </p:nvSpPr>
          <p:spPr>
            <a:xfrm>
              <a:off x="8889380" y="2171896"/>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7"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6B0A8168-C75D-F88E-B9D1-3037F710425F}"/>
                </a:ext>
              </a:extLst>
            </p:cNvPr>
            <p:cNvSpPr/>
            <p:nvPr/>
          </p:nvSpPr>
          <p:spPr>
            <a:xfrm>
              <a:off x="9263598" y="226171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3AAB360B-0B26-55B9-9BAC-B14B8B9742D6}"/>
                </a:ext>
              </a:extLst>
            </p:cNvPr>
            <p:cNvSpPr/>
            <p:nvPr/>
          </p:nvSpPr>
          <p:spPr>
            <a:xfrm>
              <a:off x="8971467" y="2837670"/>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816F8901-34AD-B300-1D0E-E54BDC7D1986}"/>
                </a:ext>
              </a:extLst>
            </p:cNvPr>
            <p:cNvSpPr/>
            <p:nvPr/>
          </p:nvSpPr>
          <p:spPr>
            <a:xfrm>
              <a:off x="9298193" y="264947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5584E55-4C9E-A2CF-93F1-B60F6BD87F64}"/>
                </a:ext>
              </a:extLst>
            </p:cNvPr>
            <p:cNvSpPr/>
            <p:nvPr/>
          </p:nvSpPr>
          <p:spPr>
            <a:xfrm>
              <a:off x="9084081" y="2455927"/>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3073F1D5-2E42-6C5E-8884-DCEAA5DF4EB0}"/>
                </a:ext>
              </a:extLst>
            </p:cNvPr>
            <p:cNvSpPr/>
            <p:nvPr/>
          </p:nvSpPr>
          <p:spPr>
            <a:xfrm>
              <a:off x="9567055" y="262185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01813061-C839-93A9-4255-B3C5E8FFD595}"/>
                </a:ext>
              </a:extLst>
            </p:cNvPr>
            <p:cNvSpPr/>
            <p:nvPr/>
          </p:nvSpPr>
          <p:spPr>
            <a:xfrm>
              <a:off x="9507838" y="2357420"/>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F668B53A-0913-2E0C-57DA-AD45F062BCD8}"/>
                </a:ext>
              </a:extLst>
            </p:cNvPr>
            <p:cNvSpPr/>
            <p:nvPr/>
          </p:nvSpPr>
          <p:spPr>
            <a:xfrm>
              <a:off x="9221403" y="286901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F9BF5CD-3A1E-8D73-7437-DB8852E71545}"/>
                </a:ext>
              </a:extLst>
            </p:cNvPr>
            <p:cNvSpPr/>
            <p:nvPr/>
          </p:nvSpPr>
          <p:spPr>
            <a:xfrm>
              <a:off x="9450003" y="3022970"/>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grpSp>
      <p:sp>
        <p:nvSpPr>
          <p:cNvPr id="3" name="TextBox 2">
            <a:extLst>
              <a:ext uri="{FF2B5EF4-FFF2-40B4-BE49-F238E27FC236}">
                <a16:creationId xmlns:a16="http://schemas.microsoft.com/office/drawing/2014/main" id="{EA141D29-7720-FFBB-11F5-CD6AF80FF289}"/>
              </a:ext>
            </a:extLst>
          </p:cNvPr>
          <p:cNvSpPr txBox="1"/>
          <p:nvPr/>
        </p:nvSpPr>
        <p:spPr>
          <a:xfrm>
            <a:off x="5892985" y="346301"/>
            <a:ext cx="2233637" cy="523220"/>
          </a:xfrm>
          <a:prstGeom prst="rect">
            <a:avLst/>
          </a:prstGeom>
          <a:noFill/>
        </p:spPr>
        <p:txBody>
          <a:bodyPr wrap="square" rtlCol="0">
            <a:spAutoFit/>
          </a:bodyPr>
          <a:lstStyle/>
          <a:p>
            <a:pPr algn="ctr"/>
            <a:r>
              <a:rPr lang="en-US" sz="2800" dirty="0"/>
              <a:t>Population 1</a:t>
            </a:r>
          </a:p>
        </p:txBody>
      </p:sp>
      <p:sp>
        <p:nvSpPr>
          <p:cNvPr id="5" name="TextBox 4">
            <a:extLst>
              <a:ext uri="{FF2B5EF4-FFF2-40B4-BE49-F238E27FC236}">
                <a16:creationId xmlns:a16="http://schemas.microsoft.com/office/drawing/2014/main" id="{49DB1640-25DC-90F1-B7B5-19CED097F9E8}"/>
              </a:ext>
            </a:extLst>
          </p:cNvPr>
          <p:cNvSpPr txBox="1"/>
          <p:nvPr/>
        </p:nvSpPr>
        <p:spPr>
          <a:xfrm>
            <a:off x="4985963" y="1744151"/>
            <a:ext cx="2233637" cy="523220"/>
          </a:xfrm>
          <a:prstGeom prst="rect">
            <a:avLst/>
          </a:prstGeom>
          <a:noFill/>
        </p:spPr>
        <p:txBody>
          <a:bodyPr wrap="square" rtlCol="0">
            <a:spAutoFit/>
          </a:bodyPr>
          <a:lstStyle/>
          <a:p>
            <a:pPr algn="ctr"/>
            <a:r>
              <a:rPr lang="en-US" sz="2800" dirty="0"/>
              <a:t>A</a:t>
            </a:r>
          </a:p>
        </p:txBody>
      </p:sp>
      <p:sp>
        <p:nvSpPr>
          <p:cNvPr id="6" name="TextBox 5">
            <a:extLst>
              <a:ext uri="{FF2B5EF4-FFF2-40B4-BE49-F238E27FC236}">
                <a16:creationId xmlns:a16="http://schemas.microsoft.com/office/drawing/2014/main" id="{32EBF480-9A74-6452-701C-463C872F2CEB}"/>
              </a:ext>
            </a:extLst>
          </p:cNvPr>
          <p:cNvSpPr txBox="1"/>
          <p:nvPr/>
        </p:nvSpPr>
        <p:spPr>
          <a:xfrm>
            <a:off x="6824688" y="1733249"/>
            <a:ext cx="2233637" cy="523220"/>
          </a:xfrm>
          <a:prstGeom prst="rect">
            <a:avLst/>
          </a:prstGeom>
          <a:noFill/>
        </p:spPr>
        <p:txBody>
          <a:bodyPr wrap="square" rtlCol="0">
            <a:spAutoFit/>
          </a:bodyPr>
          <a:lstStyle/>
          <a:p>
            <a:pPr algn="ctr"/>
            <a:r>
              <a:rPr lang="en-US" sz="2800" dirty="0"/>
              <a:t>B</a:t>
            </a:r>
          </a:p>
        </p:txBody>
      </p:sp>
      <p:cxnSp>
        <p:nvCxnSpPr>
          <p:cNvPr id="60" name="Straight Connector 59">
            <a:extLst>
              <a:ext uri="{FF2B5EF4-FFF2-40B4-BE49-F238E27FC236}">
                <a16:creationId xmlns:a16="http://schemas.microsoft.com/office/drawing/2014/main" id="{4035FA14-590E-35C7-F705-F936AE5F12A7}"/>
              </a:ext>
            </a:extLst>
          </p:cNvPr>
          <p:cNvCxnSpPr>
            <a:cxnSpLocks/>
          </p:cNvCxnSpPr>
          <p:nvPr/>
        </p:nvCxnSpPr>
        <p:spPr>
          <a:xfrm>
            <a:off x="6351594" y="3547863"/>
            <a:ext cx="658209" cy="1360227"/>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CFDA20B-8B3A-859E-A6E2-38FA37168895}"/>
              </a:ext>
            </a:extLst>
          </p:cNvPr>
          <p:cNvCxnSpPr>
            <a:cxnSpLocks/>
          </p:cNvCxnSpPr>
          <p:nvPr/>
        </p:nvCxnSpPr>
        <p:spPr>
          <a:xfrm>
            <a:off x="8532654" y="2847501"/>
            <a:ext cx="1776231" cy="614845"/>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7F3C95-AE3A-4C09-6AE5-457D599276C0}"/>
              </a:ext>
            </a:extLst>
          </p:cNvPr>
          <p:cNvCxnSpPr>
            <a:cxnSpLocks/>
          </p:cNvCxnSpPr>
          <p:nvPr/>
        </p:nvCxnSpPr>
        <p:spPr>
          <a:xfrm flipH="1">
            <a:off x="7311043" y="3547863"/>
            <a:ext cx="442587" cy="1388504"/>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E83A3DC-02DB-5DC3-9A37-BF576F6DCB60}"/>
                  </a:ext>
                </a:extLst>
              </p:cNvPr>
              <p:cNvSpPr txBox="1"/>
              <p:nvPr/>
            </p:nvSpPr>
            <p:spPr>
              <a:xfrm>
                <a:off x="542653" y="2564457"/>
                <a:ext cx="3950434" cy="1044966"/>
              </a:xfrm>
              <a:prstGeom prst="rect">
                <a:avLst/>
              </a:prstGeom>
              <a:noFill/>
            </p:spPr>
            <p:txBody>
              <a:bodyPr wrap="square" lIns="0" tIns="0" rIns="0" bIns="0" rtlCol="0">
                <a:spAutoFit/>
              </a:bodyPr>
              <a:lstStyle/>
              <a:p>
                <a:pPr algn="ctr"/>
                <a:r>
                  <a:rPr lang="en-US" sz="4800" i="1" dirty="0">
                    <a:latin typeface="Cambria Math" panose="02040503050406030204" pitchFamily="18" charset="0"/>
                    <a:ea typeface="Cambria Math" panose="02040503050406030204" pitchFamily="18" charset="0"/>
                  </a:rPr>
                  <a:t>F</a:t>
                </a:r>
                <a:r>
                  <a:rPr lang="en-US" sz="4800" i="1" baseline="-25000" dirty="0">
                    <a:latin typeface="Cambria Math" panose="02040503050406030204" pitchFamily="18" charset="0"/>
                    <a:ea typeface="Cambria Math" panose="02040503050406030204" pitchFamily="18" charset="0"/>
                  </a:rPr>
                  <a:t>ST </a:t>
                </a:r>
                <a:r>
                  <a:rPr lang="en-US" sz="4800" dirty="0">
                    <a:latin typeface="Cambria Math" panose="02040503050406030204" pitchFamily="18" charset="0"/>
                    <a:ea typeface="Cambria Math" panose="02040503050406030204" pitchFamily="18" charset="0"/>
                  </a:rPr>
                  <a:t> =</a:t>
                </a:r>
                <a:r>
                  <a:rPr lang="en-US" sz="4800" i="1" dirty="0">
                    <a:latin typeface="Cambria Math" panose="02040503050406030204" pitchFamily="18" charset="0"/>
                    <a:ea typeface="Cambria Math" panose="02040503050406030204" pitchFamily="18" charset="0"/>
                  </a:rPr>
                  <a:t> </a:t>
                </a:r>
                <a14:m>
                  <m:oMath xmlns:m="http://schemas.openxmlformats.org/officeDocument/2006/math">
                    <m:f>
                      <m:fPr>
                        <m:ctrlPr>
                          <a:rPr lang="en-US" sz="4800" i="1" smtClean="0">
                            <a:latin typeface="Cambria Math" panose="02040503050406030204" pitchFamily="18" charset="0"/>
                            <a:ea typeface="Cambria Math" panose="02040503050406030204" pitchFamily="18" charset="0"/>
                          </a:rPr>
                        </m:ctrlPr>
                      </m:fPr>
                      <m:num>
                        <m:r>
                          <a:rPr lang="en-US" sz="4800" b="0" i="1" smtClean="0">
                            <a:latin typeface="Cambria Math" panose="02040503050406030204" pitchFamily="18" charset="0"/>
                            <a:ea typeface="Cambria Math" panose="02040503050406030204" pitchFamily="18" charset="0"/>
                          </a:rPr>
                          <m:t>1−0</m:t>
                        </m:r>
                      </m:num>
                      <m:den>
                        <m:r>
                          <a:rPr lang="en-US" sz="4800" b="0" i="1" smtClean="0">
                            <a:latin typeface="Cambria Math" panose="02040503050406030204" pitchFamily="18" charset="0"/>
                            <a:ea typeface="Cambria Math" panose="02040503050406030204" pitchFamily="18" charset="0"/>
                          </a:rPr>
                          <m:t>1</m:t>
                        </m:r>
                      </m:den>
                    </m:f>
                  </m:oMath>
                </a14:m>
                <a:endParaRPr lang="en-US" sz="4800" dirty="0">
                  <a:latin typeface="Cambria Math" panose="02040503050406030204" pitchFamily="18" charset="0"/>
                  <a:ea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9E83A3DC-02DB-5DC3-9A37-BF576F6DCB60}"/>
                  </a:ext>
                </a:extLst>
              </p:cNvPr>
              <p:cNvSpPr txBox="1">
                <a:spLocks noRot="1" noChangeAspect="1" noMove="1" noResize="1" noEditPoints="1" noAdjustHandles="1" noChangeArrowheads="1" noChangeShapeType="1" noTextEdit="1"/>
              </p:cNvSpPr>
              <p:nvPr/>
            </p:nvSpPr>
            <p:spPr>
              <a:xfrm>
                <a:off x="542653" y="2564457"/>
                <a:ext cx="3950434" cy="1044966"/>
              </a:xfrm>
              <a:prstGeom prst="rect">
                <a:avLst/>
              </a:prstGeom>
              <a:blipFill>
                <a:blip r:embed="rId3"/>
                <a:stretch>
                  <a:fillRect t="-5263" b="-18129"/>
                </a:stretch>
              </a:blipFill>
            </p:spPr>
            <p:txBody>
              <a:bodyPr/>
              <a:lstStyle/>
              <a:p>
                <a:r>
                  <a:rPr lang="en-US">
                    <a:noFill/>
                  </a:rPr>
                  <a:t> </a:t>
                </a:r>
              </a:p>
            </p:txBody>
          </p:sp>
        </mc:Fallback>
      </mc:AlternateContent>
      <p:sp>
        <p:nvSpPr>
          <p:cNvPr id="4" name="Freeform: Shape 3">
            <a:extLst>
              <a:ext uri="{FF2B5EF4-FFF2-40B4-BE49-F238E27FC236}">
                <a16:creationId xmlns:a16="http://schemas.microsoft.com/office/drawing/2014/main" id="{777B951E-A51E-109A-FF1F-463574B8BA7C}"/>
              </a:ext>
            </a:extLst>
          </p:cNvPr>
          <p:cNvSpPr/>
          <p:nvPr/>
        </p:nvSpPr>
        <p:spPr>
          <a:xfrm>
            <a:off x="6905549" y="5618576"/>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7" name="Freeform: Shape 6">
            <a:extLst>
              <a:ext uri="{FF2B5EF4-FFF2-40B4-BE49-F238E27FC236}">
                <a16:creationId xmlns:a16="http://schemas.microsoft.com/office/drawing/2014/main" id="{56D2EA2A-622D-5772-5BB7-4827FAE6E316}"/>
              </a:ext>
            </a:extLst>
          </p:cNvPr>
          <p:cNvSpPr/>
          <p:nvPr/>
        </p:nvSpPr>
        <p:spPr>
          <a:xfrm>
            <a:off x="7193017" y="5618575"/>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9" name="TextBox 8">
            <a:extLst>
              <a:ext uri="{FF2B5EF4-FFF2-40B4-BE49-F238E27FC236}">
                <a16:creationId xmlns:a16="http://schemas.microsoft.com/office/drawing/2014/main" id="{A907C03C-FF41-3BC6-2922-26B267E112F3}"/>
              </a:ext>
            </a:extLst>
          </p:cNvPr>
          <p:cNvSpPr txBox="1"/>
          <p:nvPr/>
        </p:nvSpPr>
        <p:spPr>
          <a:xfrm>
            <a:off x="10302050" y="3317036"/>
            <a:ext cx="1458150" cy="584775"/>
          </a:xfrm>
          <a:prstGeom prst="rect">
            <a:avLst/>
          </a:prstGeom>
          <a:noFill/>
        </p:spPr>
        <p:txBody>
          <a:bodyPr wrap="square" rtlCol="0">
            <a:spAutoFit/>
          </a:bodyPr>
          <a:lstStyle/>
          <a:p>
            <a:r>
              <a:rPr lang="en-US" sz="3200" i="1" dirty="0"/>
              <a:t>H</a:t>
            </a:r>
            <a:r>
              <a:rPr lang="en-US" sz="3200" i="1" baseline="-25000" dirty="0"/>
              <a:t>S </a:t>
            </a:r>
            <a:r>
              <a:rPr lang="en-US" sz="3200" i="1" dirty="0"/>
              <a:t>= 0</a:t>
            </a:r>
          </a:p>
        </p:txBody>
      </p:sp>
      <p:sp>
        <p:nvSpPr>
          <p:cNvPr id="10" name="TextBox 9">
            <a:extLst>
              <a:ext uri="{FF2B5EF4-FFF2-40B4-BE49-F238E27FC236}">
                <a16:creationId xmlns:a16="http://schemas.microsoft.com/office/drawing/2014/main" id="{ECE5BF8E-3B2D-460D-8D44-5B1ED93D8E33}"/>
              </a:ext>
            </a:extLst>
          </p:cNvPr>
          <p:cNvSpPr txBox="1"/>
          <p:nvPr/>
        </p:nvSpPr>
        <p:spPr>
          <a:xfrm>
            <a:off x="6724034" y="4985084"/>
            <a:ext cx="1356322" cy="584775"/>
          </a:xfrm>
          <a:prstGeom prst="rect">
            <a:avLst/>
          </a:prstGeom>
          <a:noFill/>
        </p:spPr>
        <p:txBody>
          <a:bodyPr wrap="square" rtlCol="0">
            <a:spAutoFit/>
          </a:bodyPr>
          <a:lstStyle/>
          <a:p>
            <a:r>
              <a:rPr lang="en-US" sz="3200" i="1" dirty="0"/>
              <a:t>H</a:t>
            </a:r>
            <a:r>
              <a:rPr lang="en-US" sz="3200" i="1" baseline="-25000" dirty="0"/>
              <a:t>T</a:t>
            </a:r>
            <a:r>
              <a:rPr lang="en-US" sz="3200" i="1" dirty="0"/>
              <a:t> = </a:t>
            </a:r>
            <a:r>
              <a:rPr lang="en-US" sz="3200" dirty="0"/>
              <a:t>1</a:t>
            </a:r>
            <a:endParaRPr lang="en-US" sz="3200" i="1" dirty="0"/>
          </a:p>
        </p:txBody>
      </p:sp>
      <p:sp>
        <p:nvSpPr>
          <p:cNvPr id="11" name="Freeform: Shape 10">
            <a:extLst>
              <a:ext uri="{FF2B5EF4-FFF2-40B4-BE49-F238E27FC236}">
                <a16:creationId xmlns:a16="http://schemas.microsoft.com/office/drawing/2014/main" id="{3399CE21-B9B5-F4F6-DF32-4DCA0336633F}"/>
              </a:ext>
            </a:extLst>
          </p:cNvPr>
          <p:cNvSpPr/>
          <p:nvPr/>
        </p:nvSpPr>
        <p:spPr>
          <a:xfrm>
            <a:off x="10826035" y="3027655"/>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dirty="0"/>
          </a:p>
        </p:txBody>
      </p:sp>
      <p:sp>
        <p:nvSpPr>
          <p:cNvPr id="12" name="Freeform: Shape 11">
            <a:extLst>
              <a:ext uri="{FF2B5EF4-FFF2-40B4-BE49-F238E27FC236}">
                <a16:creationId xmlns:a16="http://schemas.microsoft.com/office/drawing/2014/main" id="{C0BBCA97-524C-7CC8-0A6D-05A978564869}"/>
              </a:ext>
            </a:extLst>
          </p:cNvPr>
          <p:cNvSpPr/>
          <p:nvPr/>
        </p:nvSpPr>
        <p:spPr>
          <a:xfrm>
            <a:off x="10568549" y="3027655"/>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Tree>
    <p:extLst>
      <p:ext uri="{BB962C8B-B14F-4D97-AF65-F5344CB8AC3E}">
        <p14:creationId xmlns:p14="http://schemas.microsoft.com/office/powerpoint/2010/main" val="3700275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746A29C-F86B-B993-4B93-C6A8E2D5C68D}"/>
              </a:ext>
            </a:extLst>
          </p:cNvPr>
          <p:cNvSpPr/>
          <p:nvPr/>
        </p:nvSpPr>
        <p:spPr>
          <a:xfrm>
            <a:off x="5122837" y="915057"/>
            <a:ext cx="3846633" cy="3427685"/>
          </a:xfrm>
          <a:custGeom>
            <a:avLst/>
            <a:gdLst>
              <a:gd name="connsiteX0" fmla="*/ 3846489 w 3846633"/>
              <a:gd name="connsiteY0" fmla="*/ 1713714 h 3427685"/>
              <a:gd name="connsiteX1" fmla="*/ 1923173 w 3846633"/>
              <a:gd name="connsiteY1" fmla="*/ 3427557 h 3427685"/>
              <a:gd name="connsiteX2" fmla="*/ -144 w 3846633"/>
              <a:gd name="connsiteY2" fmla="*/ 1713714 h 3427685"/>
              <a:gd name="connsiteX3" fmla="*/ 1923173 w 3846633"/>
              <a:gd name="connsiteY3" fmla="*/ -129 h 3427685"/>
              <a:gd name="connsiteX4" fmla="*/ 3846489 w 3846633"/>
              <a:gd name="connsiteY4" fmla="*/ 1713714 h 342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633" h="3427685">
                <a:moveTo>
                  <a:pt x="3846489" y="1713714"/>
                </a:moveTo>
                <a:cubicBezTo>
                  <a:pt x="3846489" y="2660243"/>
                  <a:pt x="2985391" y="3427557"/>
                  <a:pt x="1923173" y="3427557"/>
                </a:cubicBezTo>
                <a:cubicBezTo>
                  <a:pt x="860954" y="3427557"/>
                  <a:pt x="-144" y="2660243"/>
                  <a:pt x="-144" y="1713714"/>
                </a:cubicBezTo>
                <a:cubicBezTo>
                  <a:pt x="-144" y="767185"/>
                  <a:pt x="860954" y="-129"/>
                  <a:pt x="1923173" y="-129"/>
                </a:cubicBezTo>
                <a:cubicBezTo>
                  <a:pt x="2985391" y="-129"/>
                  <a:pt x="3846489" y="767185"/>
                  <a:pt x="3846489" y="1713714"/>
                </a:cubicBezTo>
                <a:close/>
              </a:path>
            </a:pathLst>
          </a:custGeom>
          <a:solidFill>
            <a:schemeClr val="tx2">
              <a:lumMod val="50000"/>
              <a:alpha val="54000"/>
            </a:schemeClr>
          </a:solidFill>
          <a:ln w="61200" cap="flat">
            <a:solidFill>
              <a:schemeClr val="bg1"/>
            </a:solidFill>
            <a:prstDash val="solid"/>
            <a:round/>
          </a:ln>
        </p:spPr>
        <p:txBody>
          <a:bodyPr rtlCol="0" anchor="ctr"/>
          <a:lstStyle/>
          <a:p>
            <a:endParaRPr lang="en-US" dirty="0"/>
          </a:p>
        </p:txBody>
      </p:sp>
      <p:sp>
        <p:nvSpPr>
          <p:cNvPr id="2" name="Title 1">
            <a:extLst>
              <a:ext uri="{FF2B5EF4-FFF2-40B4-BE49-F238E27FC236}">
                <a16:creationId xmlns:a16="http://schemas.microsoft.com/office/drawing/2014/main" id="{EACAD3F8-322A-596D-A89C-DA9AA55DFA86}"/>
              </a:ext>
            </a:extLst>
          </p:cNvPr>
          <p:cNvSpPr>
            <a:spLocks noGrp="1"/>
          </p:cNvSpPr>
          <p:nvPr>
            <p:ph type="title"/>
          </p:nvPr>
        </p:nvSpPr>
        <p:spPr/>
        <p:txBody>
          <a:bodyPr/>
          <a:lstStyle/>
          <a:p>
            <a:r>
              <a:rPr lang="en-US" dirty="0"/>
              <a:t>Fixation Index</a:t>
            </a:r>
          </a:p>
        </p:txBody>
      </p:sp>
      <p:cxnSp>
        <p:nvCxnSpPr>
          <p:cNvPr id="8" name="Straight Connector 7">
            <a:extLst>
              <a:ext uri="{FF2B5EF4-FFF2-40B4-BE49-F238E27FC236}">
                <a16:creationId xmlns:a16="http://schemas.microsoft.com/office/drawing/2014/main" id="{0817D721-BEEE-33CF-EBFB-DDAC5EFC8C42}"/>
              </a:ext>
            </a:extLst>
          </p:cNvPr>
          <p:cNvCxnSpPr>
            <a:cxnSpLocks/>
          </p:cNvCxnSpPr>
          <p:nvPr/>
        </p:nvCxnSpPr>
        <p:spPr>
          <a:xfrm>
            <a:off x="8349218" y="3348363"/>
            <a:ext cx="1952832" cy="261061"/>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B437171-9222-0DCC-38B4-791E115DE5B8}"/>
              </a:ext>
            </a:extLst>
          </p:cNvPr>
          <p:cNvGrpSpPr/>
          <p:nvPr/>
        </p:nvGrpSpPr>
        <p:grpSpPr>
          <a:xfrm>
            <a:off x="5668830" y="2306911"/>
            <a:ext cx="1009263" cy="1218733"/>
            <a:chOff x="6696420" y="2188688"/>
            <a:chExt cx="1009263" cy="1218733"/>
          </a:xfrm>
        </p:grpSpPr>
        <p:sp>
          <p:nvSpPr>
            <p:cNvPr id="14" name="Freeform: Shape 13">
              <a:extLst>
                <a:ext uri="{FF2B5EF4-FFF2-40B4-BE49-F238E27FC236}">
                  <a16:creationId xmlns:a16="http://schemas.microsoft.com/office/drawing/2014/main" id="{2311485A-69C8-AF3C-2CC5-69E5D589F6AF}"/>
                </a:ext>
              </a:extLst>
            </p:cNvPr>
            <p:cNvSpPr/>
            <p:nvPr/>
          </p:nvSpPr>
          <p:spPr>
            <a:xfrm>
              <a:off x="6696420" y="2188688"/>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8"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BE52917B-7620-406A-D2D4-268B6F174703}"/>
                </a:ext>
              </a:extLst>
            </p:cNvPr>
            <p:cNvSpPr/>
            <p:nvPr/>
          </p:nvSpPr>
          <p:spPr>
            <a:xfrm>
              <a:off x="6882177" y="2909432"/>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B8E20EEE-C697-DC57-5B95-F61ECF90A197}"/>
                </a:ext>
              </a:extLst>
            </p:cNvPr>
            <p:cNvSpPr/>
            <p:nvPr/>
          </p:nvSpPr>
          <p:spPr>
            <a:xfrm>
              <a:off x="6744884" y="2625025"/>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4CFBF3-9B41-740A-8070-445235FBC694}"/>
                </a:ext>
              </a:extLst>
            </p:cNvPr>
            <p:cNvSpPr/>
            <p:nvPr/>
          </p:nvSpPr>
          <p:spPr>
            <a:xfrm>
              <a:off x="7146143" y="268983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A9916BD1-9FEA-BC53-396A-FE1FFFBEB64A}"/>
                </a:ext>
              </a:extLst>
            </p:cNvPr>
            <p:cNvSpPr/>
            <p:nvPr/>
          </p:nvSpPr>
          <p:spPr>
            <a:xfrm>
              <a:off x="7183472" y="2269342"/>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CD118B8D-C6B4-9DE2-0FEB-423337A119FF}"/>
                </a:ext>
              </a:extLst>
            </p:cNvPr>
            <p:cNvSpPr/>
            <p:nvPr/>
          </p:nvSpPr>
          <p:spPr>
            <a:xfrm>
              <a:off x="7403766" y="253822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745A97E0-7C78-4688-5C03-D0583CFA8187}"/>
                </a:ext>
              </a:extLst>
            </p:cNvPr>
            <p:cNvSpPr/>
            <p:nvPr/>
          </p:nvSpPr>
          <p:spPr>
            <a:xfrm>
              <a:off x="7026119" y="3125887"/>
              <a:ext cx="208507" cy="208507"/>
            </a:xfrm>
            <a:custGeom>
              <a:avLst/>
              <a:gdLst>
                <a:gd name="connsiteX0" fmla="*/ 208364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09" y="208379"/>
                  </a:cubicBezTo>
                  <a:cubicBezTo>
                    <a:pt x="46532" y="208379"/>
                    <a:pt x="-145" y="161703"/>
                    <a:pt x="-145" y="104125"/>
                  </a:cubicBezTo>
                  <a:cubicBezTo>
                    <a:pt x="-145" y="46547"/>
                    <a:pt x="46532" y="-129"/>
                    <a:pt x="104109" y="-129"/>
                  </a:cubicBezTo>
                  <a:cubicBezTo>
                    <a:pt x="161687" y="-129"/>
                    <a:pt x="208364" y="46547"/>
                    <a:pt x="208364"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BE0C733C-8184-72FD-A10A-380A1ECC3C7C}"/>
                </a:ext>
              </a:extLst>
            </p:cNvPr>
            <p:cNvSpPr/>
            <p:nvPr/>
          </p:nvSpPr>
          <p:spPr>
            <a:xfrm>
              <a:off x="7408662" y="282755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9C202422-AB65-0838-AF4D-A05F73810A6A}"/>
                </a:ext>
              </a:extLst>
            </p:cNvPr>
            <p:cNvSpPr/>
            <p:nvPr/>
          </p:nvSpPr>
          <p:spPr>
            <a:xfrm>
              <a:off x="7249547" y="3053259"/>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grpSp>
      <p:grpSp>
        <p:nvGrpSpPr>
          <p:cNvPr id="52" name="Group 51">
            <a:extLst>
              <a:ext uri="{FF2B5EF4-FFF2-40B4-BE49-F238E27FC236}">
                <a16:creationId xmlns:a16="http://schemas.microsoft.com/office/drawing/2014/main" id="{32CBCC76-8210-0EA5-DB28-C02FFD179F7D}"/>
              </a:ext>
            </a:extLst>
          </p:cNvPr>
          <p:cNvGrpSpPr/>
          <p:nvPr/>
        </p:nvGrpSpPr>
        <p:grpSpPr>
          <a:xfrm>
            <a:off x="7463036" y="2306911"/>
            <a:ext cx="1009263" cy="1218733"/>
            <a:chOff x="8889380" y="2171896"/>
            <a:chExt cx="1009263" cy="1218733"/>
          </a:xfrm>
        </p:grpSpPr>
        <p:sp>
          <p:nvSpPr>
            <p:cNvPr id="15" name="Freeform: Shape 14">
              <a:extLst>
                <a:ext uri="{FF2B5EF4-FFF2-40B4-BE49-F238E27FC236}">
                  <a16:creationId xmlns:a16="http://schemas.microsoft.com/office/drawing/2014/main" id="{F596F29C-B73D-E25F-F524-DA4C61B62960}"/>
                </a:ext>
              </a:extLst>
            </p:cNvPr>
            <p:cNvSpPr/>
            <p:nvPr/>
          </p:nvSpPr>
          <p:spPr>
            <a:xfrm>
              <a:off x="8889380" y="2171896"/>
              <a:ext cx="1009263" cy="1218733"/>
            </a:xfrm>
            <a:custGeom>
              <a:avLst/>
              <a:gdLst>
                <a:gd name="connsiteX0" fmla="*/ 1009119 w 1009263"/>
                <a:gd name="connsiteY0" fmla="*/ 609238 h 1218733"/>
                <a:gd name="connsiteX1" fmla="*/ 504487 w 1009263"/>
                <a:gd name="connsiteY1" fmla="*/ 1218605 h 1218733"/>
                <a:gd name="connsiteX2" fmla="*/ -144 w 1009263"/>
                <a:gd name="connsiteY2" fmla="*/ 609238 h 1218733"/>
                <a:gd name="connsiteX3" fmla="*/ 504487 w 1009263"/>
                <a:gd name="connsiteY3" fmla="*/ -129 h 1218733"/>
                <a:gd name="connsiteX4" fmla="*/ 1009119 w 1009263"/>
                <a:gd name="connsiteY4" fmla="*/ 609238 h 121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263" h="1218733">
                  <a:moveTo>
                    <a:pt x="1009119" y="609238"/>
                  </a:moveTo>
                  <a:cubicBezTo>
                    <a:pt x="1009119" y="945782"/>
                    <a:pt x="783187" y="1218605"/>
                    <a:pt x="504487" y="1218605"/>
                  </a:cubicBezTo>
                  <a:cubicBezTo>
                    <a:pt x="225787" y="1218605"/>
                    <a:pt x="-144" y="945782"/>
                    <a:pt x="-144" y="609238"/>
                  </a:cubicBezTo>
                  <a:cubicBezTo>
                    <a:pt x="-144" y="272694"/>
                    <a:pt x="225787" y="-129"/>
                    <a:pt x="504487" y="-129"/>
                  </a:cubicBezTo>
                  <a:cubicBezTo>
                    <a:pt x="783188" y="-129"/>
                    <a:pt x="1009119" y="272694"/>
                    <a:pt x="1009119" y="609238"/>
                  </a:cubicBezTo>
                  <a:close/>
                </a:path>
              </a:pathLst>
            </a:custGeom>
            <a:solidFill>
              <a:srgbClr val="FFFFFF">
                <a:alpha val="54000"/>
              </a:srgbClr>
            </a:solidFill>
            <a:ln w="36000" cap="flat">
              <a:solidFill>
                <a:schemeClr val="bg1"/>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6B0A8168-C75D-F88E-B9D1-3037F710425F}"/>
                </a:ext>
              </a:extLst>
            </p:cNvPr>
            <p:cNvSpPr/>
            <p:nvPr/>
          </p:nvSpPr>
          <p:spPr>
            <a:xfrm>
              <a:off x="9263598" y="226171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3AAB360B-0B26-55B9-9BAC-B14B8B9742D6}"/>
                </a:ext>
              </a:extLst>
            </p:cNvPr>
            <p:cNvSpPr/>
            <p:nvPr/>
          </p:nvSpPr>
          <p:spPr>
            <a:xfrm>
              <a:off x="8971467" y="2837670"/>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816F8901-34AD-B300-1D0E-E54BDC7D1986}"/>
                </a:ext>
              </a:extLst>
            </p:cNvPr>
            <p:cNvSpPr/>
            <p:nvPr/>
          </p:nvSpPr>
          <p:spPr>
            <a:xfrm>
              <a:off x="9298193" y="2649475"/>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5584E55-4C9E-A2CF-93F1-B60F6BD87F64}"/>
                </a:ext>
              </a:extLst>
            </p:cNvPr>
            <p:cNvSpPr/>
            <p:nvPr/>
          </p:nvSpPr>
          <p:spPr>
            <a:xfrm>
              <a:off x="9084081" y="2455927"/>
              <a:ext cx="208507" cy="208507"/>
            </a:xfrm>
            <a:custGeom>
              <a:avLst/>
              <a:gdLst>
                <a:gd name="connsiteX0" fmla="*/ 208364 w 208507"/>
                <a:gd name="connsiteY0" fmla="*/ 104125 h 208507"/>
                <a:gd name="connsiteX1" fmla="*/ 104110 w 208507"/>
                <a:gd name="connsiteY1" fmla="*/ 208379 h 208507"/>
                <a:gd name="connsiteX2" fmla="*/ -144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8" y="208379"/>
                    <a:pt x="104110" y="208379"/>
                  </a:cubicBezTo>
                  <a:cubicBezTo>
                    <a:pt x="46532" y="208379"/>
                    <a:pt x="-144" y="161703"/>
                    <a:pt x="-144" y="104125"/>
                  </a:cubicBezTo>
                  <a:cubicBezTo>
                    <a:pt x="-144" y="46547"/>
                    <a:pt x="46532" y="-129"/>
                    <a:pt x="104110" y="-129"/>
                  </a:cubicBezTo>
                  <a:cubicBezTo>
                    <a:pt x="161688"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3073F1D5-2E42-6C5E-8884-DCEAA5DF4EB0}"/>
                </a:ext>
              </a:extLst>
            </p:cNvPr>
            <p:cNvSpPr/>
            <p:nvPr/>
          </p:nvSpPr>
          <p:spPr>
            <a:xfrm>
              <a:off x="9567055" y="2621853"/>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01813061-C839-93A9-4255-B3C5E8FFD595}"/>
                </a:ext>
              </a:extLst>
            </p:cNvPr>
            <p:cNvSpPr/>
            <p:nvPr/>
          </p:nvSpPr>
          <p:spPr>
            <a:xfrm>
              <a:off x="9507838" y="2357420"/>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F668B53A-0913-2E0C-57DA-AD45F062BCD8}"/>
                </a:ext>
              </a:extLst>
            </p:cNvPr>
            <p:cNvSpPr/>
            <p:nvPr/>
          </p:nvSpPr>
          <p:spPr>
            <a:xfrm>
              <a:off x="9221403" y="2869017"/>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FF9BF5CD-3A1E-8D73-7437-DB8852E71545}"/>
                </a:ext>
              </a:extLst>
            </p:cNvPr>
            <p:cNvSpPr/>
            <p:nvPr/>
          </p:nvSpPr>
          <p:spPr>
            <a:xfrm>
              <a:off x="9450003" y="3022970"/>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grpSp>
      <p:sp>
        <p:nvSpPr>
          <p:cNvPr id="3" name="TextBox 2">
            <a:extLst>
              <a:ext uri="{FF2B5EF4-FFF2-40B4-BE49-F238E27FC236}">
                <a16:creationId xmlns:a16="http://schemas.microsoft.com/office/drawing/2014/main" id="{EA141D29-7720-FFBB-11F5-CD6AF80FF289}"/>
              </a:ext>
            </a:extLst>
          </p:cNvPr>
          <p:cNvSpPr txBox="1"/>
          <p:nvPr/>
        </p:nvSpPr>
        <p:spPr>
          <a:xfrm>
            <a:off x="5892985" y="346301"/>
            <a:ext cx="2233637" cy="523220"/>
          </a:xfrm>
          <a:prstGeom prst="rect">
            <a:avLst/>
          </a:prstGeom>
          <a:noFill/>
        </p:spPr>
        <p:txBody>
          <a:bodyPr wrap="square" rtlCol="0">
            <a:spAutoFit/>
          </a:bodyPr>
          <a:lstStyle/>
          <a:p>
            <a:pPr algn="ctr"/>
            <a:r>
              <a:rPr lang="en-US" sz="2800" dirty="0"/>
              <a:t>Population 1</a:t>
            </a:r>
          </a:p>
        </p:txBody>
      </p:sp>
      <p:sp>
        <p:nvSpPr>
          <p:cNvPr id="5" name="TextBox 4">
            <a:extLst>
              <a:ext uri="{FF2B5EF4-FFF2-40B4-BE49-F238E27FC236}">
                <a16:creationId xmlns:a16="http://schemas.microsoft.com/office/drawing/2014/main" id="{49DB1640-25DC-90F1-B7B5-19CED097F9E8}"/>
              </a:ext>
            </a:extLst>
          </p:cNvPr>
          <p:cNvSpPr txBox="1"/>
          <p:nvPr/>
        </p:nvSpPr>
        <p:spPr>
          <a:xfrm>
            <a:off x="4985963" y="1744151"/>
            <a:ext cx="2233637" cy="523220"/>
          </a:xfrm>
          <a:prstGeom prst="rect">
            <a:avLst/>
          </a:prstGeom>
          <a:noFill/>
        </p:spPr>
        <p:txBody>
          <a:bodyPr wrap="square" rtlCol="0">
            <a:spAutoFit/>
          </a:bodyPr>
          <a:lstStyle/>
          <a:p>
            <a:pPr algn="ctr"/>
            <a:r>
              <a:rPr lang="en-US" sz="2800" dirty="0"/>
              <a:t>A</a:t>
            </a:r>
          </a:p>
        </p:txBody>
      </p:sp>
      <p:sp>
        <p:nvSpPr>
          <p:cNvPr id="6" name="TextBox 5">
            <a:extLst>
              <a:ext uri="{FF2B5EF4-FFF2-40B4-BE49-F238E27FC236}">
                <a16:creationId xmlns:a16="http://schemas.microsoft.com/office/drawing/2014/main" id="{32EBF480-9A74-6452-701C-463C872F2CEB}"/>
              </a:ext>
            </a:extLst>
          </p:cNvPr>
          <p:cNvSpPr txBox="1"/>
          <p:nvPr/>
        </p:nvSpPr>
        <p:spPr>
          <a:xfrm>
            <a:off x="6824688" y="1733249"/>
            <a:ext cx="2233637" cy="523220"/>
          </a:xfrm>
          <a:prstGeom prst="rect">
            <a:avLst/>
          </a:prstGeom>
          <a:noFill/>
        </p:spPr>
        <p:txBody>
          <a:bodyPr wrap="square" rtlCol="0">
            <a:spAutoFit/>
          </a:bodyPr>
          <a:lstStyle/>
          <a:p>
            <a:pPr algn="ctr"/>
            <a:r>
              <a:rPr lang="en-US" sz="2800" dirty="0"/>
              <a:t>B</a:t>
            </a:r>
          </a:p>
        </p:txBody>
      </p:sp>
      <p:cxnSp>
        <p:nvCxnSpPr>
          <p:cNvPr id="60" name="Straight Connector 59">
            <a:extLst>
              <a:ext uri="{FF2B5EF4-FFF2-40B4-BE49-F238E27FC236}">
                <a16:creationId xmlns:a16="http://schemas.microsoft.com/office/drawing/2014/main" id="{4035FA14-590E-35C7-F705-F936AE5F12A7}"/>
              </a:ext>
            </a:extLst>
          </p:cNvPr>
          <p:cNvCxnSpPr>
            <a:cxnSpLocks/>
          </p:cNvCxnSpPr>
          <p:nvPr/>
        </p:nvCxnSpPr>
        <p:spPr>
          <a:xfrm>
            <a:off x="6351594" y="3547863"/>
            <a:ext cx="658209" cy="1360227"/>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CFDA20B-8B3A-859E-A6E2-38FA37168895}"/>
              </a:ext>
            </a:extLst>
          </p:cNvPr>
          <p:cNvCxnSpPr>
            <a:cxnSpLocks/>
          </p:cNvCxnSpPr>
          <p:nvPr/>
        </p:nvCxnSpPr>
        <p:spPr>
          <a:xfrm>
            <a:off x="8532654" y="2847501"/>
            <a:ext cx="1776231" cy="614845"/>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27F3C95-AE3A-4C09-6AE5-457D599276C0}"/>
              </a:ext>
            </a:extLst>
          </p:cNvPr>
          <p:cNvCxnSpPr>
            <a:cxnSpLocks/>
          </p:cNvCxnSpPr>
          <p:nvPr/>
        </p:nvCxnSpPr>
        <p:spPr>
          <a:xfrm flipH="1">
            <a:off x="7311043" y="3547863"/>
            <a:ext cx="442587" cy="1388504"/>
          </a:xfrm>
          <a:prstGeom prst="line">
            <a:avLst/>
          </a:prstGeom>
          <a:ln w="57150">
            <a:solidFill>
              <a:schemeClr val="tx2">
                <a:lumMod val="9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E83A3DC-02DB-5DC3-9A37-BF576F6DCB60}"/>
                  </a:ext>
                </a:extLst>
              </p:cNvPr>
              <p:cNvSpPr txBox="1"/>
              <p:nvPr/>
            </p:nvSpPr>
            <p:spPr>
              <a:xfrm>
                <a:off x="542653" y="2564457"/>
                <a:ext cx="3950434" cy="738664"/>
              </a:xfrm>
              <a:prstGeom prst="rect">
                <a:avLst/>
              </a:prstGeom>
              <a:noFill/>
            </p:spPr>
            <p:txBody>
              <a:bodyPr wrap="square" lIns="0" tIns="0" rIns="0" bIns="0" rtlCol="0">
                <a:spAutoFit/>
              </a:bodyPr>
              <a:lstStyle/>
              <a:p>
                <a:pPr algn="ctr"/>
                <a:r>
                  <a:rPr lang="en-US" sz="4800" i="1" dirty="0">
                    <a:latin typeface="Cambria Math" panose="02040503050406030204" pitchFamily="18" charset="0"/>
                    <a:ea typeface="Cambria Math" panose="02040503050406030204" pitchFamily="18" charset="0"/>
                  </a:rPr>
                  <a:t>F</a:t>
                </a:r>
                <a:r>
                  <a:rPr lang="en-US" sz="4800" i="1" baseline="-25000" dirty="0">
                    <a:latin typeface="Cambria Math" panose="02040503050406030204" pitchFamily="18" charset="0"/>
                    <a:ea typeface="Cambria Math" panose="02040503050406030204" pitchFamily="18" charset="0"/>
                  </a:rPr>
                  <a:t>ST </a:t>
                </a:r>
                <a:r>
                  <a:rPr lang="en-US" sz="4800" dirty="0">
                    <a:latin typeface="Cambria Math" panose="02040503050406030204" pitchFamily="18" charset="0"/>
                    <a:ea typeface="Cambria Math" panose="02040503050406030204" pitchFamily="18" charset="0"/>
                  </a:rPr>
                  <a:t> =</a:t>
                </a:r>
                <a:r>
                  <a:rPr lang="en-US" sz="4800" i="1" dirty="0">
                    <a:latin typeface="Cambria Math" panose="02040503050406030204" pitchFamily="18" charset="0"/>
                    <a:ea typeface="Cambria Math" panose="02040503050406030204" pitchFamily="18" charset="0"/>
                  </a:rPr>
                  <a:t> </a:t>
                </a:r>
                <a14:m>
                  <m:oMath xmlns:m="http://schemas.openxmlformats.org/officeDocument/2006/math">
                    <m:r>
                      <a:rPr lang="en-US" sz="4800" i="1" smtClean="0">
                        <a:latin typeface="Cambria Math" panose="02040503050406030204" pitchFamily="18" charset="0"/>
                        <a:ea typeface="Cambria Math" panose="02040503050406030204" pitchFamily="18" charset="0"/>
                      </a:rPr>
                      <m:t>1</m:t>
                    </m:r>
                  </m:oMath>
                </a14:m>
                <a:endParaRPr lang="en-US" sz="4800" dirty="0">
                  <a:latin typeface="Cambria Math" panose="02040503050406030204" pitchFamily="18" charset="0"/>
                  <a:ea typeface="Cambria Math" panose="02040503050406030204" pitchFamily="18" charset="0"/>
                </a:endParaRPr>
              </a:p>
            </p:txBody>
          </p:sp>
        </mc:Choice>
        <mc:Fallback xmlns="">
          <p:sp>
            <p:nvSpPr>
              <p:cNvPr id="78" name="TextBox 77">
                <a:extLst>
                  <a:ext uri="{FF2B5EF4-FFF2-40B4-BE49-F238E27FC236}">
                    <a16:creationId xmlns:a16="http://schemas.microsoft.com/office/drawing/2014/main" id="{9E83A3DC-02DB-5DC3-9A37-BF576F6DCB60}"/>
                  </a:ext>
                </a:extLst>
              </p:cNvPr>
              <p:cNvSpPr txBox="1">
                <a:spLocks noRot="1" noChangeAspect="1" noMove="1" noResize="1" noEditPoints="1" noAdjustHandles="1" noChangeArrowheads="1" noChangeShapeType="1" noTextEdit="1"/>
              </p:cNvSpPr>
              <p:nvPr/>
            </p:nvSpPr>
            <p:spPr>
              <a:xfrm>
                <a:off x="542653" y="2564457"/>
                <a:ext cx="3950434" cy="738664"/>
              </a:xfrm>
              <a:prstGeom prst="rect">
                <a:avLst/>
              </a:prstGeom>
              <a:blipFill>
                <a:blip r:embed="rId3"/>
                <a:stretch>
                  <a:fillRect t="-25620" b="-48760"/>
                </a:stretch>
              </a:blipFill>
            </p:spPr>
            <p:txBody>
              <a:bodyPr/>
              <a:lstStyle/>
              <a:p>
                <a:r>
                  <a:rPr lang="en-US">
                    <a:noFill/>
                  </a:rPr>
                  <a:t> </a:t>
                </a:r>
              </a:p>
            </p:txBody>
          </p:sp>
        </mc:Fallback>
      </mc:AlternateContent>
      <p:sp>
        <p:nvSpPr>
          <p:cNvPr id="4" name="Freeform: Shape 3">
            <a:extLst>
              <a:ext uri="{FF2B5EF4-FFF2-40B4-BE49-F238E27FC236}">
                <a16:creationId xmlns:a16="http://schemas.microsoft.com/office/drawing/2014/main" id="{D3DB1018-5D51-E7E1-C712-CAAB1622C6F0}"/>
              </a:ext>
            </a:extLst>
          </p:cNvPr>
          <p:cNvSpPr/>
          <p:nvPr/>
        </p:nvSpPr>
        <p:spPr>
          <a:xfrm>
            <a:off x="6905549" y="5618576"/>
            <a:ext cx="208507" cy="208507"/>
          </a:xfrm>
          <a:custGeom>
            <a:avLst/>
            <a:gdLst>
              <a:gd name="connsiteX0" fmla="*/ 208363 w 208507"/>
              <a:gd name="connsiteY0" fmla="*/ 104125 h 208507"/>
              <a:gd name="connsiteX1" fmla="*/ 104109 w 208507"/>
              <a:gd name="connsiteY1" fmla="*/ 208379 h 208507"/>
              <a:gd name="connsiteX2" fmla="*/ -145 w 208507"/>
              <a:gd name="connsiteY2" fmla="*/ 104125 h 208507"/>
              <a:gd name="connsiteX3" fmla="*/ 104109 w 208507"/>
              <a:gd name="connsiteY3" fmla="*/ -129 h 208507"/>
              <a:gd name="connsiteX4" fmla="*/ 208363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3" y="104125"/>
                </a:moveTo>
                <a:cubicBezTo>
                  <a:pt x="208363" y="161703"/>
                  <a:pt x="161687" y="208379"/>
                  <a:pt x="104109" y="208379"/>
                </a:cubicBezTo>
                <a:cubicBezTo>
                  <a:pt x="46531" y="208379"/>
                  <a:pt x="-145" y="161703"/>
                  <a:pt x="-145" y="104125"/>
                </a:cubicBezTo>
                <a:cubicBezTo>
                  <a:pt x="-145" y="46547"/>
                  <a:pt x="46531" y="-129"/>
                  <a:pt x="104109" y="-129"/>
                </a:cubicBezTo>
                <a:cubicBezTo>
                  <a:pt x="161687" y="-129"/>
                  <a:pt x="208363" y="46547"/>
                  <a:pt x="208363" y="104125"/>
                </a:cubicBezTo>
                <a:close/>
              </a:path>
            </a:pathLst>
          </a:custGeom>
          <a:solidFill>
            <a:srgbClr val="9900B8"/>
          </a:solidFill>
          <a:ln w="19313" cap="flat">
            <a:solidFill>
              <a:srgbClr val="000000"/>
            </a:solidFill>
            <a:prstDash val="solid"/>
            <a:round/>
          </a:ln>
        </p:spPr>
        <p:txBody>
          <a:bodyPr rtlCol="0" anchor="ctr"/>
          <a:lstStyle/>
          <a:p>
            <a:endParaRPr lang="en-US"/>
          </a:p>
        </p:txBody>
      </p:sp>
      <p:sp>
        <p:nvSpPr>
          <p:cNvPr id="7" name="Freeform: Shape 6">
            <a:extLst>
              <a:ext uri="{FF2B5EF4-FFF2-40B4-BE49-F238E27FC236}">
                <a16:creationId xmlns:a16="http://schemas.microsoft.com/office/drawing/2014/main" id="{2489FD00-230D-81EC-8D55-F082B3B3DF2C}"/>
              </a:ext>
            </a:extLst>
          </p:cNvPr>
          <p:cNvSpPr/>
          <p:nvPr/>
        </p:nvSpPr>
        <p:spPr>
          <a:xfrm>
            <a:off x="7193017" y="5618575"/>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
        <p:nvSpPr>
          <p:cNvPr id="9" name="TextBox 8">
            <a:extLst>
              <a:ext uri="{FF2B5EF4-FFF2-40B4-BE49-F238E27FC236}">
                <a16:creationId xmlns:a16="http://schemas.microsoft.com/office/drawing/2014/main" id="{82E3A08A-5543-A9A5-7084-E7F9C8885C92}"/>
              </a:ext>
            </a:extLst>
          </p:cNvPr>
          <p:cNvSpPr txBox="1"/>
          <p:nvPr/>
        </p:nvSpPr>
        <p:spPr>
          <a:xfrm>
            <a:off x="10302050" y="3317036"/>
            <a:ext cx="1458150" cy="584775"/>
          </a:xfrm>
          <a:prstGeom prst="rect">
            <a:avLst/>
          </a:prstGeom>
          <a:noFill/>
        </p:spPr>
        <p:txBody>
          <a:bodyPr wrap="square" rtlCol="0">
            <a:spAutoFit/>
          </a:bodyPr>
          <a:lstStyle/>
          <a:p>
            <a:r>
              <a:rPr lang="en-US" sz="3200" i="1" dirty="0"/>
              <a:t>H</a:t>
            </a:r>
            <a:r>
              <a:rPr lang="en-US" sz="3200" i="1" baseline="-25000" dirty="0"/>
              <a:t>S </a:t>
            </a:r>
            <a:r>
              <a:rPr lang="en-US" sz="3200" i="1" dirty="0"/>
              <a:t>= 0</a:t>
            </a:r>
          </a:p>
        </p:txBody>
      </p:sp>
      <p:sp>
        <p:nvSpPr>
          <p:cNvPr id="10" name="TextBox 9">
            <a:extLst>
              <a:ext uri="{FF2B5EF4-FFF2-40B4-BE49-F238E27FC236}">
                <a16:creationId xmlns:a16="http://schemas.microsoft.com/office/drawing/2014/main" id="{90D66B4C-28C6-37C6-D54B-E6C92CF7DF09}"/>
              </a:ext>
            </a:extLst>
          </p:cNvPr>
          <p:cNvSpPr txBox="1"/>
          <p:nvPr/>
        </p:nvSpPr>
        <p:spPr>
          <a:xfrm>
            <a:off x="6724034" y="4985084"/>
            <a:ext cx="1356322" cy="584775"/>
          </a:xfrm>
          <a:prstGeom prst="rect">
            <a:avLst/>
          </a:prstGeom>
          <a:noFill/>
        </p:spPr>
        <p:txBody>
          <a:bodyPr wrap="square" rtlCol="0">
            <a:spAutoFit/>
          </a:bodyPr>
          <a:lstStyle/>
          <a:p>
            <a:r>
              <a:rPr lang="en-US" sz="3200" i="1" dirty="0"/>
              <a:t>H</a:t>
            </a:r>
            <a:r>
              <a:rPr lang="en-US" sz="3200" i="1" baseline="-25000" dirty="0"/>
              <a:t>T</a:t>
            </a:r>
            <a:r>
              <a:rPr lang="en-US" sz="3200" i="1" dirty="0"/>
              <a:t> = </a:t>
            </a:r>
            <a:r>
              <a:rPr lang="en-US" sz="3200" dirty="0"/>
              <a:t>1</a:t>
            </a:r>
            <a:endParaRPr lang="en-US" sz="3200" i="1" dirty="0"/>
          </a:p>
        </p:txBody>
      </p:sp>
      <p:sp>
        <p:nvSpPr>
          <p:cNvPr id="11" name="Freeform: Shape 10">
            <a:extLst>
              <a:ext uri="{FF2B5EF4-FFF2-40B4-BE49-F238E27FC236}">
                <a16:creationId xmlns:a16="http://schemas.microsoft.com/office/drawing/2014/main" id="{EC838AEB-EC92-1015-BB79-6ED8966C5007}"/>
              </a:ext>
            </a:extLst>
          </p:cNvPr>
          <p:cNvSpPr/>
          <p:nvPr/>
        </p:nvSpPr>
        <p:spPr>
          <a:xfrm>
            <a:off x="10826035" y="3027655"/>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dirty="0"/>
          </a:p>
        </p:txBody>
      </p:sp>
      <p:sp>
        <p:nvSpPr>
          <p:cNvPr id="12" name="Freeform: Shape 11">
            <a:extLst>
              <a:ext uri="{FF2B5EF4-FFF2-40B4-BE49-F238E27FC236}">
                <a16:creationId xmlns:a16="http://schemas.microsoft.com/office/drawing/2014/main" id="{D886A31A-46C7-F7E2-E299-BFFC4315D249}"/>
              </a:ext>
            </a:extLst>
          </p:cNvPr>
          <p:cNvSpPr/>
          <p:nvPr/>
        </p:nvSpPr>
        <p:spPr>
          <a:xfrm>
            <a:off x="10568549" y="3027655"/>
            <a:ext cx="208507" cy="208507"/>
          </a:xfrm>
          <a:custGeom>
            <a:avLst/>
            <a:gdLst>
              <a:gd name="connsiteX0" fmla="*/ 208364 w 208507"/>
              <a:gd name="connsiteY0" fmla="*/ 104125 h 208507"/>
              <a:gd name="connsiteX1" fmla="*/ 104110 w 208507"/>
              <a:gd name="connsiteY1" fmla="*/ 208379 h 208507"/>
              <a:gd name="connsiteX2" fmla="*/ -145 w 208507"/>
              <a:gd name="connsiteY2" fmla="*/ 104125 h 208507"/>
              <a:gd name="connsiteX3" fmla="*/ 104110 w 208507"/>
              <a:gd name="connsiteY3" fmla="*/ -129 h 208507"/>
              <a:gd name="connsiteX4" fmla="*/ 208364 w 208507"/>
              <a:gd name="connsiteY4" fmla="*/ 104125 h 208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7" h="208507">
                <a:moveTo>
                  <a:pt x="208364" y="104125"/>
                </a:moveTo>
                <a:cubicBezTo>
                  <a:pt x="208364" y="161703"/>
                  <a:pt x="161687" y="208379"/>
                  <a:pt x="104110" y="208379"/>
                </a:cubicBezTo>
                <a:cubicBezTo>
                  <a:pt x="46532" y="208379"/>
                  <a:pt x="-145" y="161703"/>
                  <a:pt x="-145" y="104125"/>
                </a:cubicBezTo>
                <a:cubicBezTo>
                  <a:pt x="-145" y="46547"/>
                  <a:pt x="46532" y="-129"/>
                  <a:pt x="104110" y="-129"/>
                </a:cubicBezTo>
                <a:cubicBezTo>
                  <a:pt x="161687" y="-129"/>
                  <a:pt x="208364" y="46547"/>
                  <a:pt x="208364" y="104125"/>
                </a:cubicBezTo>
                <a:close/>
              </a:path>
            </a:pathLst>
          </a:custGeom>
          <a:solidFill>
            <a:srgbClr val="FFFFFF"/>
          </a:solidFill>
          <a:ln w="19313" cap="flat">
            <a:solidFill>
              <a:srgbClr val="000000"/>
            </a:solidFill>
            <a:prstDash val="solid"/>
            <a:round/>
          </a:ln>
        </p:spPr>
        <p:txBody>
          <a:bodyPr rtlCol="0" anchor="ctr"/>
          <a:lstStyle/>
          <a:p>
            <a:endParaRPr lang="en-US"/>
          </a:p>
        </p:txBody>
      </p:sp>
    </p:spTree>
    <p:extLst>
      <p:ext uri="{BB962C8B-B14F-4D97-AF65-F5344CB8AC3E}">
        <p14:creationId xmlns:p14="http://schemas.microsoft.com/office/powerpoint/2010/main" val="2240231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219E-A2E0-155D-B08E-A2A5ABE97BDE}"/>
              </a:ext>
            </a:extLst>
          </p:cNvPr>
          <p:cNvSpPr>
            <a:spLocks noGrp="1"/>
          </p:cNvSpPr>
          <p:nvPr>
            <p:ph type="title"/>
          </p:nvPr>
        </p:nvSpPr>
        <p:spPr>
          <a:xfrm>
            <a:off x="214787" y="96350"/>
            <a:ext cx="10353762" cy="1351450"/>
          </a:xfrm>
        </p:spPr>
        <p:txBody>
          <a:bodyPr>
            <a:normAutofit/>
          </a:bodyPr>
          <a:lstStyle/>
          <a:p>
            <a:r>
              <a:rPr lang="en-US" dirty="0"/>
              <a:t>Reduced representation </a:t>
            </a:r>
            <a:br>
              <a:rPr lang="en-US" dirty="0"/>
            </a:br>
            <a:r>
              <a:rPr lang="en-US" dirty="0"/>
              <a:t>genome sequencing</a:t>
            </a:r>
          </a:p>
        </p:txBody>
      </p:sp>
      <p:sp>
        <p:nvSpPr>
          <p:cNvPr id="5" name="Content Placeholder 5">
            <a:extLst>
              <a:ext uri="{FF2B5EF4-FFF2-40B4-BE49-F238E27FC236}">
                <a16:creationId xmlns:a16="http://schemas.microsoft.com/office/drawing/2014/main" id="{E62BE90E-DA87-0E44-9CB1-A47D655BE263}"/>
              </a:ext>
            </a:extLst>
          </p:cNvPr>
          <p:cNvSpPr txBox="1">
            <a:spLocks/>
          </p:cNvSpPr>
          <p:nvPr/>
        </p:nvSpPr>
        <p:spPr>
          <a:xfrm>
            <a:off x="595183" y="2799471"/>
            <a:ext cx="6135817" cy="381855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a:ea typeface="+mn-ea"/>
                <a:cs typeface="+mn-cs"/>
              </a:rPr>
              <a:t>Low-cost </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a:ea typeface="+mn-ea"/>
                <a:cs typeface="+mn-cs"/>
              </a:rPr>
              <a:t>Thousands of markers </a:t>
            </a:r>
          </a:p>
          <a:p>
            <a:pPr marL="342900" marR="0" lvl="0" indent="-306000" algn="l"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a:ea typeface="+mn-ea"/>
                <a:cs typeface="+mn-cs"/>
              </a:rPr>
              <a:t>Any species</a:t>
            </a:r>
          </a:p>
        </p:txBody>
      </p:sp>
      <p:sp>
        <p:nvSpPr>
          <p:cNvPr id="6" name="TextBox 5">
            <a:extLst>
              <a:ext uri="{FF2B5EF4-FFF2-40B4-BE49-F238E27FC236}">
                <a16:creationId xmlns:a16="http://schemas.microsoft.com/office/drawing/2014/main" id="{F3E1E828-0A08-8B8A-BA43-EEC73E7629C1}"/>
              </a:ext>
            </a:extLst>
          </p:cNvPr>
          <p:cNvSpPr txBox="1"/>
          <p:nvPr/>
        </p:nvSpPr>
        <p:spPr>
          <a:xfrm>
            <a:off x="9436100" y="6479625"/>
            <a:ext cx="2755900"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Andrews </a:t>
            </a:r>
            <a:r>
              <a:rPr kumimoji="0" lang="en-US" sz="1800" b="0" i="1" u="none" strike="noStrike" kern="1200" cap="none" spc="0" normalizeH="0" baseline="0" noProof="0" dirty="0">
                <a:ln>
                  <a:noFill/>
                </a:ln>
                <a:solidFill>
                  <a:prstClr val="white"/>
                </a:solidFill>
                <a:effectLst/>
                <a:uLnTx/>
                <a:uFillTx/>
                <a:latin typeface="Candara" panose="020E0502030303020204" pitchFamily="34" charset="0"/>
                <a:ea typeface="+mn-ea"/>
                <a:cs typeface="+mn-cs"/>
              </a:rPr>
              <a:t>et al</a:t>
            </a:r>
            <a:r>
              <a:rPr kumimoji="0" lang="en-US" sz="1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 2016</a:t>
            </a:r>
          </a:p>
        </p:txBody>
      </p:sp>
      <p:grpSp>
        <p:nvGrpSpPr>
          <p:cNvPr id="3" name="Group 2">
            <a:extLst>
              <a:ext uri="{FF2B5EF4-FFF2-40B4-BE49-F238E27FC236}">
                <a16:creationId xmlns:a16="http://schemas.microsoft.com/office/drawing/2014/main" id="{A0D9AE5D-0B24-CA17-AECE-B5132FB987F2}"/>
              </a:ext>
            </a:extLst>
          </p:cNvPr>
          <p:cNvGrpSpPr/>
          <p:nvPr/>
        </p:nvGrpSpPr>
        <p:grpSpPr>
          <a:xfrm>
            <a:off x="6680265" y="1775759"/>
            <a:ext cx="3990499" cy="1673843"/>
            <a:chOff x="6680265" y="1775759"/>
            <a:chExt cx="3990499" cy="1673843"/>
          </a:xfrm>
        </p:grpSpPr>
        <p:pic>
          <p:nvPicPr>
            <p:cNvPr id="7" name="Picture 6" descr="http://weclipart.com/gimg/BFFFBCFD5E679E2B/dna-clipart-1272892186_Vector_Clipart.png">
              <a:extLst>
                <a:ext uri="{FF2B5EF4-FFF2-40B4-BE49-F238E27FC236}">
                  <a16:creationId xmlns:a16="http://schemas.microsoft.com/office/drawing/2014/main" id="{6765462F-A6BE-E38C-FFB1-32E8AFC4FE9C}"/>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7951719" y="2360204"/>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weclipart.com/gimg/BFFFBCFD5E679E2B/dna-clipart-1272892186_Vector_Clipart.png">
              <a:extLst>
                <a:ext uri="{FF2B5EF4-FFF2-40B4-BE49-F238E27FC236}">
                  <a16:creationId xmlns:a16="http://schemas.microsoft.com/office/drawing/2014/main" id="{F4BB7D1C-B872-A86C-55A6-15CBE3123BD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6680265" y="1778402"/>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eclipart.com/gimg/BFFFBCFD5E679E2B/dna-clipart-1272892186_Vector_Clipart.png">
              <a:extLst>
                <a:ext uri="{FF2B5EF4-FFF2-40B4-BE49-F238E27FC236}">
                  <a16:creationId xmlns:a16="http://schemas.microsoft.com/office/drawing/2014/main" id="{3C973F30-D31D-4701-2747-469BBEF723B6}"/>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9272619" y="3300467"/>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eclipart.com/gimg/BFFFBCFD5E679E2B/dna-clipart-1272892186_Vector_Clipart.png">
              <a:extLst>
                <a:ext uri="{FF2B5EF4-FFF2-40B4-BE49-F238E27FC236}">
                  <a16:creationId xmlns:a16="http://schemas.microsoft.com/office/drawing/2014/main" id="{BC36B9D8-AB5E-E823-F115-54F04009C84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9043433" y="1775759"/>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weclipart.com/gimg/BFFFBCFD5E679E2B/dna-clipart-1272892186_Vector_Clipart.png">
              <a:extLst>
                <a:ext uri="{FF2B5EF4-FFF2-40B4-BE49-F238E27FC236}">
                  <a16:creationId xmlns:a16="http://schemas.microsoft.com/office/drawing/2014/main" id="{6C3A8A2C-247C-C858-8FC6-2F339731E38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9272618" y="2539363"/>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eclipart.com/gimg/BFFFBCFD5E679E2B/dna-clipart-1272892186_Vector_Clipart.png">
              <a:extLst>
                <a:ext uri="{FF2B5EF4-FFF2-40B4-BE49-F238E27FC236}">
                  <a16:creationId xmlns:a16="http://schemas.microsoft.com/office/drawing/2014/main" id="{B610AAA0-E125-1DEB-EE60-47AD49BF73E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9106124" y="2804924"/>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weclipart.com/gimg/BFFFBCFD5E679E2B/dna-clipart-1272892186_Vector_Clipart.png">
              <a:extLst>
                <a:ext uri="{FF2B5EF4-FFF2-40B4-BE49-F238E27FC236}">
                  <a16:creationId xmlns:a16="http://schemas.microsoft.com/office/drawing/2014/main" id="{7B6395F0-C64E-4660-003B-36EBF8AC1E4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8612030" y="1942284"/>
              <a:ext cx="1398145" cy="1491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weclipart.com/gimg/BFFFBCFD5E679E2B/dna-clipart-1272892186_Vector_Clipart.png">
              <a:extLst>
                <a:ext uri="{FF2B5EF4-FFF2-40B4-BE49-F238E27FC236}">
                  <a16:creationId xmlns:a16="http://schemas.microsoft.com/office/drawing/2014/main" id="{B96BF0D0-173B-4BB2-9454-89C89D97523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730387">
              <a:off x="7722534" y="1904761"/>
              <a:ext cx="1398145" cy="1491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78141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9A33-D2D0-4B81-B6A3-92BD33211769}"/>
              </a:ext>
            </a:extLst>
          </p:cNvPr>
          <p:cNvSpPr>
            <a:spLocks noGrp="1"/>
          </p:cNvSpPr>
          <p:nvPr>
            <p:ph type="title"/>
          </p:nvPr>
        </p:nvSpPr>
        <p:spPr>
          <a:xfrm>
            <a:off x="222422" y="216800"/>
            <a:ext cx="8401027" cy="970450"/>
          </a:xfrm>
        </p:spPr>
        <p:txBody>
          <a:bodyPr>
            <a:noAutofit/>
          </a:bodyPr>
          <a:lstStyle/>
          <a:p>
            <a:pPr algn="l"/>
            <a:r>
              <a:rPr lang="haw-US" dirty="0"/>
              <a:t>Coverage</a:t>
            </a:r>
            <a:endParaRPr lang="en-US" dirty="0"/>
          </a:p>
        </p:txBody>
      </p:sp>
      <p:pic>
        <p:nvPicPr>
          <p:cNvPr id="14" name="Picture 13" descr="A close up of text on a white background&#10;&#10;Description generated with high confidence">
            <a:extLst>
              <a:ext uri="{FF2B5EF4-FFF2-40B4-BE49-F238E27FC236}">
                <a16:creationId xmlns:a16="http://schemas.microsoft.com/office/drawing/2014/main" id="{31403A68-EE0C-41A0-B28F-765D3202F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137" y="750643"/>
            <a:ext cx="7241715" cy="5238174"/>
          </a:xfrm>
          <a:prstGeom prst="rect">
            <a:avLst/>
          </a:prstGeom>
        </p:spPr>
      </p:pic>
      <p:sp>
        <p:nvSpPr>
          <p:cNvPr id="7" name="TextBox 6">
            <a:extLst>
              <a:ext uri="{FF2B5EF4-FFF2-40B4-BE49-F238E27FC236}">
                <a16:creationId xmlns:a16="http://schemas.microsoft.com/office/drawing/2014/main" id="{EAFF7967-8833-43A0-ADC6-09F15EC5995F}"/>
              </a:ext>
            </a:extLst>
          </p:cNvPr>
          <p:cNvSpPr txBox="1"/>
          <p:nvPr/>
        </p:nvSpPr>
        <p:spPr>
          <a:xfrm>
            <a:off x="6225913" y="6112246"/>
            <a:ext cx="273616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Differentiation</a:t>
            </a:r>
            <a:endPar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pic>
        <p:nvPicPr>
          <p:cNvPr id="3" name="Graphic 2">
            <a:extLst>
              <a:ext uri="{FF2B5EF4-FFF2-40B4-BE49-F238E27FC236}">
                <a16:creationId xmlns:a16="http://schemas.microsoft.com/office/drawing/2014/main" id="{049BBAEA-1C59-B892-6B98-0C2CB016A5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1852" y="0"/>
            <a:ext cx="850147" cy="970450"/>
          </a:xfrm>
          <a:prstGeom prst="rect">
            <a:avLst/>
          </a:prstGeom>
        </p:spPr>
      </p:pic>
      <p:sp>
        <p:nvSpPr>
          <p:cNvPr id="9" name="Title 1">
            <a:extLst>
              <a:ext uri="{FF2B5EF4-FFF2-40B4-BE49-F238E27FC236}">
                <a16:creationId xmlns:a16="http://schemas.microsoft.com/office/drawing/2014/main" id="{64421B9F-8FCD-C189-0E8C-3534F5CF0585}"/>
              </a:ext>
            </a:extLst>
          </p:cNvPr>
          <p:cNvSpPr txBox="1">
            <a:spLocks/>
          </p:cNvSpPr>
          <p:nvPr/>
        </p:nvSpPr>
        <p:spPr>
          <a:xfrm>
            <a:off x="222422" y="22253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l"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Candara"/>
              <a:ea typeface="+mj-ea"/>
            </a:endParaRPr>
          </a:p>
        </p:txBody>
      </p:sp>
      <p:sp>
        <p:nvSpPr>
          <p:cNvPr id="20" name="TextBox 19">
            <a:extLst>
              <a:ext uri="{FF2B5EF4-FFF2-40B4-BE49-F238E27FC236}">
                <a16:creationId xmlns:a16="http://schemas.microsoft.com/office/drawing/2014/main" id="{16D6A83F-DCC6-2C3F-A5C1-360A25CA95B7}"/>
              </a:ext>
            </a:extLst>
          </p:cNvPr>
          <p:cNvSpPr txBox="1"/>
          <p:nvPr/>
        </p:nvSpPr>
        <p:spPr>
          <a:xfrm>
            <a:off x="1295830" y="2956441"/>
            <a:ext cx="2275273" cy="83099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Pair of Populations</a:t>
            </a:r>
            <a:endPar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39480666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9A33-D2D0-4B81-B6A3-92BD33211769}"/>
              </a:ext>
            </a:extLst>
          </p:cNvPr>
          <p:cNvSpPr>
            <a:spLocks noGrp="1"/>
          </p:cNvSpPr>
          <p:nvPr>
            <p:ph type="title"/>
          </p:nvPr>
        </p:nvSpPr>
        <p:spPr>
          <a:xfrm>
            <a:off x="222422" y="222534"/>
            <a:ext cx="10353762" cy="970450"/>
          </a:xfrm>
        </p:spPr>
        <p:txBody>
          <a:bodyPr/>
          <a:lstStyle/>
          <a:p>
            <a:pPr algn="l"/>
            <a:r>
              <a:rPr lang="haw-US" dirty="0"/>
              <a:t>Distribution</a:t>
            </a:r>
            <a:endParaRPr lang="en-US" dirty="0"/>
          </a:p>
        </p:txBody>
      </p:sp>
      <p:pic>
        <p:nvPicPr>
          <p:cNvPr id="4" name="Picture 3" descr="A screenshot of a computer&#10;&#10;Description generated with very high confidence">
            <a:extLst>
              <a:ext uri="{FF2B5EF4-FFF2-40B4-BE49-F238E27FC236}">
                <a16:creationId xmlns:a16="http://schemas.microsoft.com/office/drawing/2014/main" id="{37B273CD-EA2C-45FC-8C34-1AF00FAA0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379" y="707759"/>
            <a:ext cx="7216744" cy="5328362"/>
          </a:xfrm>
          <a:prstGeom prst="rect">
            <a:avLst/>
          </a:prstGeom>
        </p:spPr>
      </p:pic>
      <p:pic>
        <p:nvPicPr>
          <p:cNvPr id="3" name="Graphic 2">
            <a:extLst>
              <a:ext uri="{FF2B5EF4-FFF2-40B4-BE49-F238E27FC236}">
                <a16:creationId xmlns:a16="http://schemas.microsoft.com/office/drawing/2014/main" id="{F55A79C2-0B78-7297-01D7-ADAD8A0EA8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1852" y="0"/>
            <a:ext cx="850147" cy="970450"/>
          </a:xfrm>
          <a:prstGeom prst="rect">
            <a:avLst/>
          </a:prstGeom>
        </p:spPr>
      </p:pic>
      <p:sp>
        <p:nvSpPr>
          <p:cNvPr id="8" name="TextBox 7">
            <a:extLst>
              <a:ext uri="{FF2B5EF4-FFF2-40B4-BE49-F238E27FC236}">
                <a16:creationId xmlns:a16="http://schemas.microsoft.com/office/drawing/2014/main" id="{C60BA199-48B8-98F1-9F81-65667A942486}"/>
              </a:ext>
            </a:extLst>
          </p:cNvPr>
          <p:cNvSpPr txBox="1"/>
          <p:nvPr/>
        </p:nvSpPr>
        <p:spPr>
          <a:xfrm>
            <a:off x="1295830" y="2956441"/>
            <a:ext cx="2275273" cy="83099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Pair of Populations</a:t>
            </a:r>
            <a:endParaRPr kumimoji="0" lang="en-US" sz="24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9" name="TextBox 8">
            <a:extLst>
              <a:ext uri="{FF2B5EF4-FFF2-40B4-BE49-F238E27FC236}">
                <a16:creationId xmlns:a16="http://schemas.microsoft.com/office/drawing/2014/main" id="{0BBD1478-489B-69B9-C429-5420F5844FF5}"/>
              </a:ext>
            </a:extLst>
          </p:cNvPr>
          <p:cNvSpPr txBox="1"/>
          <p:nvPr/>
        </p:nvSpPr>
        <p:spPr>
          <a:xfrm>
            <a:off x="6132670" y="6112246"/>
            <a:ext cx="273616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Differentiation</a:t>
            </a:r>
            <a:endPar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1425848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9A33-D2D0-4B81-B6A3-92BD33211769}"/>
              </a:ext>
            </a:extLst>
          </p:cNvPr>
          <p:cNvSpPr>
            <a:spLocks noGrp="1"/>
          </p:cNvSpPr>
          <p:nvPr>
            <p:ph type="title"/>
          </p:nvPr>
        </p:nvSpPr>
        <p:spPr>
          <a:xfrm>
            <a:off x="274320" y="274320"/>
            <a:ext cx="10353762" cy="970450"/>
          </a:xfrm>
        </p:spPr>
        <p:txBody>
          <a:bodyPr>
            <a:normAutofit/>
          </a:bodyPr>
          <a:lstStyle/>
          <a:p>
            <a:pPr algn="l"/>
            <a:r>
              <a:rPr lang="haw-US" dirty="0"/>
              <a:t>Heatmap</a:t>
            </a:r>
            <a:endParaRPr lang="en-US" dirty="0"/>
          </a:p>
        </p:txBody>
      </p:sp>
      <p:sp>
        <p:nvSpPr>
          <p:cNvPr id="3" name="TextBox 2">
            <a:extLst>
              <a:ext uri="{FF2B5EF4-FFF2-40B4-BE49-F238E27FC236}">
                <a16:creationId xmlns:a16="http://schemas.microsoft.com/office/drawing/2014/main" id="{22B16E18-C715-479A-89F6-ADAECCD7AEB4}"/>
              </a:ext>
            </a:extLst>
          </p:cNvPr>
          <p:cNvSpPr txBox="1"/>
          <p:nvPr/>
        </p:nvSpPr>
        <p:spPr>
          <a:xfrm>
            <a:off x="355121" y="3511748"/>
            <a:ext cx="183051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a:ea typeface="+mn-ea"/>
                <a:cs typeface="+mn-cs"/>
              </a:rPr>
              <a:t>Population 1</a:t>
            </a:r>
            <a:endParaRPr kumimoji="0" lang="en-US" sz="2400" b="0" i="0" u="none" strike="noStrike" kern="1200" cap="none" spc="0" normalizeH="0" baseline="0" noProof="0" dirty="0">
              <a:ln>
                <a:noFill/>
              </a:ln>
              <a:solidFill>
                <a:prstClr val="white"/>
              </a:solidFill>
              <a:effectLst/>
              <a:uLnTx/>
              <a:uFillTx/>
              <a:latin typeface="Candara"/>
              <a:ea typeface="+mn-ea"/>
              <a:cs typeface="+mn-cs"/>
            </a:endParaRPr>
          </a:p>
        </p:txBody>
      </p:sp>
      <p:sp>
        <p:nvSpPr>
          <p:cNvPr id="6" name="TextBox 5">
            <a:extLst>
              <a:ext uri="{FF2B5EF4-FFF2-40B4-BE49-F238E27FC236}">
                <a16:creationId xmlns:a16="http://schemas.microsoft.com/office/drawing/2014/main" id="{C1DCB68A-4CDB-40EA-8717-D377276E032E}"/>
              </a:ext>
            </a:extLst>
          </p:cNvPr>
          <p:cNvSpPr txBox="1"/>
          <p:nvPr/>
        </p:nvSpPr>
        <p:spPr>
          <a:xfrm>
            <a:off x="5570585" y="6129128"/>
            <a:ext cx="238631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aw-US" sz="2400" b="0" i="0" u="none" strike="noStrike" kern="1200" cap="none" spc="0" normalizeH="0" baseline="0" noProof="0" dirty="0">
                <a:ln>
                  <a:noFill/>
                </a:ln>
                <a:solidFill>
                  <a:prstClr val="white"/>
                </a:solidFill>
                <a:effectLst/>
                <a:uLnTx/>
                <a:uFillTx/>
                <a:latin typeface="Candara"/>
                <a:ea typeface="+mn-ea"/>
                <a:cs typeface="+mn-cs"/>
              </a:rPr>
              <a:t>Population 2</a:t>
            </a:r>
            <a:endParaRPr kumimoji="0" lang="en-US" sz="2400" b="0" i="0" u="none" strike="noStrike" kern="1200" cap="none" spc="0" normalizeH="0" baseline="0" noProof="0" dirty="0">
              <a:ln>
                <a:noFill/>
              </a:ln>
              <a:solidFill>
                <a:prstClr val="white"/>
              </a:solidFill>
              <a:effectLst/>
              <a:uLnTx/>
              <a:uFillTx/>
              <a:latin typeface="Candara"/>
              <a:ea typeface="+mn-ea"/>
              <a:cs typeface="+mn-cs"/>
            </a:endParaRPr>
          </a:p>
        </p:txBody>
      </p:sp>
      <p:pic>
        <p:nvPicPr>
          <p:cNvPr id="7" name="fst - Made with Clipchamp_1698015261679">
            <a:hlinkClick r:id="" action="ppaction://media"/>
            <a:extLst>
              <a:ext uri="{FF2B5EF4-FFF2-40B4-BE49-F238E27FC236}">
                <a16:creationId xmlns:a16="http://schemas.microsoft.com/office/drawing/2014/main" id="{FC7147B7-7886-0D85-05FD-3837450D48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5636" y="1090020"/>
            <a:ext cx="9156216" cy="5150371"/>
          </a:xfrm>
          <a:prstGeom prst="rect">
            <a:avLst/>
          </a:prstGeom>
        </p:spPr>
      </p:pic>
      <p:pic>
        <p:nvPicPr>
          <p:cNvPr id="4" name="Graphic 3">
            <a:extLst>
              <a:ext uri="{FF2B5EF4-FFF2-40B4-BE49-F238E27FC236}">
                <a16:creationId xmlns:a16="http://schemas.microsoft.com/office/drawing/2014/main" id="{D9E88196-5C9B-D8BD-C336-54D0D2FD73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1852" y="0"/>
            <a:ext cx="850147" cy="970450"/>
          </a:xfrm>
          <a:prstGeom prst="rect">
            <a:avLst/>
          </a:prstGeom>
        </p:spPr>
      </p:pic>
    </p:spTree>
    <p:extLst>
      <p:ext uri="{BB962C8B-B14F-4D97-AF65-F5344CB8AC3E}">
        <p14:creationId xmlns:p14="http://schemas.microsoft.com/office/powerpoint/2010/main" val="36924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9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2F2A2-573A-DCF3-2979-FB5B3E81C57C}"/>
              </a:ext>
            </a:extLst>
          </p:cNvPr>
          <p:cNvSpPr>
            <a:spLocks noGrp="1"/>
          </p:cNvSpPr>
          <p:nvPr>
            <p:ph type="title"/>
          </p:nvPr>
        </p:nvSpPr>
        <p:spPr/>
        <p:txBody>
          <a:bodyPr/>
          <a:lstStyle/>
          <a:p>
            <a:r>
              <a:rPr lang="en-US" dirty="0">
                <a:latin typeface="Candara" panose="020E0502030303020204" pitchFamily="34" charset="0"/>
              </a:rPr>
              <a:t>Demo Time!</a:t>
            </a:r>
          </a:p>
        </p:txBody>
      </p:sp>
      <p:pic>
        <p:nvPicPr>
          <p:cNvPr id="4" name="Graphic 3">
            <a:extLst>
              <a:ext uri="{FF2B5EF4-FFF2-40B4-BE49-F238E27FC236}">
                <a16:creationId xmlns:a16="http://schemas.microsoft.com/office/drawing/2014/main" id="{542D8EA7-52B4-9A45-F5A3-8E940E4414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0350" y="1066800"/>
            <a:ext cx="4051299" cy="4624592"/>
          </a:xfrm>
          <a:prstGeom prst="rect">
            <a:avLst/>
          </a:prstGeom>
        </p:spPr>
      </p:pic>
    </p:spTree>
    <p:extLst>
      <p:ext uri="{BB962C8B-B14F-4D97-AF65-F5344CB8AC3E}">
        <p14:creationId xmlns:p14="http://schemas.microsoft.com/office/powerpoint/2010/main" val="446232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7A4C-45AA-8AB8-A7ED-1F6440FB3FF2}"/>
              </a:ext>
            </a:extLst>
          </p:cNvPr>
          <p:cNvSpPr>
            <a:spLocks noGrp="1"/>
          </p:cNvSpPr>
          <p:nvPr>
            <p:ph type="title"/>
          </p:nvPr>
        </p:nvSpPr>
        <p:spPr/>
        <p:txBody>
          <a:bodyPr/>
          <a:lstStyle/>
          <a:p>
            <a:r>
              <a:rPr lang="haw-US" dirty="0"/>
              <a:t>Download assessPool</a:t>
            </a:r>
            <a:endParaRPr lang="en-US" dirty="0"/>
          </a:p>
        </p:txBody>
      </p:sp>
      <p:sp>
        <p:nvSpPr>
          <p:cNvPr id="3" name="Content Placeholder 2">
            <a:extLst>
              <a:ext uri="{FF2B5EF4-FFF2-40B4-BE49-F238E27FC236}">
                <a16:creationId xmlns:a16="http://schemas.microsoft.com/office/drawing/2014/main" id="{47CDB9AB-9988-EE4F-BC7C-713750970CD5}"/>
              </a:ext>
            </a:extLst>
          </p:cNvPr>
          <p:cNvSpPr>
            <a:spLocks noGrp="1"/>
          </p:cNvSpPr>
          <p:nvPr>
            <p:ph idx="1"/>
          </p:nvPr>
        </p:nvSpPr>
        <p:spPr/>
        <p:txBody>
          <a:bodyPr/>
          <a:lstStyle/>
          <a:p>
            <a:r>
              <a:rPr lang="en-US" b="0" dirty="0">
                <a:solidFill>
                  <a:srgbClr val="D4D4D4"/>
                </a:solidFill>
                <a:effectLst/>
                <a:highlight>
                  <a:srgbClr val="1E1E1E"/>
                </a:highlight>
                <a:latin typeface="Consolas" panose="020B0609020204030204" pitchFamily="49" charset="0"/>
              </a:rPr>
              <a:t>git clone https://github.com/ToBoDev/assessPool.git</a:t>
            </a:r>
          </a:p>
          <a:p>
            <a:endParaRPr lang="en-US" dirty="0"/>
          </a:p>
        </p:txBody>
      </p:sp>
      <p:pic>
        <p:nvPicPr>
          <p:cNvPr id="4" name="Graphic 3">
            <a:extLst>
              <a:ext uri="{FF2B5EF4-FFF2-40B4-BE49-F238E27FC236}">
                <a16:creationId xmlns:a16="http://schemas.microsoft.com/office/drawing/2014/main" id="{6816B4D6-2516-AD7B-ACF4-272DB53859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8108" y="2137058"/>
            <a:ext cx="4051299" cy="4624592"/>
          </a:xfrm>
          <a:prstGeom prst="rect">
            <a:avLst/>
          </a:prstGeom>
        </p:spPr>
      </p:pic>
    </p:spTree>
    <p:extLst>
      <p:ext uri="{BB962C8B-B14F-4D97-AF65-F5344CB8AC3E}">
        <p14:creationId xmlns:p14="http://schemas.microsoft.com/office/powerpoint/2010/main" val="3408219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4639-3F89-6722-2D17-E7E184BE4753}"/>
              </a:ext>
            </a:extLst>
          </p:cNvPr>
          <p:cNvSpPr>
            <a:spLocks noGrp="1"/>
          </p:cNvSpPr>
          <p:nvPr>
            <p:ph type="title"/>
          </p:nvPr>
        </p:nvSpPr>
        <p:spPr/>
        <p:txBody>
          <a:bodyPr/>
          <a:lstStyle/>
          <a:p>
            <a:r>
              <a:rPr lang="haw-US" dirty="0"/>
              <a:t>Example Data</a:t>
            </a:r>
            <a:endParaRPr lang="en-US" dirty="0"/>
          </a:p>
        </p:txBody>
      </p:sp>
      <p:pic>
        <p:nvPicPr>
          <p:cNvPr id="7" name="Content Placeholder 6" descr="A qr code on a white background&#10;&#10;Description automatically generated">
            <a:extLst>
              <a:ext uri="{FF2B5EF4-FFF2-40B4-BE49-F238E27FC236}">
                <a16:creationId xmlns:a16="http://schemas.microsoft.com/office/drawing/2014/main" id="{F4D0E328-0F97-1DFC-4834-0CE6AAF161BB}"/>
              </a:ext>
            </a:extLst>
          </p:cNvPr>
          <p:cNvPicPr>
            <a:picLocks noGrp="1" noChangeAspect="1"/>
          </p:cNvPicPr>
          <p:nvPr>
            <p:ph idx="1"/>
          </p:nvPr>
        </p:nvPicPr>
        <p:blipFill>
          <a:blip r:embed="rId2">
            <a:duotone>
              <a:prstClr val="black"/>
              <a:srgbClr val="00B0F0">
                <a:tint val="45000"/>
                <a:satMod val="400000"/>
              </a:srgbClr>
            </a:duotone>
            <a:extLst>
              <a:ext uri="{28A0092B-C50C-407E-A947-70E740481C1C}">
                <a14:useLocalDpi xmlns:a14="http://schemas.microsoft.com/office/drawing/2010/main" val="0"/>
              </a:ext>
            </a:extLst>
          </a:blip>
          <a:stretch>
            <a:fillRect/>
          </a:stretch>
        </p:blipFill>
        <p:spPr>
          <a:xfrm>
            <a:off x="4340330" y="2755729"/>
            <a:ext cx="3500691" cy="3500691"/>
          </a:xfrm>
        </p:spPr>
      </p:pic>
      <p:sp>
        <p:nvSpPr>
          <p:cNvPr id="8" name="Content Placeholder 2">
            <a:extLst>
              <a:ext uri="{FF2B5EF4-FFF2-40B4-BE49-F238E27FC236}">
                <a16:creationId xmlns:a16="http://schemas.microsoft.com/office/drawing/2014/main" id="{08229D10-2846-7CAB-E9A0-6D4FD63A85F1}"/>
              </a:ext>
            </a:extLst>
          </p:cNvPr>
          <p:cNvSpPr txBox="1">
            <a:spLocks/>
          </p:cNvSpPr>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hlinkClick r:id="rId3"/>
              </a:rPr>
              <a:t>https://storage.tobolab.org:5001/sharing/zLejc1LG7</a:t>
            </a:r>
            <a:endParaRPr lang="haw-US" dirty="0"/>
          </a:p>
          <a:p>
            <a:r>
              <a:rPr lang="en-US" dirty="0">
                <a:hlinkClick r:id="rId4"/>
              </a:rPr>
              <a:t>https://drive.google.com/drive/folders/1eqnjDrF0swog4UgqsstfnOja0LOZOL_i?usp=sharing</a:t>
            </a:r>
            <a:endParaRPr lang="haw-US" dirty="0"/>
          </a:p>
        </p:txBody>
      </p:sp>
    </p:spTree>
    <p:extLst>
      <p:ext uri="{BB962C8B-B14F-4D97-AF65-F5344CB8AC3E}">
        <p14:creationId xmlns:p14="http://schemas.microsoft.com/office/powerpoint/2010/main" val="4016312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3211181" y="825500"/>
            <a:ext cx="8512002" cy="57393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rgbClr val="008800"/>
                </a:solidFill>
                <a:latin typeface="Ubuntu Mono" panose="020B0509030602030204" pitchFamily="49" charset="0"/>
              </a:rPr>
              <a:t>#suggested file structure</a:t>
            </a:r>
          </a:p>
          <a:p>
            <a:r>
              <a:rPr lang="en-US" i="1" dirty="0">
                <a:solidFill>
                  <a:srgbClr val="008800"/>
                </a:solidFill>
                <a:latin typeface="Ubuntu Mono" panose="020B0509030602030204" pitchFamily="49" charset="0"/>
              </a:rPr>
              <a:t># project</a:t>
            </a:r>
          </a:p>
          <a:p>
            <a:r>
              <a:rPr lang="en-US" i="1" dirty="0">
                <a:solidFill>
                  <a:srgbClr val="008800"/>
                </a:solidFill>
                <a:latin typeface="Ubuntu Mono" panose="020B0509030602030204" pitchFamily="49" charset="0"/>
              </a:rPr>
              <a:t># |____raw</a:t>
            </a:r>
          </a:p>
          <a:p>
            <a:r>
              <a:rPr lang="en-US" i="1" dirty="0">
                <a:solidFill>
                  <a:srgbClr val="008800"/>
                </a:solidFill>
                <a:latin typeface="Ubuntu Mono" panose="020B0509030602030204" pitchFamily="49" charset="0"/>
              </a:rPr>
              <a:t># |   |____library_1</a:t>
            </a:r>
          </a:p>
          <a:p>
            <a:r>
              <a:rPr lang="en-US" i="1" dirty="0">
                <a:solidFill>
                  <a:srgbClr val="008800"/>
                </a:solidFill>
                <a:latin typeface="Ubuntu Mono" panose="020B0509030602030204" pitchFamily="49" charset="0"/>
              </a:rPr>
              <a:t># |   |____library_2</a:t>
            </a:r>
          </a:p>
          <a:p>
            <a:r>
              <a:rPr lang="en-US" i="1" dirty="0">
                <a:solidFill>
                  <a:srgbClr val="008800"/>
                </a:solidFill>
                <a:latin typeface="Ubuntu Mono" panose="020B0509030602030204" pitchFamily="49" charset="0"/>
              </a:rPr>
              <a:t># |   |____library_3</a:t>
            </a:r>
          </a:p>
          <a:p>
            <a:r>
              <a:rPr lang="en-US" i="1" dirty="0">
                <a:solidFill>
                  <a:srgbClr val="008800"/>
                </a:solidFill>
                <a:latin typeface="Ubuntu Mono" panose="020B0509030602030204" pitchFamily="49" charset="0"/>
              </a:rPr>
              <a:t># |   |____...</a:t>
            </a:r>
          </a:p>
          <a:p>
            <a:r>
              <a:rPr lang="en-US" i="1" dirty="0">
                <a:solidFill>
                  <a:srgbClr val="008800"/>
                </a:solidFill>
                <a:latin typeface="Ubuntu Mono" panose="020B0509030602030204" pitchFamily="49" charset="0"/>
              </a:rPr>
              <a:t># |____trimming</a:t>
            </a:r>
          </a:p>
          <a:p>
            <a:r>
              <a:rPr lang="en-US" i="1" dirty="0">
                <a:solidFill>
                  <a:srgbClr val="008800"/>
                </a:solidFill>
                <a:latin typeface="Ubuntu Mono" panose="020B0509030602030204" pitchFamily="49" charset="0"/>
              </a:rPr>
              <a:t># |____assembly</a:t>
            </a:r>
          </a:p>
          <a:p>
            <a:r>
              <a:rPr lang="en-US" i="1" dirty="0">
                <a:solidFill>
                  <a:srgbClr val="008800"/>
                </a:solidFill>
                <a:latin typeface="Ubuntu Mono" panose="020B0509030602030204" pitchFamily="49" charset="0"/>
              </a:rPr>
              <a:t># |____</a:t>
            </a:r>
            <a:r>
              <a:rPr lang="en-US" i="1" dirty="0" err="1">
                <a:solidFill>
                  <a:srgbClr val="008800"/>
                </a:solidFill>
                <a:latin typeface="Ubuntu Mono" panose="020B0509030602030204" pitchFamily="49" charset="0"/>
              </a:rPr>
              <a:t>quast</a:t>
            </a:r>
            <a:endParaRPr lang="en-US" i="1" dirty="0">
              <a:solidFill>
                <a:srgbClr val="008800"/>
              </a:solidFill>
              <a:latin typeface="Ubuntu Mono" panose="020B0509030602030204" pitchFamily="49" charset="0"/>
            </a:endParaRPr>
          </a:p>
          <a:p>
            <a:r>
              <a:rPr lang="en-US" i="1" dirty="0">
                <a:solidFill>
                  <a:srgbClr val="008800"/>
                </a:solidFill>
                <a:latin typeface="Ubuntu Mono" panose="020B0509030602030204" pitchFamily="49" charset="0"/>
              </a:rPr>
              <a:t># |____mapping</a:t>
            </a:r>
          </a:p>
          <a:p>
            <a:r>
              <a:rPr lang="en-US" i="1" dirty="0">
                <a:solidFill>
                  <a:srgbClr val="008800"/>
                </a:solidFill>
                <a:latin typeface="Ubuntu Mono" panose="020B0509030602030204" pitchFamily="49" charset="0"/>
              </a:rPr>
              <a:t># |____...</a:t>
            </a:r>
          </a:p>
        </p:txBody>
      </p:sp>
      <p:sp>
        <p:nvSpPr>
          <p:cNvPr id="15" name="TextBox 14">
            <a:extLst>
              <a:ext uri="{FF2B5EF4-FFF2-40B4-BE49-F238E27FC236}">
                <a16:creationId xmlns:a16="http://schemas.microsoft.com/office/drawing/2014/main" id="{BB928210-EB1B-4256-9BC3-0292572BB6EC}"/>
              </a:ext>
            </a:extLst>
          </p:cNvPr>
          <p:cNvSpPr txBox="1"/>
          <p:nvPr/>
        </p:nvSpPr>
        <p:spPr>
          <a:xfrm rot="16200000">
            <a:off x="649723" y="116502"/>
            <a:ext cx="2025879" cy="3097037"/>
          </a:xfrm>
          <a:prstGeom prst="flowChartOffpageConnector">
            <a:avLst/>
          </a:prstGeom>
          <a:solidFill>
            <a:srgbClr val="7030A0"/>
          </a:solidFill>
        </p:spPr>
        <p:txBody>
          <a:bodyPr wrap="square" rtlCol="0">
            <a:spAutoFit/>
          </a:bodyPr>
          <a:lstStyle/>
          <a:p>
            <a:pPr algn="ctr"/>
            <a:endParaRPr lang="en-US" sz="2800" dirty="0"/>
          </a:p>
        </p:txBody>
      </p:sp>
      <p:sp>
        <p:nvSpPr>
          <p:cNvPr id="16" name="TextBox 15">
            <a:extLst>
              <a:ext uri="{FF2B5EF4-FFF2-40B4-BE49-F238E27FC236}">
                <a16:creationId xmlns:a16="http://schemas.microsoft.com/office/drawing/2014/main" id="{6EEEA10B-AF3F-468C-AF7B-AF093C645534}"/>
              </a:ext>
            </a:extLst>
          </p:cNvPr>
          <p:cNvSpPr txBox="1"/>
          <p:nvPr/>
        </p:nvSpPr>
        <p:spPr>
          <a:xfrm>
            <a:off x="-756084" y="2089399"/>
            <a:ext cx="4238223" cy="523220"/>
          </a:xfrm>
          <a:prstGeom prst="rect">
            <a:avLst/>
          </a:prstGeom>
          <a:noFill/>
        </p:spPr>
        <p:txBody>
          <a:bodyPr wrap="square" rtlCol="0">
            <a:spAutoFit/>
          </a:bodyPr>
          <a:lstStyle/>
          <a:p>
            <a:pPr algn="ctr"/>
            <a:r>
              <a:rPr lang="en-US" sz="2800" dirty="0">
                <a:solidFill>
                  <a:schemeClr val="bg2">
                    <a:lumMod val="25000"/>
                    <a:lumOff val="75000"/>
                  </a:schemeClr>
                </a:solidFill>
                <a:latin typeface="Ubuntu Mono" panose="020B0509030602030204" pitchFamily="49" charset="0"/>
              </a:rPr>
              <a:t>File Structure</a:t>
            </a:r>
            <a:endParaRPr lang="en-US" sz="2800" dirty="0">
              <a:solidFill>
                <a:schemeClr val="bg2">
                  <a:lumMod val="25000"/>
                  <a:lumOff val="75000"/>
                </a:schemeClr>
              </a:solidFill>
            </a:endParaRPr>
          </a:p>
        </p:txBody>
      </p:sp>
      <p:sp>
        <p:nvSpPr>
          <p:cNvPr id="17" name="TextBox 16">
            <a:extLst>
              <a:ext uri="{FF2B5EF4-FFF2-40B4-BE49-F238E27FC236}">
                <a16:creationId xmlns:a16="http://schemas.microsoft.com/office/drawing/2014/main" id="{58D3DBD1-3B4C-4A6F-B82F-E545EBA1DAF1}"/>
              </a:ext>
            </a:extLst>
          </p:cNvPr>
          <p:cNvSpPr txBox="1"/>
          <p:nvPr/>
        </p:nvSpPr>
        <p:spPr>
          <a:xfrm>
            <a:off x="574806" y="134000"/>
            <a:ext cx="2072986"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Prep</a:t>
            </a:r>
          </a:p>
        </p:txBody>
      </p:sp>
    </p:spTree>
    <p:extLst>
      <p:ext uri="{BB962C8B-B14F-4D97-AF65-F5344CB8AC3E}">
        <p14:creationId xmlns:p14="http://schemas.microsoft.com/office/powerpoint/2010/main" val="1478468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3332747" y="825501"/>
            <a:ext cx="8745111" cy="57393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dirty="0">
                <a:solidFill>
                  <a:srgbClr val="9CDCFE"/>
                </a:solidFill>
                <a:effectLst/>
                <a:highlight>
                  <a:srgbClr val="1E1E1E"/>
                </a:highlight>
                <a:latin typeface="Consolas" panose="020B0609020204030204" pitchFamily="49" charset="0"/>
              </a:rPr>
              <a:t>NUMPROC</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50</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9CDCFE"/>
                </a:solidFill>
                <a:effectLst/>
                <a:highlight>
                  <a:srgbClr val="1E1E1E"/>
                </a:highlight>
                <a:latin typeface="Consolas" panose="020B0609020204030204" pitchFamily="49" charset="0"/>
              </a:rPr>
              <a:t>MEMORY</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500</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9CDCFE"/>
                </a:solidFill>
                <a:effectLst/>
                <a:highlight>
                  <a:srgbClr val="1E1E1E"/>
                </a:highlight>
                <a:latin typeface="Consolas" panose="020B0609020204030204" pitchFamily="49" charset="0"/>
              </a:rPr>
              <a:t>PROJ</a:t>
            </a:r>
            <a:r>
              <a:rPr lang="en-US" sz="1600" b="0" dirty="0">
                <a:solidFill>
                  <a:srgbClr val="D4D4D4"/>
                </a:solidFill>
                <a:effectLst/>
                <a:highlight>
                  <a:srgbClr val="1E1E1E"/>
                </a:highlight>
                <a:latin typeface="Consolas" panose="020B0609020204030204" pitchFamily="49" charset="0"/>
              </a:rPr>
              <a:t>=${</a:t>
            </a:r>
            <a:r>
              <a:rPr lang="en-US" sz="1600" b="0" dirty="0">
                <a:solidFill>
                  <a:srgbClr val="9CDCFE"/>
                </a:solidFill>
                <a:effectLst/>
                <a:highlight>
                  <a:srgbClr val="1E1E1E"/>
                </a:highlight>
                <a:latin typeface="Consolas" panose="020B0609020204030204" pitchFamily="49" charset="0"/>
              </a:rPr>
              <a:t>PWD</a:t>
            </a:r>
            <a:r>
              <a:rPr lang="en-US" sz="1600" b="0" dirty="0">
                <a:solidFill>
                  <a:srgbClr val="D4D4D4"/>
                </a:solidFill>
                <a:effectLst/>
                <a:highlight>
                  <a:srgbClr val="1E1E1E"/>
                </a:highlight>
                <a:latin typeface="Consolas" panose="020B0609020204030204" pitchFamily="49" charset="0"/>
              </a:rPr>
              <a:t>##*/}</a:t>
            </a:r>
          </a:p>
          <a:p>
            <a:br>
              <a:rPr lang="en-US" sz="1600" b="0" dirty="0">
                <a:solidFill>
                  <a:srgbClr val="D4D4D4"/>
                </a:solidFill>
                <a:effectLst/>
                <a:highlight>
                  <a:srgbClr val="1E1E1E"/>
                </a:highlight>
                <a:latin typeface="Consolas" panose="020B0609020204030204" pitchFamily="49" charset="0"/>
              </a:rPr>
            </a:br>
            <a:r>
              <a:rPr lang="en-US" sz="1600" b="0" dirty="0">
                <a:solidFill>
                  <a:srgbClr val="C586C0"/>
                </a:solidFill>
                <a:effectLst/>
                <a:highlight>
                  <a:srgbClr val="1E1E1E"/>
                </a:highlight>
                <a:latin typeface="Consolas" panose="020B0609020204030204" pitchFamily="49" charset="0"/>
              </a:rPr>
              <a:t>if</a:t>
            </a:r>
            <a:r>
              <a:rPr lang="en-US" sz="1600" b="0" dirty="0">
                <a:solidFill>
                  <a:srgbClr val="D4D4D4"/>
                </a:solidFill>
                <a:effectLst/>
                <a:highlight>
                  <a:srgbClr val="1E1E1E"/>
                </a:highlight>
                <a:latin typeface="Consolas" panose="020B0609020204030204" pitchFamily="49" charset="0"/>
              </a:rPr>
              <a:t> [ ! -d </a:t>
            </a:r>
            <a:r>
              <a:rPr lang="en-US" sz="1600" b="0" dirty="0">
                <a:solidFill>
                  <a:srgbClr val="CE9178"/>
                </a:solidFill>
                <a:effectLst/>
                <a:highlight>
                  <a:srgbClr val="1E1E1E"/>
                </a:highlight>
                <a:latin typeface="Consolas" panose="020B0609020204030204" pitchFamily="49" charset="0"/>
              </a:rPr>
              <a:t>"trimming"</a:t>
            </a:r>
            <a:r>
              <a:rPr lang="en-US" sz="1600" b="0" dirty="0">
                <a:solidFill>
                  <a:srgbClr val="D4D4D4"/>
                </a:solidFill>
                <a:effectLst/>
                <a:highlight>
                  <a:srgbClr val="1E1E1E"/>
                </a:highlight>
                <a:latin typeface="Consolas" panose="020B0609020204030204" pitchFamily="49" charset="0"/>
              </a:rPr>
              <a:t> ]; </a:t>
            </a:r>
            <a:r>
              <a:rPr lang="en-US" sz="1600" b="0" dirty="0">
                <a:solidFill>
                  <a:srgbClr val="C586C0"/>
                </a:solidFill>
                <a:effectLst/>
                <a:highlight>
                  <a:srgbClr val="1E1E1E"/>
                </a:highlight>
                <a:latin typeface="Consolas" panose="020B0609020204030204" pitchFamily="49" charset="0"/>
              </a:rPr>
              <a:t>then</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DCDCAA"/>
                </a:solidFill>
                <a:effectLst/>
                <a:highlight>
                  <a:srgbClr val="1E1E1E"/>
                </a:highlight>
                <a:latin typeface="Consolas" panose="020B0609020204030204" pitchFamily="49" charset="0"/>
              </a:rPr>
              <a:t>mkdir</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trimming</a:t>
            </a:r>
            <a:r>
              <a:rPr lang="en-US" sz="1600" b="0" dirty="0">
                <a:solidFill>
                  <a:srgbClr val="D4D4D4"/>
                </a:solidFill>
                <a:effectLst/>
                <a:highlight>
                  <a:srgbClr val="1E1E1E"/>
                </a:highlight>
                <a:latin typeface="Consolas" panose="020B0609020204030204" pitchFamily="49" charset="0"/>
              </a:rPr>
              <a:t>; </a:t>
            </a:r>
            <a:r>
              <a:rPr lang="en-US" sz="1600" b="0" dirty="0">
                <a:solidFill>
                  <a:srgbClr val="C586C0"/>
                </a:solidFill>
                <a:effectLst/>
                <a:highlight>
                  <a:srgbClr val="1E1E1E"/>
                </a:highlight>
                <a:latin typeface="Consolas" panose="020B0609020204030204" pitchFamily="49" charset="0"/>
              </a:rPr>
              <a:t>fi</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586C0"/>
                </a:solidFill>
                <a:effectLst/>
                <a:highlight>
                  <a:srgbClr val="1E1E1E"/>
                </a:highlight>
                <a:latin typeface="Consolas" panose="020B0609020204030204" pitchFamily="49" charset="0"/>
              </a:rPr>
              <a:t>if</a:t>
            </a:r>
            <a:r>
              <a:rPr lang="en-US" sz="1600" b="0" dirty="0">
                <a:solidFill>
                  <a:srgbClr val="D4D4D4"/>
                </a:solidFill>
                <a:effectLst/>
                <a:highlight>
                  <a:srgbClr val="1E1E1E"/>
                </a:highlight>
                <a:latin typeface="Consolas" panose="020B0609020204030204" pitchFamily="49" charset="0"/>
              </a:rPr>
              <a:t> [ ! -d </a:t>
            </a:r>
            <a:r>
              <a:rPr lang="en-US" sz="1600" b="0" dirty="0">
                <a:solidFill>
                  <a:srgbClr val="CE9178"/>
                </a:solidFill>
                <a:effectLst/>
                <a:highlight>
                  <a:srgbClr val="1E1E1E"/>
                </a:highlight>
                <a:latin typeface="Consolas" panose="020B0609020204030204" pitchFamily="49" charset="0"/>
              </a:rPr>
              <a:t>"trimming/</a:t>
            </a:r>
            <a:r>
              <a:rPr lang="en-US" sz="1600" b="0" dirty="0" err="1">
                <a:solidFill>
                  <a:srgbClr val="CE9178"/>
                </a:solidFill>
                <a:effectLst/>
                <a:highlight>
                  <a:srgbClr val="1E1E1E"/>
                </a:highlight>
                <a:latin typeface="Consolas" panose="020B0609020204030204" pitchFamily="49" charset="0"/>
              </a:rPr>
              <a:t>fqc_out</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 </a:t>
            </a:r>
            <a:r>
              <a:rPr lang="en-US" sz="1600" b="0" dirty="0">
                <a:solidFill>
                  <a:srgbClr val="C586C0"/>
                </a:solidFill>
                <a:effectLst/>
                <a:highlight>
                  <a:srgbClr val="1E1E1E"/>
                </a:highlight>
                <a:latin typeface="Consolas" panose="020B0609020204030204" pitchFamily="49" charset="0"/>
              </a:rPr>
              <a:t>then</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DCDCAA"/>
                </a:solidFill>
                <a:effectLst/>
                <a:highlight>
                  <a:srgbClr val="1E1E1E"/>
                </a:highlight>
                <a:latin typeface="Consolas" panose="020B0609020204030204" pitchFamily="49" charset="0"/>
              </a:rPr>
              <a:t>mkdir</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trimming/</a:t>
            </a:r>
            <a:r>
              <a:rPr lang="en-US" sz="1600" b="0" dirty="0" err="1">
                <a:solidFill>
                  <a:srgbClr val="CE9178"/>
                </a:solidFill>
                <a:effectLst/>
                <a:highlight>
                  <a:srgbClr val="1E1E1E"/>
                </a:highlight>
                <a:latin typeface="Consolas" panose="020B0609020204030204" pitchFamily="49" charset="0"/>
              </a:rPr>
              <a:t>fqc_out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586C0"/>
                </a:solidFill>
                <a:effectLst/>
                <a:highlight>
                  <a:srgbClr val="1E1E1E"/>
                </a:highlight>
                <a:latin typeface="Consolas" panose="020B0609020204030204" pitchFamily="49" charset="0"/>
              </a:rPr>
              <a:t>fi</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586C0"/>
                </a:solidFill>
                <a:effectLst/>
                <a:highlight>
                  <a:srgbClr val="1E1E1E"/>
                </a:highlight>
                <a:latin typeface="Consolas" panose="020B0609020204030204" pitchFamily="49" charset="0"/>
              </a:rPr>
              <a:t>if</a:t>
            </a:r>
            <a:r>
              <a:rPr lang="en-US" sz="1600" b="0" dirty="0">
                <a:solidFill>
                  <a:srgbClr val="D4D4D4"/>
                </a:solidFill>
                <a:effectLst/>
                <a:highlight>
                  <a:srgbClr val="1E1E1E"/>
                </a:highlight>
                <a:latin typeface="Consolas" panose="020B0609020204030204" pitchFamily="49" charset="0"/>
              </a:rPr>
              <a:t> [ ! -d </a:t>
            </a:r>
            <a:r>
              <a:rPr lang="en-US" sz="1600" b="0" dirty="0">
                <a:solidFill>
                  <a:srgbClr val="CE9178"/>
                </a:solidFill>
                <a:effectLst/>
                <a:highlight>
                  <a:srgbClr val="1E1E1E"/>
                </a:highlight>
                <a:latin typeface="Consolas" panose="020B0609020204030204" pitchFamily="49" charset="0"/>
              </a:rPr>
              <a:t>"assembly"</a:t>
            </a:r>
            <a:r>
              <a:rPr lang="en-US" sz="1600" b="0" dirty="0">
                <a:solidFill>
                  <a:srgbClr val="D4D4D4"/>
                </a:solidFill>
                <a:effectLst/>
                <a:highlight>
                  <a:srgbClr val="1E1E1E"/>
                </a:highlight>
                <a:latin typeface="Consolas" panose="020B0609020204030204" pitchFamily="49" charset="0"/>
              </a:rPr>
              <a:t> ]; </a:t>
            </a:r>
            <a:r>
              <a:rPr lang="en-US" sz="1600" b="0" dirty="0">
                <a:solidFill>
                  <a:srgbClr val="C586C0"/>
                </a:solidFill>
                <a:effectLst/>
                <a:highlight>
                  <a:srgbClr val="1E1E1E"/>
                </a:highlight>
                <a:latin typeface="Consolas" panose="020B0609020204030204" pitchFamily="49" charset="0"/>
              </a:rPr>
              <a:t>then</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DCDCAA"/>
                </a:solidFill>
                <a:effectLst/>
                <a:highlight>
                  <a:srgbClr val="1E1E1E"/>
                </a:highlight>
                <a:latin typeface="Consolas" panose="020B0609020204030204" pitchFamily="49" charset="0"/>
              </a:rPr>
              <a:t>mkdir</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assembly</a:t>
            </a:r>
            <a:r>
              <a:rPr lang="en-US" sz="1600" b="0" dirty="0">
                <a:solidFill>
                  <a:srgbClr val="D4D4D4"/>
                </a:solidFill>
                <a:effectLst/>
                <a:highlight>
                  <a:srgbClr val="1E1E1E"/>
                </a:highlight>
                <a:latin typeface="Consolas" panose="020B0609020204030204" pitchFamily="49" charset="0"/>
              </a:rPr>
              <a:t>; </a:t>
            </a:r>
            <a:r>
              <a:rPr lang="en-US" sz="1600" b="0" dirty="0">
                <a:solidFill>
                  <a:srgbClr val="C586C0"/>
                </a:solidFill>
                <a:effectLst/>
                <a:highlight>
                  <a:srgbClr val="1E1E1E"/>
                </a:highlight>
                <a:latin typeface="Consolas" panose="020B0609020204030204" pitchFamily="49" charset="0"/>
              </a:rPr>
              <a:t>fi</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586C0"/>
                </a:solidFill>
                <a:effectLst/>
                <a:highlight>
                  <a:srgbClr val="1E1E1E"/>
                </a:highlight>
                <a:latin typeface="Consolas" panose="020B0609020204030204" pitchFamily="49" charset="0"/>
              </a:rPr>
              <a:t>if</a:t>
            </a:r>
            <a:r>
              <a:rPr lang="en-US" sz="1600" b="0" dirty="0">
                <a:solidFill>
                  <a:srgbClr val="D4D4D4"/>
                </a:solidFill>
                <a:effectLst/>
                <a:highlight>
                  <a:srgbClr val="1E1E1E"/>
                </a:highlight>
                <a:latin typeface="Consolas" panose="020B0609020204030204" pitchFamily="49" charset="0"/>
              </a:rPr>
              <a:t> [ ! -d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quast</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 </a:t>
            </a:r>
            <a:r>
              <a:rPr lang="en-US" sz="1600" b="0" dirty="0">
                <a:solidFill>
                  <a:srgbClr val="C586C0"/>
                </a:solidFill>
                <a:effectLst/>
                <a:highlight>
                  <a:srgbClr val="1E1E1E"/>
                </a:highlight>
                <a:latin typeface="Consolas" panose="020B0609020204030204" pitchFamily="49" charset="0"/>
              </a:rPr>
              <a:t>then</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DCDCAA"/>
                </a:solidFill>
                <a:effectLst/>
                <a:highlight>
                  <a:srgbClr val="1E1E1E"/>
                </a:highlight>
                <a:latin typeface="Consolas" panose="020B0609020204030204" pitchFamily="49" charset="0"/>
              </a:rPr>
              <a:t>mkdir</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quast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586C0"/>
                </a:solidFill>
                <a:effectLst/>
                <a:highlight>
                  <a:srgbClr val="1E1E1E"/>
                </a:highlight>
                <a:latin typeface="Consolas" panose="020B0609020204030204" pitchFamily="49" charset="0"/>
              </a:rPr>
              <a:t>fi</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586C0"/>
                </a:solidFill>
                <a:effectLst/>
                <a:highlight>
                  <a:srgbClr val="1E1E1E"/>
                </a:highlight>
                <a:latin typeface="Consolas" panose="020B0609020204030204" pitchFamily="49" charset="0"/>
              </a:rPr>
              <a:t>if</a:t>
            </a:r>
            <a:r>
              <a:rPr lang="en-US" sz="1600" b="0" dirty="0">
                <a:solidFill>
                  <a:srgbClr val="D4D4D4"/>
                </a:solidFill>
                <a:effectLst/>
                <a:highlight>
                  <a:srgbClr val="1E1E1E"/>
                </a:highlight>
                <a:latin typeface="Consolas" panose="020B0609020204030204" pitchFamily="49" charset="0"/>
              </a:rPr>
              <a:t> [ ! -d </a:t>
            </a:r>
            <a:r>
              <a:rPr lang="en-US" sz="1600" b="0" dirty="0">
                <a:solidFill>
                  <a:srgbClr val="CE9178"/>
                </a:solidFill>
                <a:effectLst/>
                <a:highlight>
                  <a:srgbClr val="1E1E1E"/>
                </a:highlight>
                <a:latin typeface="Consolas" panose="020B0609020204030204" pitchFamily="49" charset="0"/>
              </a:rPr>
              <a:t>"mapping"</a:t>
            </a:r>
            <a:r>
              <a:rPr lang="en-US" sz="1600" b="0" dirty="0">
                <a:solidFill>
                  <a:srgbClr val="D4D4D4"/>
                </a:solidFill>
                <a:effectLst/>
                <a:highlight>
                  <a:srgbClr val="1E1E1E"/>
                </a:highlight>
                <a:latin typeface="Consolas" panose="020B0609020204030204" pitchFamily="49" charset="0"/>
              </a:rPr>
              <a:t> ]; </a:t>
            </a:r>
            <a:r>
              <a:rPr lang="en-US" sz="1600" b="0" dirty="0">
                <a:solidFill>
                  <a:srgbClr val="C586C0"/>
                </a:solidFill>
                <a:effectLst/>
                <a:highlight>
                  <a:srgbClr val="1E1E1E"/>
                </a:highlight>
                <a:latin typeface="Consolas" panose="020B0609020204030204" pitchFamily="49" charset="0"/>
              </a:rPr>
              <a:t>then</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DCDCAA"/>
                </a:solidFill>
                <a:effectLst/>
                <a:highlight>
                  <a:srgbClr val="1E1E1E"/>
                </a:highlight>
                <a:latin typeface="Consolas" panose="020B0609020204030204" pitchFamily="49" charset="0"/>
              </a:rPr>
              <a:t>mkdir</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mapping</a:t>
            </a:r>
            <a:r>
              <a:rPr lang="en-US" sz="1600" b="0" dirty="0">
                <a:solidFill>
                  <a:srgbClr val="D4D4D4"/>
                </a:solidFill>
                <a:effectLst/>
                <a:highlight>
                  <a:srgbClr val="1E1E1E"/>
                </a:highlight>
                <a:latin typeface="Consolas" panose="020B0609020204030204" pitchFamily="49" charset="0"/>
              </a:rPr>
              <a:t>; </a:t>
            </a:r>
            <a:r>
              <a:rPr lang="en-US" sz="1600" b="0" dirty="0">
                <a:solidFill>
                  <a:srgbClr val="C586C0"/>
                </a:solidFill>
                <a:effectLst/>
                <a:highlight>
                  <a:srgbClr val="1E1E1E"/>
                </a:highlight>
                <a:latin typeface="Consolas" panose="020B0609020204030204" pitchFamily="49" charset="0"/>
              </a:rPr>
              <a:t>fi</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586C0"/>
                </a:solidFill>
                <a:effectLst/>
                <a:highlight>
                  <a:srgbClr val="1E1E1E"/>
                </a:highlight>
                <a:latin typeface="Consolas" panose="020B0609020204030204" pitchFamily="49" charset="0"/>
              </a:rPr>
              <a:t>if</a:t>
            </a:r>
            <a:r>
              <a:rPr lang="en-US" sz="1600" b="0" dirty="0">
                <a:solidFill>
                  <a:srgbClr val="D4D4D4"/>
                </a:solidFill>
                <a:effectLst/>
                <a:highlight>
                  <a:srgbClr val="1E1E1E"/>
                </a:highlight>
                <a:latin typeface="Consolas" panose="020B0609020204030204" pitchFamily="49" charset="0"/>
              </a:rPr>
              <a:t> [ ! -d </a:t>
            </a:r>
            <a:r>
              <a:rPr lang="en-US" sz="1600" b="0" dirty="0">
                <a:solidFill>
                  <a:srgbClr val="CE9178"/>
                </a:solidFill>
                <a:effectLst/>
                <a:highlight>
                  <a:srgbClr val="1E1E1E"/>
                </a:highlight>
                <a:latin typeface="Consolas" panose="020B0609020204030204" pitchFamily="49" charset="0"/>
              </a:rPr>
              <a:t>"mapping/logs"</a:t>
            </a:r>
            <a:r>
              <a:rPr lang="en-US" sz="1600" b="0" dirty="0">
                <a:solidFill>
                  <a:srgbClr val="D4D4D4"/>
                </a:solidFill>
                <a:effectLst/>
                <a:highlight>
                  <a:srgbClr val="1E1E1E"/>
                </a:highlight>
                <a:latin typeface="Consolas" panose="020B0609020204030204" pitchFamily="49" charset="0"/>
              </a:rPr>
              <a:t> ]; </a:t>
            </a:r>
            <a:r>
              <a:rPr lang="en-US" sz="1600" b="0" dirty="0">
                <a:solidFill>
                  <a:srgbClr val="C586C0"/>
                </a:solidFill>
                <a:effectLst/>
                <a:highlight>
                  <a:srgbClr val="1E1E1E"/>
                </a:highlight>
                <a:latin typeface="Consolas" panose="020B0609020204030204" pitchFamily="49" charset="0"/>
              </a:rPr>
              <a:t>then</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DCDCAA"/>
                </a:solidFill>
                <a:effectLst/>
                <a:highlight>
                  <a:srgbClr val="1E1E1E"/>
                </a:highlight>
                <a:latin typeface="Consolas" panose="020B0609020204030204" pitchFamily="49" charset="0"/>
              </a:rPr>
              <a:t>mkdir</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mapping/logs</a:t>
            </a:r>
            <a:r>
              <a:rPr lang="en-US" sz="1600" b="0" dirty="0">
                <a:solidFill>
                  <a:srgbClr val="D4D4D4"/>
                </a:solidFill>
                <a:effectLst/>
                <a:highlight>
                  <a:srgbClr val="1E1E1E"/>
                </a:highlight>
                <a:latin typeface="Consolas" panose="020B0609020204030204" pitchFamily="49" charset="0"/>
              </a:rPr>
              <a:t>; </a:t>
            </a:r>
            <a:r>
              <a:rPr lang="en-US" sz="1600" b="0" dirty="0">
                <a:solidFill>
                  <a:srgbClr val="C586C0"/>
                </a:solidFill>
                <a:effectLst/>
                <a:highlight>
                  <a:srgbClr val="1E1E1E"/>
                </a:highlight>
                <a:latin typeface="Consolas" panose="020B0609020204030204" pitchFamily="49" charset="0"/>
              </a:rPr>
              <a:t>fi</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586C0"/>
                </a:solidFill>
                <a:effectLst/>
                <a:highlight>
                  <a:srgbClr val="1E1E1E"/>
                </a:highlight>
                <a:latin typeface="Consolas" panose="020B0609020204030204" pitchFamily="49" charset="0"/>
              </a:rPr>
              <a:t>if</a:t>
            </a:r>
            <a:r>
              <a:rPr lang="en-US" sz="1600" b="0" dirty="0">
                <a:solidFill>
                  <a:srgbClr val="D4D4D4"/>
                </a:solidFill>
                <a:effectLst/>
                <a:highlight>
                  <a:srgbClr val="1E1E1E"/>
                </a:highlight>
                <a:latin typeface="Consolas" panose="020B0609020204030204" pitchFamily="49" charset="0"/>
              </a:rPr>
              <a:t> [ ! -d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 </a:t>
            </a:r>
            <a:r>
              <a:rPr lang="en-US" sz="1600" b="0" dirty="0">
                <a:solidFill>
                  <a:srgbClr val="C586C0"/>
                </a:solidFill>
                <a:effectLst/>
                <a:highlight>
                  <a:srgbClr val="1E1E1E"/>
                </a:highlight>
                <a:latin typeface="Consolas" panose="020B0609020204030204" pitchFamily="49" charset="0"/>
              </a:rPr>
              <a:t>then</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DCDCAA"/>
                </a:solidFill>
                <a:effectLst/>
                <a:highlight>
                  <a:srgbClr val="1E1E1E"/>
                </a:highlight>
                <a:latin typeface="Consolas" panose="020B0609020204030204" pitchFamily="49" charset="0"/>
              </a:rPr>
              <a:t>mkdir</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D4D4D4"/>
                </a:solidFill>
                <a:effectLst/>
                <a:highlight>
                  <a:srgbClr val="1E1E1E"/>
                </a:highlight>
                <a:latin typeface="Consolas" panose="020B0609020204030204" pitchFamily="49" charset="0"/>
              </a:rPr>
              <a:t>; </a:t>
            </a:r>
            <a:r>
              <a:rPr lang="en-US" sz="1600" b="0" dirty="0">
                <a:solidFill>
                  <a:srgbClr val="C586C0"/>
                </a:solidFill>
                <a:effectLst/>
                <a:highlight>
                  <a:srgbClr val="1E1E1E"/>
                </a:highlight>
                <a:latin typeface="Consolas" panose="020B0609020204030204" pitchFamily="49" charset="0"/>
              </a:rPr>
              <a:t>fi</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586C0"/>
                </a:solidFill>
                <a:effectLst/>
                <a:highlight>
                  <a:srgbClr val="1E1E1E"/>
                </a:highlight>
                <a:latin typeface="Consolas" panose="020B0609020204030204" pitchFamily="49" charset="0"/>
              </a:rPr>
              <a:t>if</a:t>
            </a:r>
            <a:r>
              <a:rPr lang="en-US" sz="1600" b="0" dirty="0">
                <a:solidFill>
                  <a:srgbClr val="D4D4D4"/>
                </a:solidFill>
                <a:effectLst/>
                <a:highlight>
                  <a:srgbClr val="1E1E1E"/>
                </a:highlight>
                <a:latin typeface="Consolas" panose="020B0609020204030204" pitchFamily="49" charset="0"/>
              </a:rPr>
              <a:t> [ ! -d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/logs"</a:t>
            </a:r>
            <a:r>
              <a:rPr lang="en-US" sz="1600" b="0" dirty="0">
                <a:solidFill>
                  <a:srgbClr val="D4D4D4"/>
                </a:solidFill>
                <a:effectLst/>
                <a:highlight>
                  <a:srgbClr val="1E1E1E"/>
                </a:highlight>
                <a:latin typeface="Consolas" panose="020B0609020204030204" pitchFamily="49" charset="0"/>
              </a:rPr>
              <a:t> ]; </a:t>
            </a:r>
            <a:r>
              <a:rPr lang="en-US" sz="1600" b="0" dirty="0">
                <a:solidFill>
                  <a:srgbClr val="C586C0"/>
                </a:solidFill>
                <a:effectLst/>
                <a:highlight>
                  <a:srgbClr val="1E1E1E"/>
                </a:highlight>
                <a:latin typeface="Consolas" panose="020B0609020204030204" pitchFamily="49" charset="0"/>
              </a:rPr>
              <a:t>then</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DCDCAA"/>
                </a:solidFill>
                <a:effectLst/>
                <a:highlight>
                  <a:srgbClr val="1E1E1E"/>
                </a:highlight>
                <a:latin typeface="Consolas" panose="020B0609020204030204" pitchFamily="49" charset="0"/>
              </a:rPr>
              <a:t>mkdir</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/logs</a:t>
            </a:r>
            <a:r>
              <a:rPr lang="en-US" sz="1600" b="0" dirty="0">
                <a:solidFill>
                  <a:srgbClr val="D4D4D4"/>
                </a:solidFill>
                <a:effectLst/>
                <a:highlight>
                  <a:srgbClr val="1E1E1E"/>
                </a:highlight>
                <a:latin typeface="Consolas" panose="020B0609020204030204" pitchFamily="49" charset="0"/>
              </a:rPr>
              <a:t>; </a:t>
            </a:r>
            <a:r>
              <a:rPr lang="en-US" sz="1600" b="0" dirty="0">
                <a:solidFill>
                  <a:srgbClr val="C586C0"/>
                </a:solidFill>
                <a:effectLst/>
                <a:highlight>
                  <a:srgbClr val="1E1E1E"/>
                </a:highlight>
                <a:latin typeface="Consolas" panose="020B0609020204030204" pitchFamily="49" charset="0"/>
              </a:rPr>
              <a:t>fi</a:t>
            </a:r>
            <a:endParaRPr lang="en-US" sz="1600" b="0" dirty="0">
              <a:solidFill>
                <a:srgbClr val="D4D4D4"/>
              </a:solidFill>
              <a:effectLst/>
              <a:highlight>
                <a:srgbClr val="1E1E1E"/>
              </a:highlight>
              <a:latin typeface="Consolas" panose="020B0609020204030204" pitchFamily="49" charset="0"/>
            </a:endParaRPr>
          </a:p>
          <a:p>
            <a:endParaRPr lang="en-US" sz="1600" b="1" dirty="0">
              <a:solidFill>
                <a:srgbClr val="FB660A"/>
              </a:solidFill>
              <a:latin typeface="Ubuntu Mono" panose="020B0509030602030204" pitchFamily="49" charset="0"/>
            </a:endParaRPr>
          </a:p>
          <a:p>
            <a:endParaRPr lang="en-US" sz="1600" b="1" dirty="0">
              <a:solidFill>
                <a:srgbClr val="FB660A"/>
              </a:solidFill>
              <a:latin typeface="Ubuntu Mono" panose="020B0509030602030204" pitchFamily="49" charset="0"/>
            </a:endParaRPr>
          </a:p>
        </p:txBody>
      </p:sp>
      <p:sp>
        <p:nvSpPr>
          <p:cNvPr id="15" name="TextBox 14">
            <a:extLst>
              <a:ext uri="{FF2B5EF4-FFF2-40B4-BE49-F238E27FC236}">
                <a16:creationId xmlns:a16="http://schemas.microsoft.com/office/drawing/2014/main" id="{BB928210-EB1B-4256-9BC3-0292572BB6EC}"/>
              </a:ext>
            </a:extLst>
          </p:cNvPr>
          <p:cNvSpPr txBox="1"/>
          <p:nvPr/>
        </p:nvSpPr>
        <p:spPr>
          <a:xfrm rot="16200000">
            <a:off x="649723" y="116502"/>
            <a:ext cx="2025879" cy="3097037"/>
          </a:xfrm>
          <a:prstGeom prst="flowChartOffpageConnector">
            <a:avLst/>
          </a:prstGeom>
          <a:solidFill>
            <a:srgbClr val="7030A0"/>
          </a:solidFill>
        </p:spPr>
        <p:txBody>
          <a:bodyPr wrap="square" rtlCol="0">
            <a:spAutoFit/>
          </a:bodyPr>
          <a:lstStyle/>
          <a:p>
            <a:pPr algn="ctr"/>
            <a:endParaRPr lang="en-US" sz="2800" dirty="0"/>
          </a:p>
        </p:txBody>
      </p:sp>
      <p:sp>
        <p:nvSpPr>
          <p:cNvPr id="16" name="TextBox 15">
            <a:extLst>
              <a:ext uri="{FF2B5EF4-FFF2-40B4-BE49-F238E27FC236}">
                <a16:creationId xmlns:a16="http://schemas.microsoft.com/office/drawing/2014/main" id="{6EEEA10B-AF3F-468C-AF7B-AF093C645534}"/>
              </a:ext>
            </a:extLst>
          </p:cNvPr>
          <p:cNvSpPr txBox="1"/>
          <p:nvPr/>
        </p:nvSpPr>
        <p:spPr>
          <a:xfrm>
            <a:off x="-756084" y="2089399"/>
            <a:ext cx="4238223" cy="523220"/>
          </a:xfrm>
          <a:prstGeom prst="rect">
            <a:avLst/>
          </a:prstGeom>
          <a:noFill/>
        </p:spPr>
        <p:txBody>
          <a:bodyPr wrap="square" rtlCol="0">
            <a:spAutoFit/>
          </a:bodyPr>
          <a:lstStyle/>
          <a:p>
            <a:pPr algn="ctr"/>
            <a:r>
              <a:rPr lang="en-US" sz="2800" dirty="0">
                <a:solidFill>
                  <a:schemeClr val="bg2">
                    <a:lumMod val="25000"/>
                    <a:lumOff val="75000"/>
                  </a:schemeClr>
                </a:solidFill>
                <a:latin typeface="Ubuntu Mono" panose="020B0509030602030204" pitchFamily="49" charset="0"/>
              </a:rPr>
              <a:t>File Structure</a:t>
            </a:r>
            <a:endParaRPr lang="en-US" sz="2800" dirty="0">
              <a:solidFill>
                <a:schemeClr val="bg2">
                  <a:lumMod val="25000"/>
                  <a:lumOff val="75000"/>
                </a:schemeClr>
              </a:solidFill>
            </a:endParaRPr>
          </a:p>
        </p:txBody>
      </p:sp>
      <p:sp>
        <p:nvSpPr>
          <p:cNvPr id="17" name="TextBox 16">
            <a:extLst>
              <a:ext uri="{FF2B5EF4-FFF2-40B4-BE49-F238E27FC236}">
                <a16:creationId xmlns:a16="http://schemas.microsoft.com/office/drawing/2014/main" id="{58D3DBD1-3B4C-4A6F-B82F-E545EBA1DAF1}"/>
              </a:ext>
            </a:extLst>
          </p:cNvPr>
          <p:cNvSpPr txBox="1"/>
          <p:nvPr/>
        </p:nvSpPr>
        <p:spPr>
          <a:xfrm>
            <a:off x="574806" y="134000"/>
            <a:ext cx="2072986"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Prep</a:t>
            </a:r>
          </a:p>
        </p:txBody>
      </p:sp>
    </p:spTree>
    <p:extLst>
      <p:ext uri="{BB962C8B-B14F-4D97-AF65-F5344CB8AC3E}">
        <p14:creationId xmlns:p14="http://schemas.microsoft.com/office/powerpoint/2010/main" val="4039301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3211181" y="825500"/>
            <a:ext cx="8512002" cy="57393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dirty="0">
                <a:solidFill>
                  <a:srgbClr val="C586C0"/>
                </a:solidFill>
                <a:effectLst/>
                <a:highlight>
                  <a:srgbClr val="1E1E1E"/>
                </a:highlight>
                <a:latin typeface="Consolas" panose="020B0609020204030204" pitchFamily="49" charset="0"/>
              </a:rPr>
              <a:t>if</a:t>
            </a:r>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test</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./raw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maxdepth</a:t>
            </a:r>
            <a:r>
              <a:rPr lang="en-US" sz="1600" b="0" dirty="0">
                <a:solidFill>
                  <a:srgbClr val="CE9178"/>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1</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'*R2*' </a:t>
            </a:r>
            <a:r>
              <a:rPr lang="en-US" sz="1600" b="0" dirty="0">
                <a:solidFill>
                  <a:srgbClr val="569CD6"/>
                </a:solidFill>
                <a:effectLst/>
                <a:highlight>
                  <a:srgbClr val="1E1E1E"/>
                </a:highlight>
                <a:latin typeface="Consolas" panose="020B0609020204030204" pitchFamily="49" charset="0"/>
              </a:rPr>
              <a:t>-print</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-quit</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586C0"/>
                </a:solidFill>
                <a:effectLst/>
                <a:highlight>
                  <a:srgbClr val="1E1E1E"/>
                </a:highlight>
                <a:latin typeface="Consolas" panose="020B0609020204030204" pitchFamily="49" charset="0"/>
              </a:rPr>
              <a:t>then</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parallel</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-j</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$NUMPROC</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trim_galore</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--paired</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illumina</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fastqc</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-o</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trimming/</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./raw  </a:t>
            </a:r>
            <a:r>
              <a:rPr lang="en-US" sz="1600" b="0" dirty="0">
                <a:solidFill>
                  <a:srgbClr val="D7BA7D"/>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"*R1*.f*.</a:t>
            </a:r>
            <a:r>
              <a:rPr lang="en-US" sz="1600" b="0" dirty="0" err="1">
                <a:solidFill>
                  <a:srgbClr val="CE9178"/>
                </a:solidFill>
                <a:effectLst/>
                <a:highlight>
                  <a:srgbClr val="1E1E1E"/>
                </a:highlight>
                <a:latin typeface="Consolas" panose="020B0609020204030204" pitchFamily="49" charset="0"/>
              </a:rPr>
              <a:t>gz</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-o</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F.f</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gz</a:t>
            </a:r>
            <a:r>
              <a:rPr lang="en-US" sz="1600" b="0" dirty="0">
                <a:solidFill>
                  <a:srgbClr val="CE9178"/>
                </a:solidFill>
                <a:effectLst/>
                <a:highlight>
                  <a:srgbClr val="1E1E1E"/>
                </a:highlight>
                <a:latin typeface="Consolas" panose="020B0609020204030204" pitchFamily="49" charset="0"/>
              </a:rPr>
              <a:t>" </a:t>
            </a:r>
            <a:r>
              <a:rPr lang="en-US" sz="1600" b="0" dirty="0">
                <a:solidFill>
                  <a:srgbClr val="D7BA7D"/>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./raw  </a:t>
            </a:r>
            <a:r>
              <a:rPr lang="en-US" sz="1600" b="0" dirty="0">
                <a:solidFill>
                  <a:srgbClr val="D7BA7D"/>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"*R2*.f*.</a:t>
            </a:r>
            <a:r>
              <a:rPr lang="en-US" sz="1600" b="0" dirty="0" err="1">
                <a:solidFill>
                  <a:srgbClr val="CE9178"/>
                </a:solidFill>
                <a:effectLst/>
                <a:highlight>
                  <a:srgbClr val="1E1E1E"/>
                </a:highlight>
                <a:latin typeface="Consolas" panose="020B0609020204030204" pitchFamily="49" charset="0"/>
              </a:rPr>
              <a:t>gz</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-o</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R.f</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gz</a:t>
            </a:r>
            <a:r>
              <a:rPr lang="en-US" sz="1600" b="0" dirty="0">
                <a:solidFill>
                  <a:srgbClr val="CE9178"/>
                </a:solidFill>
                <a:effectLst/>
                <a:highlight>
                  <a:srgbClr val="1E1E1E"/>
                </a:highlight>
                <a:latin typeface="Consolas" panose="020B0609020204030204" pitchFamily="49" charset="0"/>
              </a:rPr>
              <a:t>" </a:t>
            </a:r>
            <a:r>
              <a:rPr lang="en-US" sz="1600" b="0" dirty="0">
                <a:solidFill>
                  <a:srgbClr val="D7BA7D"/>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CE9178"/>
                </a:solidFill>
                <a:effectLst/>
                <a:highlight>
                  <a:srgbClr val="1E1E1E"/>
                </a:highlight>
                <a:latin typeface="Consolas" panose="020B0609020204030204" pitchFamily="49" charset="0"/>
              </a:rPr>
              <a:t> `</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./trimming</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maxdepth</a:t>
            </a:r>
            <a:r>
              <a:rPr lang="en-US" sz="1600" b="0" dirty="0">
                <a:solidFill>
                  <a:srgbClr val="D4D4D4"/>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1</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"*val_1*.</a:t>
            </a:r>
            <a:r>
              <a:rPr lang="en-US" sz="1600" b="0" dirty="0" err="1">
                <a:solidFill>
                  <a:srgbClr val="CE9178"/>
                </a:solidFill>
                <a:effectLst/>
                <a:highlight>
                  <a:srgbClr val="1E1E1E"/>
                </a:highlight>
                <a:latin typeface="Consolas" panose="020B0609020204030204" pitchFamily="49" charset="0"/>
              </a:rPr>
              <a:t>gz</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D4D4D4"/>
                </a:solidFill>
                <a:effectLst/>
                <a:highlight>
                  <a:srgbClr val="1E1E1E"/>
                </a:highlight>
                <a:latin typeface="Consolas" panose="020B0609020204030204" pitchFamily="49" charset="0"/>
              </a:rPr>
              <a:t> | </a:t>
            </a:r>
            <a:r>
              <a:rPr lang="en-US" sz="1600" b="0" dirty="0" err="1">
                <a:solidFill>
                  <a:srgbClr val="DCDCAA"/>
                </a:solidFill>
                <a:effectLst/>
                <a:highlight>
                  <a:srgbClr val="1E1E1E"/>
                </a:highlight>
                <a:latin typeface="Consolas" panose="020B0609020204030204" pitchFamily="49" charset="0"/>
              </a:rPr>
              <a:t>uniq</a:t>
            </a:r>
            <a:r>
              <a:rPr lang="en-US" sz="1600" b="0" dirty="0">
                <a:solidFill>
                  <a:srgbClr val="D4D4D4"/>
                </a:solidFill>
                <a:effectLst/>
                <a:highlight>
                  <a:srgbClr val="1E1E1E"/>
                </a:highlight>
                <a:latin typeface="Consolas" panose="020B0609020204030204" pitchFamily="49" charset="0"/>
              </a:rPr>
              <a:t> &gt; </a:t>
            </a:r>
            <a:r>
              <a:rPr lang="en-US" sz="1600" b="0" dirty="0" err="1">
                <a:solidFill>
                  <a:srgbClr val="CE9178"/>
                </a:solidFill>
                <a:effectLst/>
                <a:highlight>
                  <a:srgbClr val="1E1E1E"/>
                </a:highlight>
                <a:latin typeface="Consolas" panose="020B0609020204030204" pitchFamily="49" charset="0"/>
              </a:rPr>
              <a:t>fwds</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./trimming</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maxdepth</a:t>
            </a:r>
            <a:r>
              <a:rPr lang="en-US" sz="1600" b="0" dirty="0">
                <a:solidFill>
                  <a:srgbClr val="D4D4D4"/>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1</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"*val_2*.</a:t>
            </a:r>
            <a:r>
              <a:rPr lang="en-US" sz="1600" b="0" dirty="0" err="1">
                <a:solidFill>
                  <a:srgbClr val="CE9178"/>
                </a:solidFill>
                <a:effectLst/>
                <a:highlight>
                  <a:srgbClr val="1E1E1E"/>
                </a:highlight>
                <a:latin typeface="Consolas" panose="020B0609020204030204" pitchFamily="49" charset="0"/>
              </a:rPr>
              <a:t>gz</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D4D4D4"/>
                </a:solidFill>
                <a:effectLst/>
                <a:highlight>
                  <a:srgbClr val="1E1E1E"/>
                </a:highlight>
                <a:latin typeface="Consolas" panose="020B0609020204030204" pitchFamily="49" charset="0"/>
              </a:rPr>
              <a:t> | </a:t>
            </a:r>
            <a:r>
              <a:rPr lang="en-US" sz="1600" b="0" dirty="0" err="1">
                <a:solidFill>
                  <a:srgbClr val="DCDCAA"/>
                </a:solidFill>
                <a:effectLst/>
                <a:highlight>
                  <a:srgbClr val="1E1E1E"/>
                </a:highlight>
                <a:latin typeface="Consolas" panose="020B0609020204030204" pitchFamily="49" charset="0"/>
              </a:rPr>
              <a:t>uniq</a:t>
            </a:r>
            <a:r>
              <a:rPr lang="en-US" sz="1600" b="0" dirty="0">
                <a:solidFill>
                  <a:srgbClr val="D4D4D4"/>
                </a:solidFill>
                <a:effectLst/>
                <a:highlight>
                  <a:srgbClr val="1E1E1E"/>
                </a:highlight>
                <a:latin typeface="Consolas" panose="020B0609020204030204" pitchFamily="49" charset="0"/>
              </a:rPr>
              <a:t> &gt; </a:t>
            </a:r>
            <a:r>
              <a:rPr lang="en-US" sz="1600" b="0" dirty="0">
                <a:solidFill>
                  <a:srgbClr val="CE9178"/>
                </a:solidFill>
                <a:effectLst/>
                <a:highlight>
                  <a:srgbClr val="1E1E1E"/>
                </a:highlight>
                <a:latin typeface="Consolas" panose="020B0609020204030204" pitchFamily="49" charset="0"/>
              </a:rPr>
              <a:t>revs</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mv</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./trimming/</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fastqc</a:t>
            </a:r>
            <a:r>
              <a:rPr lang="en-US" sz="1600" b="0" dirty="0">
                <a:solidFill>
                  <a:srgbClr val="569CD6"/>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./trimming/</a:t>
            </a:r>
            <a:r>
              <a:rPr lang="en-US" sz="1600" b="0" dirty="0" err="1">
                <a:solidFill>
                  <a:srgbClr val="CE9178"/>
                </a:solidFill>
                <a:effectLst/>
                <a:highlight>
                  <a:srgbClr val="1E1E1E"/>
                </a:highlight>
                <a:latin typeface="Consolas" panose="020B0609020204030204" pitchFamily="49" charset="0"/>
              </a:rPr>
              <a:t>fqc_out</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mv</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./trimming/</a:t>
            </a:r>
            <a:r>
              <a:rPr lang="en-US" sz="1600" b="0" dirty="0">
                <a:solidFill>
                  <a:srgbClr val="569CD6"/>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.txt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./trimming/</a:t>
            </a:r>
            <a:r>
              <a:rPr lang="en-US" sz="1600" b="0" dirty="0" err="1">
                <a:solidFill>
                  <a:srgbClr val="CE9178"/>
                </a:solidFill>
                <a:effectLst/>
                <a:highlight>
                  <a:srgbClr val="1E1E1E"/>
                </a:highlight>
                <a:latin typeface="Consolas" panose="020B0609020204030204" pitchFamily="49" charset="0"/>
              </a:rPr>
              <a:t>fqc_out</a:t>
            </a:r>
            <a:r>
              <a:rPr lang="en-US" sz="1600" b="0" dirty="0">
                <a:solidFill>
                  <a:srgbClr val="CE9178"/>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586C0"/>
                </a:solidFill>
                <a:effectLst/>
                <a:highlight>
                  <a:srgbClr val="1E1E1E"/>
                </a:highlight>
                <a:latin typeface="Consolas" panose="020B0609020204030204" pitchFamily="49" charset="0"/>
              </a:rPr>
              <a:t>else</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parallel</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-j</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$NUMPROC</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trim_galore</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illumina</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fastqc</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-o</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trimming/</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./raw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"*R1*.f*.</a:t>
            </a:r>
            <a:r>
              <a:rPr lang="en-US" sz="1600" b="0" dirty="0" err="1">
                <a:solidFill>
                  <a:srgbClr val="CE9178"/>
                </a:solidFill>
                <a:effectLst/>
                <a:highlight>
                  <a:srgbClr val="1E1E1E"/>
                </a:highlight>
                <a:latin typeface="Consolas" panose="020B0609020204030204" pitchFamily="49" charset="0"/>
              </a:rPr>
              <a:t>gz</a:t>
            </a:r>
            <a:r>
              <a:rPr lang="en-US" sz="1600" b="0" dirty="0">
                <a:solidFill>
                  <a:srgbClr val="CE9178"/>
                </a:solidFill>
                <a:effectLst/>
                <a:highlight>
                  <a:srgbClr val="1E1E1E"/>
                </a:highlight>
                <a:latin typeface="Consolas" panose="020B0609020204030204" pitchFamily="49" charset="0"/>
              </a:rPr>
              <a:t>" `</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mv</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fastqc</a:t>
            </a:r>
            <a:r>
              <a:rPr lang="en-US" sz="1600" b="0" dirty="0">
                <a:solidFill>
                  <a:srgbClr val="569CD6"/>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fastqc</a:t>
            </a:r>
            <a:r>
              <a:rPr lang="en-US" sz="1600" b="0" dirty="0">
                <a:solidFill>
                  <a:srgbClr val="CE9178"/>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586C0"/>
                </a:solidFill>
                <a:effectLst/>
                <a:highlight>
                  <a:srgbClr val="1E1E1E"/>
                </a:highlight>
                <a:latin typeface="Consolas" panose="020B0609020204030204" pitchFamily="49" charset="0"/>
              </a:rPr>
              <a:t>fi</a:t>
            </a:r>
            <a:r>
              <a:rPr lang="en-US" sz="1600" b="0" dirty="0">
                <a:solidFill>
                  <a:srgbClr val="D4D4D4"/>
                </a:solidFill>
                <a:effectLst/>
                <a:highlight>
                  <a:srgbClr val="1E1E1E"/>
                </a:highlight>
                <a:latin typeface="Consolas" panose="020B0609020204030204" pitchFamily="49" charset="0"/>
              </a:rPr>
              <a:t> </a:t>
            </a:r>
          </a:p>
        </p:txBody>
      </p:sp>
      <p:sp>
        <p:nvSpPr>
          <p:cNvPr id="15" name="TextBox 14">
            <a:extLst>
              <a:ext uri="{FF2B5EF4-FFF2-40B4-BE49-F238E27FC236}">
                <a16:creationId xmlns:a16="http://schemas.microsoft.com/office/drawing/2014/main" id="{BB928210-EB1B-4256-9BC3-0292572BB6EC}"/>
              </a:ext>
            </a:extLst>
          </p:cNvPr>
          <p:cNvSpPr txBox="1"/>
          <p:nvPr/>
        </p:nvSpPr>
        <p:spPr>
          <a:xfrm rot="16200000">
            <a:off x="649723" y="116502"/>
            <a:ext cx="2025879" cy="3097037"/>
          </a:xfrm>
          <a:prstGeom prst="flowChartOffpageConnector">
            <a:avLst/>
          </a:prstGeom>
          <a:solidFill>
            <a:srgbClr val="7030A0"/>
          </a:solidFill>
        </p:spPr>
        <p:txBody>
          <a:bodyPr wrap="square" rtlCol="0">
            <a:spAutoFit/>
          </a:bodyPr>
          <a:lstStyle/>
          <a:p>
            <a:pPr algn="ctr"/>
            <a:endParaRPr lang="en-US" sz="2800" dirty="0"/>
          </a:p>
        </p:txBody>
      </p:sp>
      <p:sp>
        <p:nvSpPr>
          <p:cNvPr id="16" name="TextBox 15">
            <a:extLst>
              <a:ext uri="{FF2B5EF4-FFF2-40B4-BE49-F238E27FC236}">
                <a16:creationId xmlns:a16="http://schemas.microsoft.com/office/drawing/2014/main" id="{6EEEA10B-AF3F-468C-AF7B-AF093C645534}"/>
              </a:ext>
            </a:extLst>
          </p:cNvPr>
          <p:cNvSpPr txBox="1"/>
          <p:nvPr/>
        </p:nvSpPr>
        <p:spPr>
          <a:xfrm>
            <a:off x="-756084" y="2089399"/>
            <a:ext cx="4238223" cy="584775"/>
          </a:xfrm>
          <a:prstGeom prst="rect">
            <a:avLst/>
          </a:prstGeom>
          <a:noFill/>
        </p:spPr>
        <p:txBody>
          <a:bodyPr wrap="square" rtlCol="0">
            <a:spAutoFit/>
          </a:bodyPr>
          <a:lstStyle/>
          <a:p>
            <a:pPr algn="ctr"/>
            <a:r>
              <a:rPr lang="en-US" sz="3200" dirty="0" err="1">
                <a:solidFill>
                  <a:schemeClr val="bg2">
                    <a:lumMod val="25000"/>
                    <a:lumOff val="75000"/>
                  </a:schemeClr>
                </a:solidFill>
                <a:latin typeface="Ubuntu Mono" panose="020B0509030602030204" pitchFamily="49" charset="0"/>
              </a:rPr>
              <a:t>TrimGalore</a:t>
            </a:r>
            <a:r>
              <a:rPr lang="en-US" sz="3200" dirty="0">
                <a:solidFill>
                  <a:schemeClr val="bg2">
                    <a:lumMod val="25000"/>
                    <a:lumOff val="75000"/>
                  </a:schemeClr>
                </a:solidFill>
                <a:latin typeface="Ubuntu Mono" panose="020B0509030602030204" pitchFamily="49" charset="0"/>
              </a:rPr>
              <a:t>!</a:t>
            </a:r>
            <a:endParaRPr lang="en-US" sz="3200" dirty="0">
              <a:solidFill>
                <a:schemeClr val="bg2">
                  <a:lumMod val="25000"/>
                  <a:lumOff val="75000"/>
                </a:schemeClr>
              </a:solidFill>
            </a:endParaRPr>
          </a:p>
        </p:txBody>
      </p:sp>
      <p:sp>
        <p:nvSpPr>
          <p:cNvPr id="17" name="TextBox 16">
            <a:extLst>
              <a:ext uri="{FF2B5EF4-FFF2-40B4-BE49-F238E27FC236}">
                <a16:creationId xmlns:a16="http://schemas.microsoft.com/office/drawing/2014/main" id="{58D3DBD1-3B4C-4A6F-B82F-E545EBA1DAF1}"/>
              </a:ext>
            </a:extLst>
          </p:cNvPr>
          <p:cNvSpPr txBox="1"/>
          <p:nvPr/>
        </p:nvSpPr>
        <p:spPr>
          <a:xfrm>
            <a:off x="574806" y="134000"/>
            <a:ext cx="2072986"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Trimming</a:t>
            </a:r>
          </a:p>
        </p:txBody>
      </p:sp>
      <p:pic>
        <p:nvPicPr>
          <p:cNvPr id="18" name="Picture 2" descr="Image result for babraham bioinformatics">
            <a:extLst>
              <a:ext uri="{FF2B5EF4-FFF2-40B4-BE49-F238E27FC236}">
                <a16:creationId xmlns:a16="http://schemas.microsoft.com/office/drawing/2014/main" id="{6806102A-EC9D-48F1-B69B-8430559FB763}"/>
              </a:ext>
            </a:extLst>
          </p:cNvPr>
          <p:cNvPicPr>
            <a:picLocks noChangeAspect="1" noChangeArrowheads="1"/>
          </p:cNvPicPr>
          <p:nvPr/>
        </p:nvPicPr>
        <p:blipFill rotWithShape="1">
          <a:blip r:embed="rId2">
            <a:duotone>
              <a:prstClr val="black"/>
              <a:schemeClr val="tx1">
                <a:lumMod val="50000"/>
                <a:tint val="45000"/>
                <a:satMod val="400000"/>
              </a:schemeClr>
            </a:duotone>
            <a:extLst>
              <a:ext uri="{28A0092B-C50C-407E-A947-70E740481C1C}">
                <a14:useLocalDpi xmlns:a14="http://schemas.microsoft.com/office/drawing/2010/main" val="0"/>
              </a:ext>
            </a:extLst>
          </a:blip>
          <a:srcRect r="82381"/>
          <a:stretch/>
        </p:blipFill>
        <p:spPr bwMode="auto">
          <a:xfrm>
            <a:off x="814918" y="1020192"/>
            <a:ext cx="991987" cy="103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480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2474686" y="825500"/>
            <a:ext cx="9248497" cy="57393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dirty="0">
                <a:solidFill>
                  <a:srgbClr val="C586C0"/>
                </a:solidFill>
                <a:effectLst/>
                <a:highlight>
                  <a:srgbClr val="1E1E1E"/>
                </a:highlight>
                <a:latin typeface="Consolas" panose="020B0609020204030204" pitchFamily="49" charset="0"/>
              </a:rPr>
              <a:t>if</a:t>
            </a:r>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test</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./raw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maxdepth</a:t>
            </a:r>
            <a:r>
              <a:rPr lang="en-US" sz="1600" b="0" dirty="0">
                <a:solidFill>
                  <a:srgbClr val="CE9178"/>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1</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'*R2*' </a:t>
            </a:r>
            <a:r>
              <a:rPr lang="en-US" sz="1600" b="0" dirty="0">
                <a:solidFill>
                  <a:srgbClr val="569CD6"/>
                </a:solidFill>
                <a:effectLst/>
                <a:highlight>
                  <a:srgbClr val="1E1E1E"/>
                </a:highlight>
                <a:latin typeface="Consolas" panose="020B0609020204030204" pitchFamily="49" charset="0"/>
              </a:rPr>
              <a:t>-print</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-quit</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586C0"/>
                </a:solidFill>
                <a:effectLst/>
                <a:highlight>
                  <a:srgbClr val="1E1E1E"/>
                </a:highlight>
                <a:latin typeface="Consolas" panose="020B0609020204030204" pitchFamily="49" charset="0"/>
              </a:rPr>
              <a:t>then</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echo</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reverse</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reads</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found.</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proceeding</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with</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paired</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end</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assembly</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6A9955"/>
                </a:solidFill>
                <a:effectLst/>
                <a:highlight>
                  <a:srgbClr val="1E1E1E"/>
                </a:highlight>
                <a:latin typeface="Consolas" panose="020B0609020204030204" pitchFamily="49" charset="0"/>
              </a:rPr>
              <a:t>#setspades.R</a:t>
            </a:r>
            <a:endParaRPr lang="en-US" sz="1600" b="0" dirty="0">
              <a:solidFill>
                <a:srgbClr val="D4D4D4"/>
              </a:solidFill>
              <a:effectLst/>
              <a:highlight>
                <a:srgbClr val="1E1E1E"/>
              </a:highlight>
              <a:latin typeface="Consolas" panose="020B0609020204030204" pitchFamily="49" charset="0"/>
            </a:endParaRPr>
          </a:p>
          <a:p>
            <a:r>
              <a:rPr lang="haw-US" sz="1600" dirty="0">
                <a:solidFill>
                  <a:srgbClr val="FFFFFF"/>
                </a:solidFill>
                <a:latin typeface="Ubuntu Mono" panose="020B0509030602030204" pitchFamily="49" charset="0"/>
              </a:rPr>
              <a:t>    [EXTRA CODE TO WRITE Rscript for YAML]</a:t>
            </a:r>
            <a:endParaRPr lang="en-US" sz="1600" dirty="0">
              <a:solidFill>
                <a:srgbClr val="FFFFFF"/>
              </a:solidFill>
              <a:latin typeface="Ubuntu Mono" panose="020B0509030602030204" pitchFamily="49" charset="0"/>
            </a:endParaRPr>
          </a:p>
          <a:p>
            <a:endParaRPr lang="en-US" sz="1600" dirty="0">
              <a:solidFill>
                <a:srgbClr val="FFFFFF"/>
              </a:solidFill>
              <a:latin typeface="Ubuntu Mono" panose="020B0509030602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err="1">
                <a:solidFill>
                  <a:srgbClr val="DCDCAA"/>
                </a:solidFill>
                <a:effectLst/>
                <a:highlight>
                  <a:srgbClr val="1E1E1E"/>
                </a:highlight>
                <a:latin typeface="Consolas" panose="020B0609020204030204" pitchFamily="49" charset="0"/>
              </a:rPr>
              <a:t>chmod</a:t>
            </a:r>
            <a:r>
              <a:rPr lang="en-US" sz="1600" b="0" dirty="0">
                <a:solidFill>
                  <a:srgbClr val="D4D4D4"/>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755</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spades_yaml.R</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err="1">
                <a:solidFill>
                  <a:srgbClr val="DCDCAA"/>
                </a:solidFill>
                <a:effectLst/>
                <a:highlight>
                  <a:srgbClr val="1E1E1E"/>
                </a:highlight>
                <a:latin typeface="Consolas" panose="020B0609020204030204" pitchFamily="49" charset="0"/>
              </a:rPr>
              <a:t>Rscript</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spades_yaml.R</a:t>
            </a:r>
            <a:endParaRPr lang="en-US" sz="1600" b="0" dirty="0">
              <a:solidFill>
                <a:srgbClr val="D4D4D4"/>
              </a:solidFill>
              <a:effectLst/>
              <a:highlight>
                <a:srgbClr val="1E1E1E"/>
              </a:highlight>
              <a:latin typeface="Consolas" panose="020B0609020204030204" pitchFamily="49" charset="0"/>
            </a:endParaRPr>
          </a:p>
          <a:p>
            <a:br>
              <a:rPr lang="en-US" sz="1600" b="0" dirty="0">
                <a:solidFill>
                  <a:srgbClr val="D4D4D4"/>
                </a:solidFill>
                <a:effectLst/>
                <a:highlight>
                  <a:srgbClr val="1E1E1E"/>
                </a:highlight>
                <a:latin typeface="Consolas" panose="020B0609020204030204" pitchFamily="49" charset="0"/>
              </a:rPr>
            </a:br>
            <a:r>
              <a:rPr lang="en-US" sz="1600" b="0" dirty="0">
                <a:solidFill>
                  <a:srgbClr val="D4D4D4"/>
                </a:solidFill>
                <a:effectLst/>
                <a:highlight>
                  <a:srgbClr val="1E1E1E"/>
                </a:highlight>
                <a:latin typeface="Consolas" panose="020B0609020204030204" pitchFamily="49" charset="0"/>
              </a:rPr>
              <a:t>    </a:t>
            </a:r>
            <a:r>
              <a:rPr lang="en-US" sz="1600" b="0" dirty="0">
                <a:solidFill>
                  <a:srgbClr val="6A9955"/>
                </a:solidFill>
                <a:effectLst/>
                <a:highlight>
                  <a:srgbClr val="1E1E1E"/>
                </a:highlight>
                <a:latin typeface="Consolas" panose="020B0609020204030204" pitchFamily="49" charset="0"/>
              </a:rPr>
              <a:t>#paired-end assembly</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spades.py</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--dataset</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libraries.yaml</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-k</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71,81,91,99,121,127</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-t</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$NUMPROC</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-m</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$MEMORY</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-o</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./assembly/</a:t>
            </a:r>
            <a:r>
              <a:rPr lang="en-US" sz="1600" b="0" dirty="0">
                <a:solidFill>
                  <a:srgbClr val="D4D4D4"/>
                </a:solidFill>
                <a:effectLst/>
                <a:highlight>
                  <a:srgbClr val="1E1E1E"/>
                </a:highlight>
                <a:latin typeface="Consolas" panose="020B0609020204030204" pitchFamily="49" charset="0"/>
              </a:rPr>
              <a:t>${</a:t>
            </a:r>
            <a:r>
              <a:rPr lang="en-US" sz="1600" b="0" dirty="0">
                <a:solidFill>
                  <a:srgbClr val="9CDCFE"/>
                </a:solidFill>
                <a:effectLst/>
                <a:highlight>
                  <a:srgbClr val="1E1E1E"/>
                </a:highlight>
                <a:latin typeface="Consolas" panose="020B0609020204030204" pitchFamily="49" charset="0"/>
              </a:rPr>
              <a:t>PROJ</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_</a:t>
            </a:r>
            <a:r>
              <a:rPr lang="en-US" sz="1600" b="0" dirty="0" err="1">
                <a:solidFill>
                  <a:srgbClr val="CE9178"/>
                </a:solidFill>
                <a:effectLst/>
                <a:highlight>
                  <a:srgbClr val="1E1E1E"/>
                </a:highlight>
                <a:latin typeface="Consolas" panose="020B0609020204030204" pitchFamily="49" charset="0"/>
              </a:rPr>
              <a:t>usr_kmer</a:t>
            </a:r>
            <a:r>
              <a:rPr lang="en-US" sz="1600" b="0" dirty="0">
                <a:solidFill>
                  <a:srgbClr val="CE9178"/>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spades.py</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--dataset</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libraries.yaml</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-t</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$NUMPROC</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-m</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$MEMORY</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-o</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./assembly/</a:t>
            </a:r>
            <a:r>
              <a:rPr lang="en-US" sz="1600" b="0" dirty="0">
                <a:solidFill>
                  <a:srgbClr val="D4D4D4"/>
                </a:solidFill>
                <a:effectLst/>
                <a:highlight>
                  <a:srgbClr val="1E1E1E"/>
                </a:highlight>
                <a:latin typeface="Consolas" panose="020B0609020204030204" pitchFamily="49" charset="0"/>
              </a:rPr>
              <a:t>${</a:t>
            </a:r>
            <a:r>
              <a:rPr lang="en-US" sz="1600" b="0" dirty="0">
                <a:solidFill>
                  <a:srgbClr val="9CDCFE"/>
                </a:solidFill>
                <a:effectLst/>
                <a:highlight>
                  <a:srgbClr val="1E1E1E"/>
                </a:highlight>
                <a:latin typeface="Consolas" panose="020B0609020204030204" pitchFamily="49" charset="0"/>
              </a:rPr>
              <a:t>PROJ</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_</a:t>
            </a:r>
            <a:r>
              <a:rPr lang="en-US" sz="1600" b="0" dirty="0" err="1">
                <a:solidFill>
                  <a:srgbClr val="CE9178"/>
                </a:solidFill>
                <a:effectLst/>
                <a:highlight>
                  <a:srgbClr val="1E1E1E"/>
                </a:highlight>
                <a:latin typeface="Consolas" panose="020B0609020204030204" pitchFamily="49" charset="0"/>
              </a:rPr>
              <a:t>default_kmer</a:t>
            </a:r>
            <a:r>
              <a:rPr lang="en-US" sz="1600" b="0" dirty="0">
                <a:solidFill>
                  <a:srgbClr val="CE9178"/>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p:txBody>
      </p:sp>
      <p:sp>
        <p:nvSpPr>
          <p:cNvPr id="8" name="TextBox 7">
            <a:extLst>
              <a:ext uri="{FF2B5EF4-FFF2-40B4-BE49-F238E27FC236}">
                <a16:creationId xmlns:a16="http://schemas.microsoft.com/office/drawing/2014/main" id="{9CDC9A83-F219-43BA-A02A-8DBEAD398346}"/>
              </a:ext>
            </a:extLst>
          </p:cNvPr>
          <p:cNvSpPr txBox="1"/>
          <p:nvPr/>
        </p:nvSpPr>
        <p:spPr>
          <a:xfrm>
            <a:off x="236908" y="594281"/>
            <a:ext cx="2123683" cy="2025879"/>
          </a:xfrm>
          <a:prstGeom prst="chevron">
            <a:avLst>
              <a:gd name="adj" fmla="val 30625"/>
            </a:avLst>
          </a:prstGeom>
          <a:solidFill>
            <a:srgbClr val="7030A0"/>
          </a:solidFill>
        </p:spPr>
        <p:txBody>
          <a:bodyPr wrap="square" rtlCol="0">
            <a:spAutoFit/>
          </a:bodyPr>
          <a:lstStyle/>
          <a:p>
            <a:pPr algn="ctr"/>
            <a:endParaRPr lang="en-US" sz="2800" dirty="0"/>
          </a:p>
        </p:txBody>
      </p:sp>
      <p:sp>
        <p:nvSpPr>
          <p:cNvPr id="9" name="TextBox 8">
            <a:extLst>
              <a:ext uri="{FF2B5EF4-FFF2-40B4-BE49-F238E27FC236}">
                <a16:creationId xmlns:a16="http://schemas.microsoft.com/office/drawing/2014/main" id="{5C1F680C-051F-40C9-ABAA-A041891A898F}"/>
              </a:ext>
            </a:extLst>
          </p:cNvPr>
          <p:cNvSpPr txBox="1"/>
          <p:nvPr/>
        </p:nvSpPr>
        <p:spPr>
          <a:xfrm>
            <a:off x="-1027042" y="2042251"/>
            <a:ext cx="4238223" cy="584775"/>
          </a:xfrm>
          <a:prstGeom prst="rect">
            <a:avLst/>
          </a:prstGeom>
          <a:noFill/>
        </p:spPr>
        <p:txBody>
          <a:bodyPr wrap="square" rtlCol="0">
            <a:spAutoFit/>
          </a:bodyPr>
          <a:lstStyle/>
          <a:p>
            <a:pPr algn="ctr"/>
            <a:r>
              <a:rPr lang="en-US" sz="3200">
                <a:solidFill>
                  <a:schemeClr val="bg2">
                    <a:lumMod val="25000"/>
                    <a:lumOff val="75000"/>
                  </a:schemeClr>
                </a:solidFill>
                <a:latin typeface="Ubuntu Mono" panose="020B0509030602030204" pitchFamily="49" charset="0"/>
              </a:rPr>
              <a:t>SPAdes</a:t>
            </a:r>
            <a:endParaRPr lang="en-US" sz="3200" dirty="0">
              <a:solidFill>
                <a:schemeClr val="bg2">
                  <a:lumMod val="25000"/>
                  <a:lumOff val="75000"/>
                </a:schemeClr>
              </a:solidFill>
            </a:endParaRPr>
          </a:p>
        </p:txBody>
      </p:sp>
      <p:pic>
        <p:nvPicPr>
          <p:cNvPr id="10" name="Picture 14" descr="Image result for spades assembler">
            <a:extLst>
              <a:ext uri="{FF2B5EF4-FFF2-40B4-BE49-F238E27FC236}">
                <a16:creationId xmlns:a16="http://schemas.microsoft.com/office/drawing/2014/main" id="{1EBC3096-9D44-41B3-823A-558E6C24B2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984" b="91406" l="9989" r="89955">
                        <a14:foregroundMark x1="48928" y1="9635" x2="48928" y2="9635"/>
                        <a14:foregroundMark x1="48984" y1="9049" x2="48984" y2="9049"/>
                        <a14:foregroundMark x1="49831" y1="91406" x2="49831" y2="91406"/>
                      </a14:backgroundRemoval>
                    </a14:imgEffect>
                  </a14:imgLayer>
                </a14:imgProps>
              </a:ext>
              <a:ext uri="{28A0092B-C50C-407E-A947-70E740481C1C}">
                <a14:useLocalDpi xmlns:a14="http://schemas.microsoft.com/office/drawing/2010/main" val="0"/>
              </a:ext>
            </a:extLst>
          </a:blip>
          <a:srcRect/>
          <a:stretch>
            <a:fillRect/>
          </a:stretch>
        </p:blipFill>
        <p:spPr bwMode="auto">
          <a:xfrm>
            <a:off x="852319" y="867948"/>
            <a:ext cx="1330967" cy="11537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C226CA9-22DE-4224-8E00-7D1403011DA9}"/>
              </a:ext>
            </a:extLst>
          </p:cNvPr>
          <p:cNvSpPr txBox="1"/>
          <p:nvPr/>
        </p:nvSpPr>
        <p:spPr>
          <a:xfrm>
            <a:off x="321662" y="76200"/>
            <a:ext cx="2072986"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Assembly</a:t>
            </a:r>
          </a:p>
        </p:txBody>
      </p:sp>
    </p:spTree>
    <p:extLst>
      <p:ext uri="{BB962C8B-B14F-4D97-AF65-F5344CB8AC3E}">
        <p14:creationId xmlns:p14="http://schemas.microsoft.com/office/powerpoint/2010/main" val="711952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www.marriotthawaii.com/images/islands_smaller.png">
            <a:extLst>
              <a:ext uri="{FF2B5EF4-FFF2-40B4-BE49-F238E27FC236}">
                <a16:creationId xmlns:a16="http://schemas.microsoft.com/office/drawing/2014/main" id="{1DC9F0F4-1CB3-4D22-A31D-4F5B7E48E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97059">
            <a:off x="3214229" y="1526120"/>
            <a:ext cx="8406359" cy="380576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94D4F745-DCE3-4077-9E05-E1F59B4C1DAE}"/>
              </a:ext>
            </a:extLst>
          </p:cNvPr>
          <p:cNvSpPr/>
          <p:nvPr/>
        </p:nvSpPr>
        <p:spPr>
          <a:xfrm>
            <a:off x="8714035" y="1063118"/>
            <a:ext cx="2466975" cy="1952335"/>
          </a:xfrm>
          <a:prstGeom prst="ellipse">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ADADA"/>
              </a:solidFill>
              <a:effectLst/>
              <a:uLnTx/>
              <a:uFillTx/>
              <a:latin typeface="Candara"/>
              <a:ea typeface="+mn-ea"/>
              <a:cs typeface="+mn-cs"/>
            </a:endParaRPr>
          </a:p>
        </p:txBody>
      </p:sp>
      <p:sp>
        <p:nvSpPr>
          <p:cNvPr id="221" name="Oval 220">
            <a:extLst>
              <a:ext uri="{FF2B5EF4-FFF2-40B4-BE49-F238E27FC236}">
                <a16:creationId xmlns:a16="http://schemas.microsoft.com/office/drawing/2014/main" id="{4D110ABF-CC14-47F9-B8B8-E0926F78F7AC}"/>
              </a:ext>
            </a:extLst>
          </p:cNvPr>
          <p:cNvSpPr/>
          <p:nvPr/>
        </p:nvSpPr>
        <p:spPr>
          <a:xfrm>
            <a:off x="4151323" y="2362701"/>
            <a:ext cx="2466975" cy="1952335"/>
          </a:xfrm>
          <a:prstGeom prst="ellipse">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ADADA"/>
              </a:solidFill>
              <a:effectLst/>
              <a:uLnTx/>
              <a:uFillTx/>
              <a:latin typeface="Candara"/>
              <a:ea typeface="+mn-ea"/>
              <a:cs typeface="+mn-cs"/>
            </a:endParaRPr>
          </a:p>
        </p:txBody>
      </p:sp>
      <p:sp>
        <p:nvSpPr>
          <p:cNvPr id="222" name="Oval 221">
            <a:extLst>
              <a:ext uri="{FF2B5EF4-FFF2-40B4-BE49-F238E27FC236}">
                <a16:creationId xmlns:a16="http://schemas.microsoft.com/office/drawing/2014/main" id="{3E49DBDB-D58A-464A-B15A-3DB482E48AD7}"/>
              </a:ext>
            </a:extLst>
          </p:cNvPr>
          <p:cNvSpPr/>
          <p:nvPr/>
        </p:nvSpPr>
        <p:spPr>
          <a:xfrm>
            <a:off x="7397702" y="4396902"/>
            <a:ext cx="2466975" cy="1952335"/>
          </a:xfrm>
          <a:prstGeom prst="ellipse">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ADADA"/>
              </a:solidFill>
              <a:effectLst/>
              <a:uLnTx/>
              <a:uFillTx/>
              <a:latin typeface="Candara"/>
              <a:ea typeface="+mn-ea"/>
              <a:cs typeface="+mn-cs"/>
            </a:endParaRPr>
          </a:p>
        </p:txBody>
      </p:sp>
      <p:sp>
        <p:nvSpPr>
          <p:cNvPr id="223" name="Title 1">
            <a:extLst>
              <a:ext uri="{FF2B5EF4-FFF2-40B4-BE49-F238E27FC236}">
                <a16:creationId xmlns:a16="http://schemas.microsoft.com/office/drawing/2014/main" id="{A4BE53C2-0FC9-49B3-8001-E0D30D55A2E4}"/>
              </a:ext>
            </a:extLst>
          </p:cNvPr>
          <p:cNvSpPr>
            <a:spLocks noGrp="1"/>
          </p:cNvSpPr>
          <p:nvPr>
            <p:ph type="title"/>
          </p:nvPr>
        </p:nvSpPr>
        <p:spPr>
          <a:xfrm>
            <a:off x="274320" y="274319"/>
            <a:ext cx="10353762" cy="1615567"/>
          </a:xfrm>
        </p:spPr>
        <p:txBody>
          <a:bodyPr>
            <a:normAutofit/>
          </a:bodyPr>
          <a:lstStyle/>
          <a:p>
            <a:pPr algn="l"/>
            <a:r>
              <a:rPr lang="en-US" dirty="0">
                <a:solidFill>
                  <a:srgbClr val="DADADA"/>
                </a:solidFill>
              </a:rPr>
              <a:t>Pool</a:t>
            </a:r>
            <a:r>
              <a:rPr lang="haw-US" dirty="0">
                <a:solidFill>
                  <a:srgbClr val="DADADA"/>
                </a:solidFill>
              </a:rPr>
              <a:t>ed </a:t>
            </a:r>
            <a:r>
              <a:rPr lang="en-US" dirty="0" err="1">
                <a:solidFill>
                  <a:srgbClr val="DADADA"/>
                </a:solidFill>
              </a:rPr>
              <a:t>seq</a:t>
            </a:r>
            <a:r>
              <a:rPr lang="haw-US" dirty="0">
                <a:solidFill>
                  <a:srgbClr val="DADADA"/>
                </a:solidFill>
              </a:rPr>
              <a:t>uencing </a:t>
            </a:r>
            <a:br>
              <a:rPr lang="en-US" dirty="0">
                <a:solidFill>
                  <a:srgbClr val="DADADA"/>
                </a:solidFill>
              </a:rPr>
            </a:br>
            <a:r>
              <a:rPr lang="haw-US" dirty="0">
                <a:solidFill>
                  <a:srgbClr val="DADADA"/>
                </a:solidFill>
              </a:rPr>
              <a:t>(pool-seq)</a:t>
            </a:r>
            <a:endParaRPr lang="en-US" dirty="0">
              <a:solidFill>
                <a:srgbClr val="DADADA"/>
              </a:solidFill>
            </a:endParaRPr>
          </a:p>
        </p:txBody>
      </p:sp>
      <p:sp>
        <p:nvSpPr>
          <p:cNvPr id="227" name="TextBox 226">
            <a:extLst>
              <a:ext uri="{FF2B5EF4-FFF2-40B4-BE49-F238E27FC236}">
                <a16:creationId xmlns:a16="http://schemas.microsoft.com/office/drawing/2014/main" id="{608F0D8D-135F-4F19-8E8A-53565C9D4A62}"/>
              </a:ext>
            </a:extLst>
          </p:cNvPr>
          <p:cNvSpPr txBox="1"/>
          <p:nvPr/>
        </p:nvSpPr>
        <p:spPr>
          <a:xfrm>
            <a:off x="6073248" y="5633688"/>
            <a:ext cx="143584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ADADA"/>
                </a:solidFill>
                <a:effectLst/>
                <a:uLnTx/>
                <a:uFillTx/>
                <a:latin typeface="Candara"/>
                <a:ea typeface="+mn-ea"/>
                <a:cs typeface="+mn-cs"/>
              </a:rPr>
              <a:t>H</a:t>
            </a:r>
            <a:r>
              <a:rPr kumimoji="0" lang="haw-US" sz="2400" b="0" i="0" u="none" strike="noStrike" kern="1200" cap="none" spc="0" normalizeH="0" baseline="0" noProof="0" dirty="0">
                <a:ln>
                  <a:noFill/>
                </a:ln>
                <a:solidFill>
                  <a:srgbClr val="DADADA"/>
                </a:solidFill>
                <a:effectLst/>
                <a:uLnTx/>
                <a:uFillTx/>
                <a:latin typeface="Candara"/>
                <a:ea typeface="+mn-ea"/>
                <a:cs typeface="+mn-cs"/>
              </a:rPr>
              <a:t>awaiʻi</a:t>
            </a:r>
            <a:endParaRPr kumimoji="0" lang="en-US" sz="2400" b="0" i="0" u="none" strike="noStrike" kern="1200" cap="none" spc="0" normalizeH="0" baseline="0" noProof="0" dirty="0">
              <a:ln>
                <a:noFill/>
              </a:ln>
              <a:solidFill>
                <a:srgbClr val="DADADA"/>
              </a:solidFill>
              <a:effectLst/>
              <a:uLnTx/>
              <a:uFillTx/>
              <a:latin typeface="Candara"/>
              <a:ea typeface="+mn-ea"/>
              <a:cs typeface="+mn-cs"/>
            </a:endParaRPr>
          </a:p>
        </p:txBody>
      </p:sp>
      <p:sp>
        <p:nvSpPr>
          <p:cNvPr id="228" name="TextBox 227">
            <a:extLst>
              <a:ext uri="{FF2B5EF4-FFF2-40B4-BE49-F238E27FC236}">
                <a16:creationId xmlns:a16="http://schemas.microsoft.com/office/drawing/2014/main" id="{ADE6966D-A717-469B-884F-6DED278BF71E}"/>
              </a:ext>
            </a:extLst>
          </p:cNvPr>
          <p:cNvSpPr txBox="1"/>
          <p:nvPr/>
        </p:nvSpPr>
        <p:spPr>
          <a:xfrm>
            <a:off x="11142670" y="2571180"/>
            <a:ext cx="11433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ADADA"/>
                </a:solidFill>
                <a:effectLst/>
                <a:uLnTx/>
                <a:uFillTx/>
                <a:latin typeface="Candara"/>
                <a:ea typeface="+mn-ea"/>
                <a:cs typeface="+mn-cs"/>
              </a:rPr>
              <a:t>M</a:t>
            </a:r>
            <a:r>
              <a:rPr kumimoji="0" lang="haw-US" sz="2400" b="0" i="0" u="none" strike="noStrike" kern="1200" cap="none" spc="0" normalizeH="0" baseline="0" noProof="0" dirty="0">
                <a:ln>
                  <a:noFill/>
                </a:ln>
                <a:solidFill>
                  <a:srgbClr val="DADADA"/>
                </a:solidFill>
                <a:effectLst/>
                <a:uLnTx/>
                <a:uFillTx/>
                <a:latin typeface="Candara"/>
                <a:ea typeface="+mn-ea"/>
                <a:cs typeface="+mn-cs"/>
              </a:rPr>
              <a:t>aui</a:t>
            </a:r>
            <a:endParaRPr kumimoji="0" lang="en-US" sz="2400" b="0" i="0" u="none" strike="noStrike" kern="1200" cap="none" spc="0" normalizeH="0" baseline="0" noProof="0" dirty="0">
              <a:ln>
                <a:noFill/>
              </a:ln>
              <a:solidFill>
                <a:srgbClr val="DADADA"/>
              </a:solidFill>
              <a:effectLst/>
              <a:uLnTx/>
              <a:uFillTx/>
              <a:latin typeface="Candara"/>
              <a:ea typeface="+mn-ea"/>
              <a:cs typeface="+mn-cs"/>
            </a:endParaRPr>
          </a:p>
        </p:txBody>
      </p:sp>
      <p:pic>
        <p:nvPicPr>
          <p:cNvPr id="4" name="Picture 3">
            <a:extLst>
              <a:ext uri="{FF2B5EF4-FFF2-40B4-BE49-F238E27FC236}">
                <a16:creationId xmlns:a16="http://schemas.microsoft.com/office/drawing/2014/main" id="{6806F3B6-E491-A04D-ABDC-08091E4AC1B0}"/>
              </a:ext>
            </a:extLst>
          </p:cNvPr>
          <p:cNvPicPr>
            <a:picLocks noChangeAspect="1"/>
          </p:cNvPicPr>
          <p:nvPr/>
        </p:nvPicPr>
        <p:blipFill>
          <a:blip r:embed="rId4">
            <a:extLst>
              <a:ext uri="{BEBA8EAE-BF5A-486C-A8C5-ECC9F3942E4B}">
                <a14:imgProps xmlns:a14="http://schemas.microsoft.com/office/drawing/2010/main">
                  <a14:imgLayer r:embed="rId5">
                    <a14:imgEffect>
                      <a14:saturation sat="49000"/>
                    </a14:imgEffect>
                    <a14:imgEffect>
                      <a14:brightnessContrast bright="40000" contrast="100000"/>
                    </a14:imgEffect>
                  </a14:imgLayer>
                </a14:imgProps>
              </a:ext>
            </a:extLst>
          </a:blip>
          <a:stretch>
            <a:fillRect/>
          </a:stretch>
        </p:blipFill>
        <p:spPr>
          <a:xfrm>
            <a:off x="4414575" y="2628203"/>
            <a:ext cx="2072820" cy="1493649"/>
          </a:xfrm>
          <a:prstGeom prst="rect">
            <a:avLst/>
          </a:prstGeom>
        </p:spPr>
      </p:pic>
      <p:pic>
        <p:nvPicPr>
          <p:cNvPr id="5" name="Picture 4">
            <a:extLst>
              <a:ext uri="{FF2B5EF4-FFF2-40B4-BE49-F238E27FC236}">
                <a16:creationId xmlns:a16="http://schemas.microsoft.com/office/drawing/2014/main" id="{ABA034A5-0A02-AF60-A2E0-61020BE98704}"/>
              </a:ext>
            </a:extLst>
          </p:cNvPr>
          <p:cNvPicPr>
            <a:picLocks noChangeAspect="1"/>
          </p:cNvPicPr>
          <p:nvPr/>
        </p:nvPicPr>
        <p:blipFill>
          <a:blip r:embed="rId4">
            <a:extLst>
              <a:ext uri="{BEBA8EAE-BF5A-486C-A8C5-ECC9F3942E4B}">
                <a14:imgProps xmlns:a14="http://schemas.microsoft.com/office/drawing/2010/main">
                  <a14:imgLayer r:embed="rId5">
                    <a14:imgEffect>
                      <a14:saturation sat="49000"/>
                    </a14:imgEffect>
                    <a14:imgEffect>
                      <a14:brightnessContrast bright="40000" contrast="100000"/>
                    </a14:imgEffect>
                  </a14:imgLayer>
                </a14:imgProps>
              </a:ext>
            </a:extLst>
          </a:blip>
          <a:stretch>
            <a:fillRect/>
          </a:stretch>
        </p:blipFill>
        <p:spPr>
          <a:xfrm>
            <a:off x="7627675" y="4685603"/>
            <a:ext cx="2072820" cy="1493649"/>
          </a:xfrm>
          <a:prstGeom prst="rect">
            <a:avLst/>
          </a:prstGeom>
        </p:spPr>
      </p:pic>
      <p:pic>
        <p:nvPicPr>
          <p:cNvPr id="7" name="Picture 6">
            <a:extLst>
              <a:ext uri="{FF2B5EF4-FFF2-40B4-BE49-F238E27FC236}">
                <a16:creationId xmlns:a16="http://schemas.microsoft.com/office/drawing/2014/main" id="{05CC6705-64FB-A0D7-4199-0A078F1E1061}"/>
              </a:ext>
            </a:extLst>
          </p:cNvPr>
          <p:cNvPicPr>
            <a:picLocks noChangeAspect="1"/>
          </p:cNvPicPr>
          <p:nvPr/>
        </p:nvPicPr>
        <p:blipFill>
          <a:blip r:embed="rId4">
            <a:extLst>
              <a:ext uri="{BEBA8EAE-BF5A-486C-A8C5-ECC9F3942E4B}">
                <a14:imgProps xmlns:a14="http://schemas.microsoft.com/office/drawing/2010/main">
                  <a14:imgLayer r:embed="rId5">
                    <a14:imgEffect>
                      <a14:saturation sat="49000"/>
                    </a14:imgEffect>
                    <a14:imgEffect>
                      <a14:brightnessContrast bright="40000" contrast="100000"/>
                    </a14:imgEffect>
                  </a14:imgLayer>
                </a14:imgProps>
              </a:ext>
            </a:extLst>
          </a:blip>
          <a:stretch>
            <a:fillRect/>
          </a:stretch>
        </p:blipFill>
        <p:spPr>
          <a:xfrm>
            <a:off x="8973875" y="1345503"/>
            <a:ext cx="2072820" cy="1493649"/>
          </a:xfrm>
          <a:prstGeom prst="rect">
            <a:avLst/>
          </a:prstGeom>
        </p:spPr>
      </p:pic>
      <p:sp>
        <p:nvSpPr>
          <p:cNvPr id="8" name="TextBox 7">
            <a:extLst>
              <a:ext uri="{FF2B5EF4-FFF2-40B4-BE49-F238E27FC236}">
                <a16:creationId xmlns:a16="http://schemas.microsoft.com/office/drawing/2014/main" id="{04F93A69-1B07-73DD-C335-9603E4F13BF9}"/>
              </a:ext>
            </a:extLst>
          </p:cNvPr>
          <p:cNvSpPr txBox="1"/>
          <p:nvPr/>
        </p:nvSpPr>
        <p:spPr>
          <a:xfrm>
            <a:off x="3268337" y="3364638"/>
            <a:ext cx="11433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rPr>
              <a:t>O</a:t>
            </a:r>
            <a:r>
              <a:rPr kumimoji="0" lang="haw-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rPr>
              <a:t>ʻahu</a:t>
            </a:r>
            <a:endParaRPr kumimoji="0" lang="en-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377962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3098632" y="261610"/>
            <a:ext cx="8689697" cy="63108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dirty="0">
                <a:solidFill>
                  <a:srgbClr val="DCDCAA"/>
                </a:solidFill>
                <a:effectLst/>
                <a:highlight>
                  <a:srgbClr val="1E1E1E"/>
                </a:highlight>
                <a:latin typeface="Consolas" panose="020B0609020204030204" pitchFamily="49" charset="0"/>
              </a:rPr>
              <a:t>parallel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-j</a:t>
            </a:r>
            <a:r>
              <a:rPr lang="en-US" b="0" dirty="0">
                <a:solidFill>
                  <a:srgbClr val="D4D4D4"/>
                </a:solidFill>
                <a:effectLst/>
                <a:highlight>
                  <a:srgbClr val="1E1E1E"/>
                </a:highlight>
                <a:latin typeface="Consolas" panose="020B0609020204030204" pitchFamily="49" charset="0"/>
              </a:rPr>
              <a:t> </a:t>
            </a:r>
            <a:r>
              <a:rPr lang="en-US" b="0" dirty="0">
                <a:solidFill>
                  <a:srgbClr val="9CDCFE"/>
                </a:solidFill>
                <a:effectLst/>
                <a:highlight>
                  <a:srgbClr val="1E1E1E"/>
                </a:highlight>
                <a:latin typeface="Consolas" panose="020B0609020204030204" pitchFamily="49" charset="0"/>
              </a:rPr>
              <a:t>$NUMPROC</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cp</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./assembly/{}/</a:t>
            </a:r>
            <a:r>
              <a:rPr lang="en-US" b="0" dirty="0" err="1">
                <a:solidFill>
                  <a:srgbClr val="CE9178"/>
                </a:solidFill>
                <a:effectLst/>
                <a:highlight>
                  <a:srgbClr val="1E1E1E"/>
                </a:highlight>
                <a:latin typeface="Consolas" panose="020B0609020204030204" pitchFamily="49" charset="0"/>
              </a:rPr>
              <a:t>contigs.fasta</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quast</a:t>
            </a:r>
            <a:r>
              <a:rPr lang="en-US" b="0" dirty="0">
                <a:solidFill>
                  <a:srgbClr val="CE9178"/>
                </a:solidFill>
                <a:effectLst/>
                <a:highlight>
                  <a:srgbClr val="1E1E1E"/>
                </a:highlight>
                <a:latin typeface="Consolas" panose="020B0609020204030204" pitchFamily="49" charset="0"/>
              </a:rPr>
              <a:t>/{}_</a:t>
            </a:r>
            <a:r>
              <a:rPr lang="en-US" b="0" dirty="0" err="1">
                <a:solidFill>
                  <a:srgbClr val="CE9178"/>
                </a:solidFill>
                <a:effectLst/>
                <a:highlight>
                  <a:srgbClr val="1E1E1E"/>
                </a:highlight>
                <a:latin typeface="Consolas" panose="020B0609020204030204" pitchFamily="49" charset="0"/>
              </a:rPr>
              <a:t>contigs.fasta</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a:r>
            <a:r>
              <a:rPr lang="en-US" b="0" dirty="0">
                <a:solidFill>
                  <a:srgbClr val="D7BA7D"/>
                </a:solidFill>
                <a:effectLst/>
                <a:highlight>
                  <a:srgbClr val="1E1E1E"/>
                </a:highlight>
                <a:latin typeface="Consolas" panose="020B0609020204030204" pitchFamily="49" charset="0"/>
              </a:rPr>
              <a:t>\</a:t>
            </a:r>
            <a:endParaRPr lang="en-US" b="0" dirty="0">
              <a:solidFill>
                <a:srgbClr val="D4D4D4"/>
              </a:solidFill>
              <a:effectLst/>
              <a:highlight>
                <a:srgbClr val="1E1E1E"/>
              </a:highlight>
              <a:latin typeface="Consolas" panose="020B0609020204030204" pitchFamily="49" charset="0"/>
            </a:endParaRPr>
          </a:p>
          <a:p>
            <a:r>
              <a:rPr lang="en-US" b="0" dirty="0">
                <a:solidFill>
                  <a:srgbClr val="CE9178"/>
                </a:solidFill>
                <a:effectLst/>
                <a:highlight>
                  <a:srgbClr val="1E1E1E"/>
                </a:highlight>
                <a:latin typeface="Consolas" panose="020B0609020204030204" pitchFamily="49" charset="0"/>
              </a:rPr>
              <a:t>` </a:t>
            </a:r>
            <a:r>
              <a:rPr lang="en-US" b="0" dirty="0">
                <a:solidFill>
                  <a:srgbClr val="DCDCAA"/>
                </a:solidFill>
                <a:effectLst/>
                <a:highlight>
                  <a:srgbClr val="1E1E1E"/>
                </a:highlight>
                <a:latin typeface="Consolas" panose="020B0609020204030204" pitchFamily="49" charset="0"/>
              </a:rPr>
              <a:t>find</a:t>
            </a:r>
            <a:r>
              <a:rPr lang="en-US" b="0" dirty="0">
                <a:solidFill>
                  <a:srgbClr val="CE9178"/>
                </a:solidFill>
                <a:effectLst/>
                <a:highlight>
                  <a:srgbClr val="1E1E1E"/>
                </a:highlight>
                <a:latin typeface="Consolas" panose="020B0609020204030204" pitchFamily="49" charset="0"/>
              </a:rPr>
              <a:t> ./assembly </a:t>
            </a:r>
            <a:r>
              <a:rPr lang="en-US" b="0" dirty="0">
                <a:solidFill>
                  <a:srgbClr val="569CD6"/>
                </a:solidFill>
                <a:effectLst/>
                <a:highlight>
                  <a:srgbClr val="1E1E1E"/>
                </a:highlight>
                <a:latin typeface="Consolas" panose="020B0609020204030204" pitchFamily="49" charset="0"/>
              </a:rPr>
              <a:t>-</a:t>
            </a:r>
            <a:r>
              <a:rPr lang="en-US" b="0" dirty="0" err="1">
                <a:solidFill>
                  <a:srgbClr val="569CD6"/>
                </a:solidFill>
                <a:effectLst/>
                <a:highlight>
                  <a:srgbClr val="1E1E1E"/>
                </a:highlight>
                <a:latin typeface="Consolas" panose="020B0609020204030204" pitchFamily="49" charset="0"/>
              </a:rPr>
              <a:t>maxdepth</a:t>
            </a:r>
            <a:r>
              <a:rPr lang="en-US" b="0" dirty="0">
                <a:solidFill>
                  <a:srgbClr val="CE9178"/>
                </a:solidFill>
                <a:effectLst/>
                <a:highlight>
                  <a:srgbClr val="1E1E1E"/>
                </a:highlight>
                <a:latin typeface="Consolas" panose="020B0609020204030204" pitchFamily="49" charset="0"/>
              </a:rPr>
              <a:t> </a:t>
            </a:r>
            <a:r>
              <a:rPr lang="en-US" b="0" dirty="0">
                <a:solidFill>
                  <a:srgbClr val="B5CEA8"/>
                </a:solidFill>
                <a:effectLst/>
                <a:highlight>
                  <a:srgbClr val="1E1E1E"/>
                </a:highlight>
                <a:latin typeface="Consolas" panose="020B0609020204030204" pitchFamily="49" charset="0"/>
              </a:rPr>
              <a:t>1</a:t>
            </a:r>
            <a:r>
              <a:rPr lang="en-US" b="0" dirty="0">
                <a:solidFill>
                  <a:srgbClr val="CE9178"/>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-type</a:t>
            </a:r>
            <a:r>
              <a:rPr lang="en-US" b="0" dirty="0">
                <a:solidFill>
                  <a:srgbClr val="CE9178"/>
                </a:solidFill>
                <a:effectLst/>
                <a:highlight>
                  <a:srgbClr val="1E1E1E"/>
                </a:highlight>
                <a:latin typeface="Consolas" panose="020B0609020204030204" pitchFamily="49" charset="0"/>
              </a:rPr>
              <a:t> d </a:t>
            </a:r>
            <a:r>
              <a:rPr lang="en-US" b="0" dirty="0">
                <a:solidFill>
                  <a:srgbClr val="D4D4D4"/>
                </a:solidFill>
                <a:effectLst/>
                <a:highlight>
                  <a:srgbClr val="1E1E1E"/>
                </a:highlight>
                <a:latin typeface="Consolas" panose="020B0609020204030204" pitchFamily="49" charset="0"/>
              </a:rPr>
              <a:t>|</a:t>
            </a:r>
            <a:r>
              <a:rPr lang="en-US" b="0" dirty="0">
                <a:solidFill>
                  <a:srgbClr val="CE9178"/>
                </a:solidFill>
                <a:effectLst/>
                <a:highlight>
                  <a:srgbClr val="1E1E1E"/>
                </a:highlight>
                <a:latin typeface="Consolas" panose="020B0609020204030204" pitchFamily="49" charset="0"/>
              </a:rPr>
              <a:t> </a:t>
            </a:r>
            <a:r>
              <a:rPr lang="en-US" b="0" dirty="0">
                <a:solidFill>
                  <a:srgbClr val="DCDCAA"/>
                </a:solidFill>
                <a:effectLst/>
                <a:highlight>
                  <a:srgbClr val="1E1E1E"/>
                </a:highlight>
                <a:latin typeface="Consolas" panose="020B0609020204030204" pitchFamily="49" charset="0"/>
              </a:rPr>
              <a:t>sort</a:t>
            </a:r>
            <a:r>
              <a:rPr lang="en-US" b="0" dirty="0">
                <a:solidFill>
                  <a:srgbClr val="CE9178"/>
                </a:solidFill>
                <a:effectLst/>
                <a:highlight>
                  <a:srgbClr val="1E1E1E"/>
                </a:highlight>
                <a:latin typeface="Consolas" panose="020B0609020204030204" pitchFamily="49" charset="0"/>
              </a:rPr>
              <a:t> </a:t>
            </a:r>
            <a:r>
              <a:rPr lang="en-US" b="0" dirty="0">
                <a:solidFill>
                  <a:srgbClr val="D4D4D4"/>
                </a:solidFill>
                <a:effectLst/>
                <a:highlight>
                  <a:srgbClr val="1E1E1E"/>
                </a:highlight>
                <a:latin typeface="Consolas" panose="020B0609020204030204" pitchFamily="49" charset="0"/>
              </a:rPr>
              <a:t>|</a:t>
            </a:r>
            <a:r>
              <a:rPr lang="en-US" b="0" dirty="0">
                <a:solidFill>
                  <a:srgbClr val="CE9178"/>
                </a:solidFill>
                <a:effectLst/>
                <a:highlight>
                  <a:srgbClr val="1E1E1E"/>
                </a:highlight>
                <a:latin typeface="Consolas" panose="020B0609020204030204" pitchFamily="49" charset="0"/>
              </a:rPr>
              <a:t> </a:t>
            </a:r>
            <a:r>
              <a:rPr lang="en-US" b="0" dirty="0" err="1">
                <a:solidFill>
                  <a:srgbClr val="DCDCAA"/>
                </a:solidFill>
                <a:effectLst/>
                <a:highlight>
                  <a:srgbClr val="1E1E1E"/>
                </a:highlight>
                <a:latin typeface="Consolas" panose="020B0609020204030204" pitchFamily="49" charset="0"/>
              </a:rPr>
              <a:t>uniq</a:t>
            </a:r>
            <a:r>
              <a:rPr lang="en-US" b="0" dirty="0">
                <a:solidFill>
                  <a:srgbClr val="CE9178"/>
                </a:solidFill>
                <a:effectLst/>
                <a:highlight>
                  <a:srgbClr val="1E1E1E"/>
                </a:highlight>
                <a:latin typeface="Consolas" panose="020B0609020204030204" pitchFamily="49" charset="0"/>
              </a:rPr>
              <a:t> </a:t>
            </a:r>
            <a:r>
              <a:rPr lang="en-US" b="0" dirty="0">
                <a:solidFill>
                  <a:srgbClr val="D4D4D4"/>
                </a:solidFill>
                <a:effectLst/>
                <a:highlight>
                  <a:srgbClr val="1E1E1E"/>
                </a:highlight>
                <a:latin typeface="Consolas" panose="020B0609020204030204" pitchFamily="49" charset="0"/>
              </a:rPr>
              <a:t>|</a:t>
            </a:r>
            <a:r>
              <a:rPr lang="en-US" b="0" dirty="0">
                <a:solidFill>
                  <a:srgbClr val="CE9178"/>
                </a:solidFill>
                <a:effectLst/>
                <a:highlight>
                  <a:srgbClr val="1E1E1E"/>
                </a:highlight>
                <a:latin typeface="Consolas" panose="020B0609020204030204" pitchFamily="49" charset="0"/>
              </a:rPr>
              <a:t> </a:t>
            </a:r>
            <a:r>
              <a:rPr lang="en-US" b="0" dirty="0">
                <a:solidFill>
                  <a:srgbClr val="DCDCAA"/>
                </a:solidFill>
                <a:effectLst/>
                <a:highlight>
                  <a:srgbClr val="1E1E1E"/>
                </a:highlight>
                <a:latin typeface="Consolas" panose="020B0609020204030204" pitchFamily="49" charset="0"/>
              </a:rPr>
              <a:t>cut</a:t>
            </a:r>
            <a:r>
              <a:rPr lang="en-US" b="0" dirty="0">
                <a:solidFill>
                  <a:srgbClr val="CE9178"/>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-d</a:t>
            </a:r>
            <a:r>
              <a:rPr lang="en-US" b="0" dirty="0">
                <a:solidFill>
                  <a:srgbClr val="CE9178"/>
                </a:solidFill>
                <a:effectLst/>
                <a:highlight>
                  <a:srgbClr val="1E1E1E"/>
                </a:highlight>
                <a:latin typeface="Consolas" panose="020B0609020204030204" pitchFamily="49" charset="0"/>
              </a:rPr>
              <a:t> "/" </a:t>
            </a:r>
            <a:r>
              <a:rPr lang="en-US" b="0" dirty="0">
                <a:solidFill>
                  <a:srgbClr val="569CD6"/>
                </a:solidFill>
                <a:effectLst/>
                <a:highlight>
                  <a:srgbClr val="1E1E1E"/>
                </a:highlight>
                <a:latin typeface="Consolas" panose="020B0609020204030204" pitchFamily="49" charset="0"/>
              </a:rPr>
              <a:t>-f3</a:t>
            </a:r>
            <a:r>
              <a:rPr lang="en-US" b="0" dirty="0">
                <a:solidFill>
                  <a:srgbClr val="CE9178"/>
                </a:solidFill>
                <a:effectLst/>
                <a:highlight>
                  <a:srgbClr val="1E1E1E"/>
                </a:highlight>
                <a:latin typeface="Consolas" panose="020B0609020204030204" pitchFamily="49" charset="0"/>
              </a:rPr>
              <a:t> `</a:t>
            </a:r>
            <a:endParaRPr lang="en-US" b="0" dirty="0">
              <a:solidFill>
                <a:srgbClr val="D4D4D4"/>
              </a:solidFill>
              <a:effectLst/>
              <a:highlight>
                <a:srgbClr val="1E1E1E"/>
              </a:highlight>
              <a:latin typeface="Consolas" panose="020B0609020204030204" pitchFamily="49" charset="0"/>
            </a:endParaRPr>
          </a:p>
          <a:p>
            <a:br>
              <a:rPr lang="en-US" b="0" dirty="0">
                <a:solidFill>
                  <a:srgbClr val="D4D4D4"/>
                </a:solidFill>
                <a:effectLst/>
                <a:highlight>
                  <a:srgbClr val="1E1E1E"/>
                </a:highlight>
                <a:latin typeface="Consolas" panose="020B0609020204030204" pitchFamily="49" charset="0"/>
              </a:rPr>
            </a:br>
            <a:r>
              <a:rPr lang="en-US" b="0" dirty="0" err="1">
                <a:solidFill>
                  <a:srgbClr val="9CDCFE"/>
                </a:solidFill>
                <a:effectLst/>
                <a:highlight>
                  <a:srgbClr val="1E1E1E"/>
                </a:highlight>
                <a:latin typeface="Consolas" panose="020B0609020204030204" pitchFamily="49" charset="0"/>
              </a:rPr>
              <a:t>all_default</a:t>
            </a:r>
            <a:r>
              <a:rPr lang="en-US" b="0" dirty="0">
                <a:solidFill>
                  <a:srgbClr val="D4D4D4"/>
                </a:solidFill>
                <a:effectLst/>
                <a:highlight>
                  <a:srgbClr val="1E1E1E"/>
                </a:highlight>
                <a:latin typeface="Consolas" panose="020B0609020204030204" pitchFamily="49" charset="0"/>
              </a:rPr>
              <a:t>=(</a:t>
            </a:r>
            <a:r>
              <a:rPr lang="en-US" b="0" dirty="0">
                <a:solidFill>
                  <a:srgbClr val="CE9178"/>
                </a:solidFill>
                <a:effectLst/>
                <a:highlight>
                  <a:srgbClr val="1E1E1E"/>
                </a:highlight>
                <a:latin typeface="Consolas" panose="020B0609020204030204" pitchFamily="49" charset="0"/>
              </a:rPr>
              <a:t>` </a:t>
            </a:r>
            <a:r>
              <a:rPr lang="en-US" b="0" dirty="0">
                <a:solidFill>
                  <a:srgbClr val="DCDCAA"/>
                </a:solidFill>
                <a:effectLst/>
                <a:highlight>
                  <a:srgbClr val="1E1E1E"/>
                </a:highlight>
                <a:latin typeface="Consolas" panose="020B0609020204030204" pitchFamily="49" charset="0"/>
              </a:rPr>
              <a:t>find</a:t>
            </a:r>
            <a:r>
              <a:rPr lang="en-US" b="0" dirty="0">
                <a:solidFill>
                  <a:srgbClr val="CE9178"/>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quast</a:t>
            </a:r>
            <a:r>
              <a:rPr lang="en-US" b="0" dirty="0">
                <a:solidFill>
                  <a:srgbClr val="CE9178"/>
                </a:solidFill>
                <a:effectLst/>
                <a:highlight>
                  <a:srgbClr val="1E1E1E"/>
                </a:highlight>
                <a:latin typeface="Consolas" panose="020B0609020204030204" pitchFamily="49" charset="0"/>
              </a:rPr>
              <a:t>/</a:t>
            </a:r>
            <a:r>
              <a:rPr lang="en-US" b="0" dirty="0">
                <a:solidFill>
                  <a:srgbClr val="569CD6"/>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contigs.fasta</a:t>
            </a:r>
            <a:r>
              <a:rPr lang="en-US" b="0" dirty="0">
                <a:solidFill>
                  <a:srgbClr val="CE9178"/>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-type</a:t>
            </a:r>
            <a:r>
              <a:rPr lang="en-US" b="0" dirty="0">
                <a:solidFill>
                  <a:srgbClr val="CE9178"/>
                </a:solidFill>
                <a:effectLst/>
                <a:highlight>
                  <a:srgbClr val="1E1E1E"/>
                </a:highlight>
                <a:latin typeface="Consolas" panose="020B0609020204030204" pitchFamily="49" charset="0"/>
              </a:rPr>
              <a:t> f `</a:t>
            </a:r>
            <a:r>
              <a:rPr lang="en-US" b="0" dirty="0">
                <a:solidFill>
                  <a:srgbClr val="D4D4D4"/>
                </a:solidFill>
                <a:effectLst/>
                <a:highlight>
                  <a:srgbClr val="1E1E1E"/>
                </a:highlight>
                <a:latin typeface="Consolas" panose="020B0609020204030204" pitchFamily="49" charset="0"/>
              </a:rPr>
              <a:t>)</a:t>
            </a:r>
          </a:p>
          <a:p>
            <a:br>
              <a:rPr lang="en-US" b="0" dirty="0">
                <a:solidFill>
                  <a:srgbClr val="D4D4D4"/>
                </a:solidFill>
                <a:effectLst/>
                <a:highlight>
                  <a:srgbClr val="1E1E1E"/>
                </a:highlight>
                <a:latin typeface="Consolas" panose="020B0609020204030204" pitchFamily="49" charset="0"/>
              </a:rPr>
            </a:br>
            <a:r>
              <a:rPr lang="en-US" b="0" dirty="0">
                <a:solidFill>
                  <a:srgbClr val="DCDCAA"/>
                </a:solidFill>
                <a:effectLst/>
                <a:highlight>
                  <a:srgbClr val="1E1E1E"/>
                </a:highlight>
                <a:latin typeface="Consolas" panose="020B0609020204030204" pitchFamily="49" charset="0"/>
              </a:rPr>
              <a:t>quast.py</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--large</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-e</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-k</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-t</a:t>
            </a:r>
            <a:r>
              <a:rPr lang="en-US" b="0" dirty="0">
                <a:solidFill>
                  <a:srgbClr val="D4D4D4"/>
                </a:solidFill>
                <a:effectLst/>
                <a:highlight>
                  <a:srgbClr val="1E1E1E"/>
                </a:highlight>
                <a:latin typeface="Consolas" panose="020B0609020204030204" pitchFamily="49" charset="0"/>
              </a:rPr>
              <a:t> </a:t>
            </a:r>
            <a:r>
              <a:rPr lang="en-US" b="0" dirty="0">
                <a:solidFill>
                  <a:srgbClr val="9CDCFE"/>
                </a:solidFill>
                <a:effectLst/>
                <a:highlight>
                  <a:srgbClr val="1E1E1E"/>
                </a:highlight>
                <a:latin typeface="Consolas" panose="020B0609020204030204" pitchFamily="49" charset="0"/>
              </a:rPr>
              <a:t>$NUMPROC</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-m</a:t>
            </a:r>
            <a:r>
              <a:rPr lang="en-US" b="0" dirty="0">
                <a:solidFill>
                  <a:srgbClr val="D4D4D4"/>
                </a:solidFill>
                <a:effectLst/>
                <a:highlight>
                  <a:srgbClr val="1E1E1E"/>
                </a:highlight>
                <a:latin typeface="Consolas" panose="020B0609020204030204" pitchFamily="49" charset="0"/>
              </a:rPr>
              <a:t> </a:t>
            </a:r>
            <a:r>
              <a:rPr lang="en-US" b="0" dirty="0">
                <a:solidFill>
                  <a:srgbClr val="9CDCFE"/>
                </a:solidFill>
                <a:effectLst/>
                <a:highlight>
                  <a:srgbClr val="1E1E1E"/>
                </a:highlight>
                <a:latin typeface="Consolas" panose="020B0609020204030204" pitchFamily="49" charset="0"/>
              </a:rPr>
              <a:t>$MEMORY</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err="1">
                <a:solidFill>
                  <a:srgbClr val="9CDCFE"/>
                </a:solidFill>
                <a:effectLst/>
                <a:highlight>
                  <a:srgbClr val="1E1E1E"/>
                </a:highlight>
                <a:latin typeface="Consolas" panose="020B0609020204030204" pitchFamily="49" charset="0"/>
              </a:rPr>
              <a:t>all_default</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-o</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quast</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default_spades</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a:r>
          </a:p>
        </p:txBody>
      </p:sp>
      <p:sp>
        <p:nvSpPr>
          <p:cNvPr id="13" name="TextBox 12">
            <a:extLst>
              <a:ext uri="{FF2B5EF4-FFF2-40B4-BE49-F238E27FC236}">
                <a16:creationId xmlns:a16="http://schemas.microsoft.com/office/drawing/2014/main" id="{CDAED432-9CD4-41C6-97A1-C38FD07D3008}"/>
              </a:ext>
            </a:extLst>
          </p:cNvPr>
          <p:cNvSpPr txBox="1"/>
          <p:nvPr/>
        </p:nvSpPr>
        <p:spPr>
          <a:xfrm>
            <a:off x="129257" y="518081"/>
            <a:ext cx="2743089" cy="2025879"/>
          </a:xfrm>
          <a:prstGeom prst="chevron">
            <a:avLst>
              <a:gd name="adj" fmla="val 30075"/>
            </a:avLst>
          </a:prstGeom>
          <a:solidFill>
            <a:srgbClr val="7030A0"/>
          </a:solidFill>
        </p:spPr>
        <p:txBody>
          <a:bodyPr wrap="square" rtlCol="0">
            <a:spAutoFit/>
          </a:bodyPr>
          <a:lstStyle/>
          <a:p>
            <a:pPr algn="ctr"/>
            <a:endParaRPr lang="en-US" sz="2800" dirty="0"/>
          </a:p>
        </p:txBody>
      </p:sp>
      <p:sp>
        <p:nvSpPr>
          <p:cNvPr id="16" name="TextBox 15">
            <a:extLst>
              <a:ext uri="{FF2B5EF4-FFF2-40B4-BE49-F238E27FC236}">
                <a16:creationId xmlns:a16="http://schemas.microsoft.com/office/drawing/2014/main" id="{EC54A4A4-93B6-48AE-B5A6-D2FDD4547059}"/>
              </a:ext>
            </a:extLst>
          </p:cNvPr>
          <p:cNvSpPr txBox="1"/>
          <p:nvPr/>
        </p:nvSpPr>
        <p:spPr>
          <a:xfrm>
            <a:off x="523986" y="0"/>
            <a:ext cx="2072986"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Assembly QC</a:t>
            </a:r>
          </a:p>
        </p:txBody>
      </p:sp>
      <p:pic>
        <p:nvPicPr>
          <p:cNvPr id="2" name="Picture 1">
            <a:extLst>
              <a:ext uri="{FF2B5EF4-FFF2-40B4-BE49-F238E27FC236}">
                <a16:creationId xmlns:a16="http://schemas.microsoft.com/office/drawing/2014/main" id="{4B0FD9D8-789B-46BF-A901-052D7AB58E7E}"/>
              </a:ext>
            </a:extLst>
          </p:cNvPr>
          <p:cNvPicPr>
            <a:picLocks noChangeAspect="1"/>
          </p:cNvPicPr>
          <p:nvPr/>
        </p:nvPicPr>
        <p:blipFill>
          <a:blip r:embed="rId2"/>
          <a:stretch>
            <a:fillRect/>
          </a:stretch>
        </p:blipFill>
        <p:spPr>
          <a:xfrm>
            <a:off x="907625" y="1241203"/>
            <a:ext cx="1689347" cy="584774"/>
          </a:xfrm>
          <a:prstGeom prst="rect">
            <a:avLst/>
          </a:prstGeom>
        </p:spPr>
      </p:pic>
    </p:spTree>
    <p:extLst>
      <p:ext uri="{BB962C8B-B14F-4D97-AF65-F5344CB8AC3E}">
        <p14:creationId xmlns:p14="http://schemas.microsoft.com/office/powerpoint/2010/main" val="930543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2989944" y="273591"/>
            <a:ext cx="9066594" cy="63108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dirty="0">
                <a:solidFill>
                  <a:srgbClr val="C586C0"/>
                </a:solidFill>
                <a:effectLst/>
                <a:highlight>
                  <a:srgbClr val="1E1E1E"/>
                </a:highlight>
                <a:latin typeface="Consolas" panose="020B0609020204030204" pitchFamily="49" charset="0"/>
              </a:rPr>
              <a:t>for</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9CDCFE"/>
                </a:solidFill>
                <a:effectLst/>
                <a:highlight>
                  <a:srgbClr val="1E1E1E"/>
                </a:highlight>
                <a:latin typeface="Consolas" panose="020B0609020204030204" pitchFamily="49" charset="0"/>
              </a:rPr>
              <a:t>i</a:t>
            </a:r>
            <a:r>
              <a:rPr lang="en-US" sz="1600" b="0" dirty="0">
                <a:solidFill>
                  <a:srgbClr val="D4D4D4"/>
                </a:solidFill>
                <a:effectLst/>
                <a:highlight>
                  <a:srgbClr val="1E1E1E"/>
                </a:highlight>
                <a:latin typeface="Consolas" panose="020B0609020204030204" pitchFamily="49" charset="0"/>
              </a:rPr>
              <a:t> </a:t>
            </a:r>
            <a:r>
              <a:rPr lang="en-US" sz="1600" b="0" dirty="0">
                <a:solidFill>
                  <a:srgbClr val="C586C0"/>
                </a:solidFill>
                <a:effectLst/>
                <a:highlight>
                  <a:srgbClr val="1E1E1E"/>
                </a:highlight>
                <a:latin typeface="Consolas" panose="020B0609020204030204" pitchFamily="49" charset="0"/>
              </a:rPr>
              <a:t>in</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quast</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maxdepth</a:t>
            </a:r>
            <a:r>
              <a:rPr lang="en-US" sz="1600" b="0" dirty="0">
                <a:solidFill>
                  <a:srgbClr val="CE9178"/>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1</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fasta</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-type</a:t>
            </a:r>
            <a:r>
              <a:rPr lang="en-US" sz="1600" b="0" dirty="0">
                <a:solidFill>
                  <a:srgbClr val="CE9178"/>
                </a:solidFill>
                <a:effectLst/>
                <a:highlight>
                  <a:srgbClr val="1E1E1E"/>
                </a:highlight>
                <a:latin typeface="Consolas" panose="020B0609020204030204" pitchFamily="49" charset="0"/>
              </a:rPr>
              <a:t> f`</a:t>
            </a:r>
            <a:r>
              <a:rPr lang="en-US" sz="1600" b="0" dirty="0">
                <a:solidFill>
                  <a:srgbClr val="D4D4D4"/>
                </a:solidFill>
                <a:effectLst/>
                <a:highlight>
                  <a:srgbClr val="1E1E1E"/>
                </a:highlight>
                <a:latin typeface="Consolas" panose="020B0609020204030204" pitchFamily="49" charset="0"/>
              </a:rPr>
              <a:t> ; </a:t>
            </a:r>
            <a:r>
              <a:rPr lang="en-US" sz="1600" b="0" dirty="0">
                <a:solidFill>
                  <a:srgbClr val="C586C0"/>
                </a:solidFill>
                <a:effectLst/>
                <a:highlight>
                  <a:srgbClr val="1E1E1E"/>
                </a:highlight>
                <a:latin typeface="Consolas" panose="020B0609020204030204" pitchFamily="49" charset="0"/>
              </a:rPr>
              <a:t>do</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sed</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a;N</a:t>
            </a:r>
            <a:r>
              <a:rPr lang="en-US" sz="1600" b="0" dirty="0">
                <a:solidFill>
                  <a:srgbClr val="CE9178"/>
                </a:solidFill>
                <a:effectLst/>
                <a:highlight>
                  <a:srgbClr val="1E1E1E"/>
                </a:highlight>
                <a:latin typeface="Consolas" panose="020B0609020204030204" pitchFamily="49" charset="0"/>
              </a:rPr>
              <a:t>;/^&gt;/M!s/\n//;</a:t>
            </a:r>
            <a:r>
              <a:rPr lang="en-US" sz="1600" b="0" dirty="0" err="1">
                <a:solidFill>
                  <a:srgbClr val="CE9178"/>
                </a:solidFill>
                <a:effectLst/>
                <a:highlight>
                  <a:srgbClr val="1E1E1E"/>
                </a:highlight>
                <a:latin typeface="Consolas" panose="020B0609020204030204" pitchFamily="49" charset="0"/>
              </a:rPr>
              <a:t>ta;P;D</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9CDCFE"/>
                </a:solidFill>
                <a:effectLst/>
                <a:highlight>
                  <a:srgbClr val="1E1E1E"/>
                </a:highlight>
                <a:latin typeface="Consolas" panose="020B0609020204030204" pitchFamily="49" charset="0"/>
              </a:rPr>
              <a:t>i</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awk</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'/^&gt;/ { </a:t>
            </a:r>
            <a:r>
              <a:rPr lang="en-US" sz="1600" b="0" dirty="0" err="1">
                <a:solidFill>
                  <a:srgbClr val="CE9178"/>
                </a:solidFill>
                <a:effectLst/>
                <a:highlight>
                  <a:srgbClr val="1E1E1E"/>
                </a:highlight>
                <a:latin typeface="Consolas" panose="020B0609020204030204" pitchFamily="49" charset="0"/>
              </a:rPr>
              <a:t>getline</a:t>
            </a:r>
            <a:r>
              <a:rPr lang="en-US" sz="1600" b="0" dirty="0">
                <a:solidFill>
                  <a:srgbClr val="CE9178"/>
                </a:solidFill>
                <a:effectLst/>
                <a:highlight>
                  <a:srgbClr val="1E1E1E"/>
                </a:highlight>
                <a:latin typeface="Consolas" panose="020B0609020204030204" pitchFamily="49" charset="0"/>
              </a:rPr>
              <a:t> seq } length(seq) &gt; 2000 { print $0 "\n" seq }'</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&gt; ${</a:t>
            </a:r>
            <a:r>
              <a:rPr lang="en-US" sz="1600" b="0" dirty="0" err="1">
                <a:solidFill>
                  <a:srgbClr val="9CDCFE"/>
                </a:solidFill>
                <a:effectLst/>
                <a:highlight>
                  <a:srgbClr val="1E1E1E"/>
                </a:highlight>
                <a:latin typeface="Consolas" panose="020B0609020204030204" pitchFamily="49" charset="0"/>
              </a:rPr>
              <a:t>i</a:t>
            </a:r>
            <a:r>
              <a:rPr lang="en-US" sz="1600" b="0" dirty="0">
                <a:solidFill>
                  <a:srgbClr val="D4D4D4"/>
                </a:solidFill>
                <a:effectLst/>
                <a:highlight>
                  <a:srgbClr val="1E1E1E"/>
                </a:highlight>
                <a:latin typeface="Consolas" panose="020B0609020204030204" pitchFamily="49" charset="0"/>
              </a:rPr>
              <a:t>/</a:t>
            </a:r>
            <a:r>
              <a:rPr lang="en-US" sz="1600" b="0" dirty="0">
                <a:solidFill>
                  <a:srgbClr val="9CDCFE"/>
                </a:solidFill>
                <a:effectLst/>
                <a:highlight>
                  <a:srgbClr val="1E1E1E"/>
                </a:highlight>
                <a:latin typeface="Consolas" panose="020B0609020204030204" pitchFamily="49" charset="0"/>
              </a:rPr>
              <a:t>_</a:t>
            </a:r>
            <a:r>
              <a:rPr lang="en-US" sz="1600" b="0" dirty="0" err="1">
                <a:solidFill>
                  <a:srgbClr val="9CDCFE"/>
                </a:solidFill>
                <a:effectLst/>
                <a:highlight>
                  <a:srgbClr val="1E1E1E"/>
                </a:highlight>
                <a:latin typeface="Consolas" panose="020B0609020204030204" pitchFamily="49" charset="0"/>
              </a:rPr>
              <a:t>kmer_contigs</a:t>
            </a:r>
            <a:r>
              <a:rPr lang="en-US" sz="1600" b="0" dirty="0" err="1">
                <a:solidFill>
                  <a:srgbClr val="D4D4D4"/>
                </a:solidFill>
                <a:effectLst/>
                <a:highlight>
                  <a:srgbClr val="1E1E1E"/>
                </a:highlight>
                <a:latin typeface="Consolas" panose="020B0609020204030204" pitchFamily="49" charset="0"/>
              </a:rPr>
              <a:t>.</a:t>
            </a:r>
            <a:r>
              <a:rPr lang="en-US" sz="1600" b="0" dirty="0" err="1">
                <a:solidFill>
                  <a:srgbClr val="9CDCFE"/>
                </a:solidFill>
                <a:effectLst/>
                <a:highlight>
                  <a:srgbClr val="1E1E1E"/>
                </a:highlight>
                <a:latin typeface="Consolas" panose="020B0609020204030204" pitchFamily="49" charset="0"/>
              </a:rPr>
              <a:t>fasta</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_</a:t>
            </a:r>
            <a:r>
              <a:rPr lang="en-US" sz="1600" b="0" dirty="0" err="1">
                <a:solidFill>
                  <a:srgbClr val="CE9178"/>
                </a:solidFill>
                <a:effectLst/>
                <a:highlight>
                  <a:srgbClr val="1E1E1E"/>
                </a:highlight>
                <a:latin typeface="Consolas" panose="020B0609020204030204" pitchFamily="49" charset="0"/>
              </a:rPr>
              <a:t>large.fa</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586C0"/>
                </a:solidFill>
                <a:effectLst/>
                <a:highlight>
                  <a:srgbClr val="1E1E1E"/>
                </a:highlight>
                <a:latin typeface="Consolas" panose="020B0609020204030204" pitchFamily="49" charset="0"/>
              </a:rPr>
              <a:t>done</a:t>
            </a:r>
            <a:r>
              <a:rPr lang="en-US" sz="1600" b="0" dirty="0">
                <a:solidFill>
                  <a:srgbClr val="D4D4D4"/>
                </a:solidFill>
                <a:effectLst/>
                <a:highlight>
                  <a:srgbClr val="1E1E1E"/>
                </a:highlight>
                <a:latin typeface="Consolas" panose="020B0609020204030204" pitchFamily="49" charset="0"/>
              </a:rPr>
              <a:t> </a:t>
            </a:r>
          </a:p>
          <a:p>
            <a:endParaRPr lang="en-US" sz="1600" dirty="0">
              <a:solidFill>
                <a:srgbClr val="D4D4D4"/>
              </a:solidFill>
              <a:highlight>
                <a:srgbClr val="1E1E1E"/>
              </a:highlight>
              <a:latin typeface="Consolas" panose="020B0609020204030204" pitchFamily="49" charset="0"/>
            </a:endParaRPr>
          </a:p>
          <a:p>
            <a:r>
              <a:rPr lang="en-US" sz="1600" b="0" dirty="0">
                <a:solidFill>
                  <a:srgbClr val="DCDCAA"/>
                </a:solidFill>
                <a:effectLst/>
                <a:highlight>
                  <a:srgbClr val="1E1E1E"/>
                </a:highlight>
                <a:latin typeface="Consolas" panose="020B0609020204030204" pitchFamily="49" charset="0"/>
              </a:rPr>
              <a:t>parallel</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-j</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$NUMPROC</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bwa</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index</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D7BA7D"/>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./mapping ./trimming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fasta</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-o</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"*.fq.gz" `</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6A9955"/>
                </a:solidFill>
                <a:effectLst/>
                <a:highlight>
                  <a:srgbClr val="1E1E1E"/>
                </a:highlight>
                <a:latin typeface="Consolas" panose="020B0609020204030204" pitchFamily="49" charset="0"/>
              </a:rPr>
              <a:t>#` find ./trimming ./mapping -name "*.f*.</a:t>
            </a:r>
            <a:r>
              <a:rPr lang="en-US" sz="1600" b="0" dirty="0" err="1">
                <a:solidFill>
                  <a:srgbClr val="6A9955"/>
                </a:solidFill>
                <a:effectLst/>
                <a:highlight>
                  <a:srgbClr val="1E1E1E"/>
                </a:highlight>
                <a:latin typeface="Consolas" panose="020B0609020204030204" pitchFamily="49" charset="0"/>
              </a:rPr>
              <a:t>gz</a:t>
            </a:r>
            <a:r>
              <a:rPr lang="en-US" sz="1600" b="0" dirty="0">
                <a:solidFill>
                  <a:srgbClr val="6A9955"/>
                </a:solidFill>
                <a:effectLst/>
                <a:highlight>
                  <a:srgbClr val="1E1E1E"/>
                </a:highlight>
                <a:latin typeface="Consolas" panose="020B0609020204030204" pitchFamily="49" charset="0"/>
              </a:rPr>
              <a:t>" -o -name "*.</a:t>
            </a:r>
            <a:r>
              <a:rPr lang="en-US" sz="1600" b="0" dirty="0" err="1">
                <a:solidFill>
                  <a:srgbClr val="6A9955"/>
                </a:solidFill>
                <a:effectLst/>
                <a:highlight>
                  <a:srgbClr val="1E1E1E"/>
                </a:highlight>
                <a:latin typeface="Consolas" panose="020B0609020204030204" pitchFamily="49" charset="0"/>
              </a:rPr>
              <a:t>fasta</a:t>
            </a:r>
            <a:r>
              <a:rPr lang="en-US" sz="1600" b="0" dirty="0">
                <a:solidFill>
                  <a:srgbClr val="6A9955"/>
                </a:solidFill>
                <a:effectLst/>
                <a:highlight>
                  <a:srgbClr val="1E1E1E"/>
                </a:highlight>
                <a:latin typeface="Consolas" panose="020B0609020204030204" pitchFamily="49" charset="0"/>
              </a:rPr>
              <a:t>" `</a:t>
            </a:r>
            <a:endParaRPr lang="en-US" sz="1600" b="0" dirty="0">
              <a:solidFill>
                <a:srgbClr val="D4D4D4"/>
              </a:solidFill>
              <a:effectLst/>
              <a:highlight>
                <a:srgbClr val="1E1E1E"/>
              </a:highlight>
              <a:latin typeface="Consolas" panose="020B0609020204030204" pitchFamily="49" charset="0"/>
            </a:endParaRPr>
          </a:p>
          <a:p>
            <a:endParaRPr lang="en-US" sz="1600" b="0" dirty="0">
              <a:solidFill>
                <a:srgbClr val="D4D4D4"/>
              </a:solidFill>
              <a:effectLst/>
              <a:highlight>
                <a:srgbClr val="1E1E1E"/>
              </a:highlight>
              <a:latin typeface="Consolas" panose="020B0609020204030204" pitchFamily="49" charset="0"/>
            </a:endParaRPr>
          </a:p>
        </p:txBody>
      </p:sp>
      <p:sp>
        <p:nvSpPr>
          <p:cNvPr id="8" name="TextBox 7">
            <a:extLst>
              <a:ext uri="{FF2B5EF4-FFF2-40B4-BE49-F238E27FC236}">
                <a16:creationId xmlns:a16="http://schemas.microsoft.com/office/drawing/2014/main" id="{413B924D-6A8C-4270-B36E-C19E9F4F0117}"/>
              </a:ext>
            </a:extLst>
          </p:cNvPr>
          <p:cNvSpPr txBox="1"/>
          <p:nvPr/>
        </p:nvSpPr>
        <p:spPr>
          <a:xfrm>
            <a:off x="164162" y="518081"/>
            <a:ext cx="2743089" cy="2025879"/>
          </a:xfrm>
          <a:prstGeom prst="chevron">
            <a:avLst>
              <a:gd name="adj" fmla="val 31230"/>
            </a:avLst>
          </a:prstGeom>
          <a:solidFill>
            <a:srgbClr val="7030A0"/>
          </a:solidFill>
        </p:spPr>
        <p:txBody>
          <a:bodyPr wrap="square" rtlCol="0">
            <a:spAutoFit/>
          </a:bodyPr>
          <a:lstStyle/>
          <a:p>
            <a:pPr algn="ctr"/>
            <a:endParaRPr lang="en-US" sz="2800" dirty="0"/>
          </a:p>
        </p:txBody>
      </p:sp>
      <p:sp>
        <p:nvSpPr>
          <p:cNvPr id="9" name="TextBox 8">
            <a:extLst>
              <a:ext uri="{FF2B5EF4-FFF2-40B4-BE49-F238E27FC236}">
                <a16:creationId xmlns:a16="http://schemas.microsoft.com/office/drawing/2014/main" id="{CB791D11-581D-4AE8-8F1B-B9AA6C7F4976}"/>
              </a:ext>
            </a:extLst>
          </p:cNvPr>
          <p:cNvSpPr txBox="1"/>
          <p:nvPr/>
        </p:nvSpPr>
        <p:spPr>
          <a:xfrm>
            <a:off x="-733107" y="1960536"/>
            <a:ext cx="4238223" cy="584775"/>
          </a:xfrm>
          <a:prstGeom prst="rect">
            <a:avLst/>
          </a:prstGeom>
          <a:noFill/>
        </p:spPr>
        <p:txBody>
          <a:bodyPr wrap="square" rtlCol="0">
            <a:spAutoFit/>
          </a:bodyPr>
          <a:lstStyle/>
          <a:p>
            <a:pPr algn="ctr"/>
            <a:r>
              <a:rPr lang="en-US" sz="3200" dirty="0">
                <a:solidFill>
                  <a:schemeClr val="bg2">
                    <a:lumMod val="25000"/>
                    <a:lumOff val="75000"/>
                  </a:schemeClr>
                </a:solidFill>
                <a:latin typeface="Ubuntu Mono" panose="020B0509030602030204" pitchFamily="49" charset="0"/>
              </a:rPr>
              <a:t>bwa</a:t>
            </a:r>
            <a:endParaRPr lang="en-US" sz="3200" dirty="0">
              <a:solidFill>
                <a:schemeClr val="bg2">
                  <a:lumMod val="25000"/>
                  <a:lumOff val="75000"/>
                </a:schemeClr>
              </a:solidFill>
            </a:endParaRPr>
          </a:p>
        </p:txBody>
      </p:sp>
      <p:sp>
        <p:nvSpPr>
          <p:cNvPr id="10" name="TextBox 9">
            <a:extLst>
              <a:ext uri="{FF2B5EF4-FFF2-40B4-BE49-F238E27FC236}">
                <a16:creationId xmlns:a16="http://schemas.microsoft.com/office/drawing/2014/main" id="{BD25B173-3171-4469-A6EA-89C2C9AD73E8}"/>
              </a:ext>
            </a:extLst>
          </p:cNvPr>
          <p:cNvSpPr txBox="1"/>
          <p:nvPr/>
        </p:nvSpPr>
        <p:spPr>
          <a:xfrm>
            <a:off x="135462" y="0"/>
            <a:ext cx="2677709"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Mapping</a:t>
            </a:r>
          </a:p>
        </p:txBody>
      </p:sp>
      <p:pic>
        <p:nvPicPr>
          <p:cNvPr id="12" name="Picture 11">
            <a:extLst>
              <a:ext uri="{FF2B5EF4-FFF2-40B4-BE49-F238E27FC236}">
                <a16:creationId xmlns:a16="http://schemas.microsoft.com/office/drawing/2014/main" id="{AE4A387C-BE91-45CD-9459-3C2B1087B8C2}"/>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1099065" y="809039"/>
            <a:ext cx="1178478" cy="1141387"/>
          </a:xfrm>
          <a:prstGeom prst="rect">
            <a:avLst/>
          </a:prstGeom>
        </p:spPr>
      </p:pic>
    </p:spTree>
    <p:extLst>
      <p:ext uri="{BB962C8B-B14F-4D97-AF65-F5344CB8AC3E}">
        <p14:creationId xmlns:p14="http://schemas.microsoft.com/office/powerpoint/2010/main" val="1995469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2989944" y="273591"/>
            <a:ext cx="9066594" cy="63108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dirty="0">
                <a:solidFill>
                  <a:srgbClr val="D4D4D4"/>
                </a:solidFill>
                <a:effectLst/>
                <a:highlight>
                  <a:srgbClr val="1E1E1E"/>
                </a:highlight>
                <a:latin typeface="Consolas" panose="020B0609020204030204" pitchFamily="49" charset="0"/>
              </a:rPr>
              <a:t>    </a:t>
            </a:r>
            <a:r>
              <a:rPr lang="en-US" sz="1600" b="0" dirty="0">
                <a:solidFill>
                  <a:srgbClr val="6A9955"/>
                </a:solidFill>
                <a:effectLst/>
                <a:highlight>
                  <a:srgbClr val="1E1E1E"/>
                </a:highlight>
                <a:latin typeface="Consolas" panose="020B0609020204030204" pitchFamily="49" charset="0"/>
              </a:rPr>
              <a:t>#PAIRED</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parallel</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-j</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9CDCFE"/>
                </a:solidFill>
                <a:effectLst/>
                <a:highlight>
                  <a:srgbClr val="1E1E1E"/>
                </a:highlight>
                <a:latin typeface="Consolas" panose="020B0609020204030204" pitchFamily="49" charset="0"/>
              </a:rPr>
              <a:t>LIBS</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 ($SPLITS </a:t>
            </a:r>
            <a:r>
              <a:rPr lang="en-US" sz="1600" b="0" dirty="0">
                <a:solidFill>
                  <a:srgbClr val="569CD6"/>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2</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 </a:t>
            </a:r>
            <a:r>
              <a:rPr lang="en-US" sz="1600" b="0" dirty="0">
                <a:solidFill>
                  <a:srgbClr val="D7BA7D"/>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"bwa mem ./mapping/${</a:t>
            </a:r>
            <a:r>
              <a:rPr lang="en-US" sz="1600" b="0" dirty="0">
                <a:solidFill>
                  <a:srgbClr val="9CDCFE"/>
                </a:solidFill>
                <a:effectLst/>
                <a:highlight>
                  <a:srgbClr val="1E1E1E"/>
                </a:highlight>
                <a:latin typeface="Consolas" panose="020B0609020204030204" pitchFamily="49" charset="0"/>
              </a:rPr>
              <a:t>PROJ</a:t>
            </a:r>
            <a:r>
              <a:rPr lang="en-US" sz="1600" b="0" dirty="0">
                <a:solidFill>
                  <a:srgbClr val="CE9178"/>
                </a:solidFill>
                <a:effectLst/>
                <a:highlight>
                  <a:srgbClr val="1E1E1E"/>
                </a:highlight>
                <a:latin typeface="Consolas" panose="020B0609020204030204" pitchFamily="49" charset="0"/>
              </a:rPr>
              <a:t>}_</a:t>
            </a:r>
            <a:r>
              <a:rPr lang="en-US" sz="1600" b="0" dirty="0" err="1">
                <a:solidFill>
                  <a:srgbClr val="CE9178"/>
                </a:solidFill>
                <a:effectLst/>
                <a:highlight>
                  <a:srgbClr val="1E1E1E"/>
                </a:highlight>
                <a:latin typeface="Consolas" panose="020B0609020204030204" pitchFamily="49" charset="0"/>
              </a:rPr>
              <a:t>reference.fasta</a:t>
            </a:r>
            <a:r>
              <a:rPr lang="en-US" sz="1600" b="0" dirty="0">
                <a:solidFill>
                  <a:srgbClr val="CE9178"/>
                </a:solidFill>
                <a:effectLst/>
                <a:highlight>
                  <a:srgbClr val="1E1E1E"/>
                </a:highlight>
                <a:latin typeface="Consolas" panose="020B0609020204030204" pitchFamily="49" charset="0"/>
              </a:rPr>
              <a:t> {1} {2} "</a:t>
            </a:r>
            <a:r>
              <a:rPr lang="en-US" sz="1600" b="0" dirty="0">
                <a:solidFill>
                  <a:srgbClr val="D7BA7D"/>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"-L 20,5 -t $(( </a:t>
            </a:r>
            <a:r>
              <a:rPr lang="en-US" sz="1600" b="0" dirty="0">
                <a:solidFill>
                  <a:srgbClr val="9CDCFE"/>
                </a:solidFill>
                <a:effectLst/>
                <a:highlight>
                  <a:srgbClr val="1E1E1E"/>
                </a:highlight>
                <a:latin typeface="Consolas" panose="020B0609020204030204" pitchFamily="49" charset="0"/>
              </a:rPr>
              <a:t>$NUMPROC</a:t>
            </a:r>
            <a:r>
              <a:rPr lang="en-US" sz="1600" b="0" dirty="0">
                <a:solidFill>
                  <a:srgbClr val="CE9178"/>
                </a:solidFill>
                <a:effectLst/>
                <a:highlight>
                  <a:srgbClr val="1E1E1E"/>
                </a:highlight>
                <a:latin typeface="Consolas" panose="020B0609020204030204" pitchFamily="49" charset="0"/>
              </a:rPr>
              <a:t> / $((${</a:t>
            </a:r>
            <a:r>
              <a:rPr lang="en-US" sz="1600" b="0" dirty="0">
                <a:solidFill>
                  <a:srgbClr val="D4D4D4"/>
                </a:solidFill>
                <a:effectLst/>
                <a:highlight>
                  <a:srgbClr val="1E1E1E"/>
                </a:highlight>
                <a:latin typeface="Consolas" panose="020B0609020204030204" pitchFamily="49" charset="0"/>
              </a:rPr>
              <a:t>#</a:t>
            </a:r>
            <a:r>
              <a:rPr lang="en-US" sz="1600" b="0" dirty="0">
                <a:solidFill>
                  <a:srgbClr val="9CDCFE"/>
                </a:solidFill>
                <a:effectLst/>
                <a:highlight>
                  <a:srgbClr val="1E1E1E"/>
                </a:highlight>
                <a:latin typeface="Consolas" panose="020B0609020204030204" pitchFamily="49" charset="0"/>
              </a:rPr>
              <a:t>LIBS</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 (</a:t>
            </a:r>
            <a:r>
              <a:rPr lang="en-US" sz="1600" b="0" dirty="0">
                <a:solidFill>
                  <a:srgbClr val="9CDCFE"/>
                </a:solidFill>
                <a:effectLst/>
                <a:highlight>
                  <a:srgbClr val="1E1E1E"/>
                </a:highlight>
                <a:latin typeface="Consolas" panose="020B0609020204030204" pitchFamily="49" charset="0"/>
              </a:rPr>
              <a:t>$SPLITS</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2))) )) "</a:t>
            </a:r>
            <a:r>
              <a:rPr lang="en-US" sz="1600" b="0" dirty="0">
                <a:solidFill>
                  <a:srgbClr val="D7BA7D"/>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"-M -T 35 -A </a:t>
            </a:r>
            <a:r>
              <a:rPr lang="en-US" sz="1600" b="0" dirty="0">
                <a:solidFill>
                  <a:srgbClr val="9CDCFE"/>
                </a:solidFill>
                <a:effectLst/>
                <a:highlight>
                  <a:srgbClr val="1E1E1E"/>
                </a:highlight>
                <a:latin typeface="Consolas" panose="020B0609020204030204" pitchFamily="49" charset="0"/>
              </a:rPr>
              <a:t>$</a:t>
            </a:r>
            <a:r>
              <a:rPr lang="en-US" sz="1600" b="0" dirty="0" err="1">
                <a:solidFill>
                  <a:srgbClr val="9CDCFE"/>
                </a:solidFill>
                <a:effectLst/>
                <a:highlight>
                  <a:srgbClr val="1E1E1E"/>
                </a:highlight>
                <a:latin typeface="Consolas" panose="020B0609020204030204" pitchFamily="49" charset="0"/>
              </a:rPr>
              <a:t>optA</a:t>
            </a:r>
            <a:r>
              <a:rPr lang="en-US" sz="1600" b="0" dirty="0">
                <a:solidFill>
                  <a:srgbClr val="CE9178"/>
                </a:solidFill>
                <a:effectLst/>
                <a:highlight>
                  <a:srgbClr val="1E1E1E"/>
                </a:highlight>
                <a:latin typeface="Consolas" panose="020B0609020204030204" pitchFamily="49" charset="0"/>
              </a:rPr>
              <a:t> -B </a:t>
            </a:r>
            <a:r>
              <a:rPr lang="en-US" sz="1600" b="0" dirty="0">
                <a:solidFill>
                  <a:srgbClr val="9CDCFE"/>
                </a:solidFill>
                <a:effectLst/>
                <a:highlight>
                  <a:srgbClr val="1E1E1E"/>
                </a:highlight>
                <a:latin typeface="Consolas" panose="020B0609020204030204" pitchFamily="49" charset="0"/>
              </a:rPr>
              <a:t>$</a:t>
            </a:r>
            <a:r>
              <a:rPr lang="en-US" sz="1600" b="0" dirty="0" err="1">
                <a:solidFill>
                  <a:srgbClr val="9CDCFE"/>
                </a:solidFill>
                <a:effectLst/>
                <a:highlight>
                  <a:srgbClr val="1E1E1E"/>
                </a:highlight>
                <a:latin typeface="Consolas" panose="020B0609020204030204" pitchFamily="49" charset="0"/>
              </a:rPr>
              <a:t>optB</a:t>
            </a:r>
            <a:r>
              <a:rPr lang="en-US" sz="1600" b="0" dirty="0">
                <a:solidFill>
                  <a:srgbClr val="CE9178"/>
                </a:solidFill>
                <a:effectLst/>
                <a:highlight>
                  <a:srgbClr val="1E1E1E"/>
                </a:highlight>
                <a:latin typeface="Consolas" panose="020B0609020204030204" pitchFamily="49" charset="0"/>
              </a:rPr>
              <a:t> -O </a:t>
            </a:r>
            <a:r>
              <a:rPr lang="en-US" sz="1600" b="0" dirty="0">
                <a:solidFill>
                  <a:srgbClr val="9CDCFE"/>
                </a:solidFill>
                <a:effectLst/>
                <a:highlight>
                  <a:srgbClr val="1E1E1E"/>
                </a:highlight>
                <a:latin typeface="Consolas" panose="020B0609020204030204" pitchFamily="49" charset="0"/>
              </a:rPr>
              <a:t>$</a:t>
            </a:r>
            <a:r>
              <a:rPr lang="en-US" sz="1600" b="0" dirty="0" err="1">
                <a:solidFill>
                  <a:srgbClr val="9CDCFE"/>
                </a:solidFill>
                <a:effectLst/>
                <a:highlight>
                  <a:srgbClr val="1E1E1E"/>
                </a:highlight>
                <a:latin typeface="Consolas" panose="020B0609020204030204" pitchFamily="49" charset="0"/>
              </a:rPr>
              <a:t>optO</a:t>
            </a:r>
            <a:r>
              <a:rPr lang="en-US" sz="1600" b="0" dirty="0">
                <a:solidFill>
                  <a:srgbClr val="CE9178"/>
                </a:solidFill>
                <a:effectLst/>
                <a:highlight>
                  <a:srgbClr val="1E1E1E"/>
                </a:highlight>
                <a:latin typeface="Consolas" panose="020B0609020204030204" pitchFamily="49" charset="0"/>
              </a:rPr>
              <a:t> -R "</a:t>
            </a:r>
            <a:r>
              <a:rPr lang="en-US" sz="1600" b="0" dirty="0">
                <a:solidFill>
                  <a:srgbClr val="D7BA7D"/>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a:t>
            </a:r>
            <a:r>
              <a:rPr lang="en-US" sz="1600" b="0" dirty="0">
                <a:solidFill>
                  <a:srgbClr val="D7BA7D"/>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@RG</a:t>
            </a:r>
            <a:r>
              <a:rPr lang="en-US" sz="1600" b="0" dirty="0">
                <a:solidFill>
                  <a:srgbClr val="D7BA7D"/>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tID</a:t>
            </a:r>
            <a:r>
              <a:rPr lang="en-US" sz="1600" b="0" dirty="0">
                <a:solidFill>
                  <a:srgbClr val="CE9178"/>
                </a:solidFill>
                <a:effectLst/>
                <a:highlight>
                  <a:srgbClr val="1E1E1E"/>
                </a:highlight>
                <a:latin typeface="Consolas" panose="020B0609020204030204" pitchFamily="49" charset="0"/>
              </a:rPr>
              <a:t>:{3}</a:t>
            </a:r>
            <a:r>
              <a:rPr lang="en-US" sz="1600" b="0" dirty="0">
                <a:solidFill>
                  <a:srgbClr val="D7BA7D"/>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tSM</a:t>
            </a:r>
            <a:r>
              <a:rPr lang="en-US" sz="1600" b="0" dirty="0">
                <a:solidFill>
                  <a:srgbClr val="CE9178"/>
                </a:solidFill>
                <a:effectLst/>
                <a:highlight>
                  <a:srgbClr val="1E1E1E"/>
                </a:highlight>
                <a:latin typeface="Consolas" panose="020B0609020204030204" pitchFamily="49" charset="0"/>
              </a:rPr>
              <a:t>:{3}</a:t>
            </a:r>
            <a:r>
              <a:rPr lang="en-US" sz="1600" b="0" dirty="0">
                <a:solidFill>
                  <a:srgbClr val="D7BA7D"/>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tPL:Illumina</a:t>
            </a:r>
            <a:r>
              <a:rPr lang="en-US" sz="1600" b="0" dirty="0">
                <a:solidFill>
                  <a:srgbClr val="D7BA7D"/>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2&gt; ./mapping/logs/bwa.{3}.log "</a:t>
            </a:r>
            <a:r>
              <a:rPr lang="en-US" sz="1600" b="0" dirty="0">
                <a:solidFill>
                  <a:srgbClr val="D7BA7D"/>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 mawk '</a:t>
            </a:r>
            <a:r>
              <a:rPr lang="en-US" sz="1600" b="0" dirty="0">
                <a:solidFill>
                  <a:srgbClr val="D7BA7D"/>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6 !~/[2-9].[SH]/ &amp;&amp; </a:t>
            </a:r>
            <a:r>
              <a:rPr lang="en-US" sz="1600" b="0" dirty="0">
                <a:solidFill>
                  <a:srgbClr val="D7BA7D"/>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6 !~ /[1-9][0-9].[SH]/' "</a:t>
            </a:r>
            <a:r>
              <a:rPr lang="en-US" sz="1600" b="0" dirty="0">
                <a:solidFill>
                  <a:srgbClr val="D7BA7D"/>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 </a:t>
            </a:r>
            <a:r>
              <a:rPr lang="en-US" sz="1600" b="0" dirty="0" err="1">
                <a:solidFill>
                  <a:srgbClr val="CE9178"/>
                </a:solidFill>
                <a:effectLst/>
                <a:highlight>
                  <a:srgbClr val="1E1E1E"/>
                </a:highlight>
                <a:latin typeface="Consolas" panose="020B0609020204030204" pitchFamily="49" charset="0"/>
              </a:rPr>
              <a:t>samtools</a:t>
            </a:r>
            <a:r>
              <a:rPr lang="en-US" sz="1600" b="0" dirty="0">
                <a:solidFill>
                  <a:srgbClr val="CE9178"/>
                </a:solidFill>
                <a:effectLst/>
                <a:highlight>
                  <a:srgbClr val="1E1E1E"/>
                </a:highlight>
                <a:latin typeface="Consolas" panose="020B0609020204030204" pitchFamily="49" charset="0"/>
              </a:rPr>
              <a:t> view -@ $(( </a:t>
            </a:r>
            <a:r>
              <a:rPr lang="en-US" sz="1600" b="0" dirty="0">
                <a:solidFill>
                  <a:srgbClr val="9CDCFE"/>
                </a:solidFill>
                <a:effectLst/>
                <a:highlight>
                  <a:srgbClr val="1E1E1E"/>
                </a:highlight>
                <a:latin typeface="Consolas" panose="020B0609020204030204" pitchFamily="49" charset="0"/>
              </a:rPr>
              <a:t>$NUMPROC</a:t>
            </a:r>
            <a:r>
              <a:rPr lang="en-US" sz="1600" b="0" dirty="0">
                <a:solidFill>
                  <a:srgbClr val="CE9178"/>
                </a:solidFill>
                <a:effectLst/>
                <a:highlight>
                  <a:srgbClr val="1E1E1E"/>
                </a:highlight>
                <a:latin typeface="Consolas" panose="020B0609020204030204" pitchFamily="49" charset="0"/>
              </a:rPr>
              <a:t> / </a:t>
            </a:r>
            <a:r>
              <a:rPr lang="en-US" sz="1600" b="0" dirty="0">
                <a:solidFill>
                  <a:srgbClr val="9CDCFE"/>
                </a:solidFill>
                <a:effectLst/>
                <a:highlight>
                  <a:srgbClr val="1E1E1E"/>
                </a:highlight>
                <a:latin typeface="Consolas" panose="020B0609020204030204" pitchFamily="49" charset="0"/>
              </a:rPr>
              <a:t>$SPLITS</a:t>
            </a:r>
            <a:r>
              <a:rPr lang="en-US" sz="1600" b="0" dirty="0">
                <a:solidFill>
                  <a:srgbClr val="CE9178"/>
                </a:solidFill>
                <a:effectLst/>
                <a:highlight>
                  <a:srgbClr val="1E1E1E"/>
                </a:highlight>
                <a:latin typeface="Consolas" panose="020B0609020204030204" pitchFamily="49" charset="0"/>
              </a:rPr>
              <a:t> )) -q 1 -</a:t>
            </a:r>
            <a:r>
              <a:rPr lang="en-US" sz="1600" b="0" dirty="0" err="1">
                <a:solidFill>
                  <a:srgbClr val="CE9178"/>
                </a:solidFill>
                <a:effectLst/>
                <a:highlight>
                  <a:srgbClr val="1E1E1E"/>
                </a:highlight>
                <a:latin typeface="Consolas" panose="020B0609020204030204" pitchFamily="49" charset="0"/>
              </a:rPr>
              <a:t>SbT</a:t>
            </a:r>
            <a:r>
              <a:rPr lang="en-US" sz="1600" b="0" dirty="0">
                <a:solidFill>
                  <a:srgbClr val="CE9178"/>
                </a:solidFill>
                <a:effectLst/>
                <a:highlight>
                  <a:srgbClr val="1E1E1E"/>
                </a:highlight>
                <a:latin typeface="Consolas" panose="020B0609020204030204" pitchFamily="49" charset="0"/>
              </a:rPr>
              <a:t> ./mapping/${</a:t>
            </a:r>
            <a:r>
              <a:rPr lang="en-US" sz="1600" b="0" dirty="0">
                <a:solidFill>
                  <a:srgbClr val="9CDCFE"/>
                </a:solidFill>
                <a:effectLst/>
                <a:highlight>
                  <a:srgbClr val="1E1E1E"/>
                </a:highlight>
                <a:latin typeface="Consolas" panose="020B0609020204030204" pitchFamily="49" charset="0"/>
              </a:rPr>
              <a:t>PROJ</a:t>
            </a:r>
            <a:r>
              <a:rPr lang="en-US" sz="1600" b="0" dirty="0">
                <a:solidFill>
                  <a:srgbClr val="CE9178"/>
                </a:solidFill>
                <a:effectLst/>
                <a:highlight>
                  <a:srgbClr val="1E1E1E"/>
                </a:highlight>
                <a:latin typeface="Consolas" panose="020B0609020204030204" pitchFamily="49" charset="0"/>
              </a:rPr>
              <a:t>}_</a:t>
            </a:r>
            <a:r>
              <a:rPr lang="en-US" sz="1600" b="0" dirty="0" err="1">
                <a:solidFill>
                  <a:srgbClr val="CE9178"/>
                </a:solidFill>
                <a:effectLst/>
                <a:highlight>
                  <a:srgbClr val="1E1E1E"/>
                </a:highlight>
                <a:latin typeface="Consolas" panose="020B0609020204030204" pitchFamily="49" charset="0"/>
              </a:rPr>
              <a:t>reference.fasta</a:t>
            </a:r>
            <a:r>
              <a:rPr lang="en-US" sz="1600" b="0" dirty="0">
                <a:solidFill>
                  <a:srgbClr val="CE9178"/>
                </a:solidFill>
                <a:effectLst/>
                <a:highlight>
                  <a:srgbClr val="1E1E1E"/>
                </a:highlight>
                <a:latin typeface="Consolas" panose="020B0609020204030204" pitchFamily="49" charset="0"/>
              </a:rPr>
              <a:t> - &gt; ./mapping/{3}.bam 2&gt; ./mapping/logs/{3}.bwa.log"</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D7BA7D"/>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./trimming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"*val_1*.f*.</a:t>
            </a:r>
            <a:r>
              <a:rPr lang="en-US" sz="1600" b="0" dirty="0" err="1">
                <a:solidFill>
                  <a:srgbClr val="CE9178"/>
                </a:solidFill>
                <a:effectLst/>
                <a:highlight>
                  <a:srgbClr val="1E1E1E"/>
                </a:highlight>
                <a:latin typeface="Consolas" panose="020B0609020204030204" pitchFamily="49" charset="0"/>
              </a:rPr>
              <a:t>gz</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D7BA7D"/>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./trimming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"*val_2*.f*.</a:t>
            </a:r>
            <a:r>
              <a:rPr lang="en-US" sz="1600" b="0" dirty="0" err="1">
                <a:solidFill>
                  <a:srgbClr val="CE9178"/>
                </a:solidFill>
                <a:effectLst/>
                <a:highlight>
                  <a:srgbClr val="1E1E1E"/>
                </a:highlight>
                <a:latin typeface="Consolas" panose="020B0609020204030204" pitchFamily="49" charset="0"/>
              </a:rPr>
              <a:t>gz</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D7BA7D"/>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./trimming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"*val_1*.f*.</a:t>
            </a:r>
            <a:r>
              <a:rPr lang="en-US" sz="1600" b="0" dirty="0" err="1">
                <a:solidFill>
                  <a:srgbClr val="CE9178"/>
                </a:solidFill>
                <a:effectLst/>
                <a:highlight>
                  <a:srgbClr val="1E1E1E"/>
                </a:highlight>
                <a:latin typeface="Consolas" panose="020B0609020204030204" pitchFamily="49" charset="0"/>
              </a:rPr>
              <a:t>gz</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cut</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-d</a:t>
            </a:r>
            <a:r>
              <a:rPr lang="en-US" sz="1600" b="0" dirty="0">
                <a:solidFill>
                  <a:srgbClr val="CE9178"/>
                </a:solidFill>
                <a:effectLst/>
                <a:highlight>
                  <a:srgbClr val="1E1E1E"/>
                </a:highlight>
                <a:latin typeface="Consolas" panose="020B0609020204030204" pitchFamily="49" charset="0"/>
              </a:rPr>
              <a:t> "/" </a:t>
            </a:r>
            <a:r>
              <a:rPr lang="en-US" sz="1600" b="0" dirty="0">
                <a:solidFill>
                  <a:srgbClr val="569CD6"/>
                </a:solidFill>
                <a:effectLst/>
                <a:highlight>
                  <a:srgbClr val="1E1E1E"/>
                </a:highlight>
                <a:latin typeface="Consolas" panose="020B0609020204030204" pitchFamily="49" charset="0"/>
              </a:rPr>
              <a:t>-f3</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cut</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-d</a:t>
            </a:r>
            <a:r>
              <a:rPr lang="en-US" sz="1600" b="0" dirty="0">
                <a:solidFill>
                  <a:srgbClr val="CE9178"/>
                </a:solidFill>
                <a:effectLst/>
                <a:highlight>
                  <a:srgbClr val="1E1E1E"/>
                </a:highlight>
                <a:latin typeface="Consolas" panose="020B0609020204030204" pitchFamily="49" charset="0"/>
              </a:rPr>
              <a:t> "_" </a:t>
            </a:r>
            <a:r>
              <a:rPr lang="en-US" sz="1600" b="0" dirty="0">
                <a:solidFill>
                  <a:srgbClr val="569CD6"/>
                </a:solidFill>
                <a:effectLst/>
                <a:highlight>
                  <a:srgbClr val="1E1E1E"/>
                </a:highlight>
                <a:latin typeface="Consolas" panose="020B0609020204030204" pitchFamily="49" charset="0"/>
              </a:rPr>
              <a:t>-f1</a:t>
            </a:r>
            <a:r>
              <a:rPr lang="en-US" sz="1600" b="0" dirty="0">
                <a:solidFill>
                  <a:srgbClr val="CE9178"/>
                </a:solidFill>
                <a:effectLst/>
                <a:highlight>
                  <a:srgbClr val="1E1E1E"/>
                </a:highlight>
                <a:latin typeface="Consolas" panose="020B0609020204030204" pitchFamily="49" charset="0"/>
              </a:rPr>
              <a:t> `</a:t>
            </a:r>
            <a:endParaRPr lang="en-US" sz="1600" b="0" dirty="0">
              <a:solidFill>
                <a:srgbClr val="D4D4D4"/>
              </a:solidFill>
              <a:effectLst/>
              <a:highlight>
                <a:srgbClr val="1E1E1E"/>
              </a:highlight>
              <a:latin typeface="Consolas" panose="020B0609020204030204" pitchFamily="49" charset="0"/>
            </a:endParaRPr>
          </a:p>
          <a:p>
            <a:br>
              <a:rPr lang="en-US" sz="1600" b="0" dirty="0">
                <a:solidFill>
                  <a:srgbClr val="D4D4D4"/>
                </a:solidFill>
                <a:effectLst/>
                <a:highlight>
                  <a:srgbClr val="1E1E1E"/>
                </a:highlight>
                <a:latin typeface="Consolas" panose="020B0609020204030204" pitchFamily="49" charset="0"/>
              </a:rPr>
            </a:br>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parallel</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-j</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9CDCFE"/>
                </a:solidFill>
                <a:effectLst/>
                <a:highlight>
                  <a:srgbClr val="1E1E1E"/>
                </a:highlight>
                <a:latin typeface="Consolas" panose="020B0609020204030204" pitchFamily="49" charset="0"/>
              </a:rPr>
              <a:t>LIBS</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 ($SPLITS </a:t>
            </a:r>
            <a:r>
              <a:rPr lang="en-US" sz="1600" b="0" dirty="0">
                <a:solidFill>
                  <a:srgbClr val="569CD6"/>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4</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samtools</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sort</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$NUMPROC</a:t>
            </a:r>
            <a:r>
              <a:rPr lang="en-US" sz="1600" b="0" dirty="0">
                <a:solidFill>
                  <a:srgbClr val="CE9178"/>
                </a:solidFill>
                <a:effectLst/>
                <a:highlight>
                  <a:srgbClr val="1E1E1E"/>
                </a:highlight>
                <a:latin typeface="Consolas" panose="020B0609020204030204" pitchFamily="49" charset="0"/>
              </a:rPr>
              <a:t> / $((${</a:t>
            </a:r>
            <a:r>
              <a:rPr lang="en-US" sz="1600" b="0" dirty="0">
                <a:solidFill>
                  <a:srgbClr val="D4D4D4"/>
                </a:solidFill>
                <a:effectLst/>
                <a:highlight>
                  <a:srgbClr val="1E1E1E"/>
                </a:highlight>
                <a:latin typeface="Consolas" panose="020B0609020204030204" pitchFamily="49" charset="0"/>
              </a:rPr>
              <a:t>#</a:t>
            </a:r>
            <a:r>
              <a:rPr lang="en-US" sz="1600" b="0" dirty="0">
                <a:solidFill>
                  <a:srgbClr val="9CDCFE"/>
                </a:solidFill>
                <a:effectLst/>
                <a:highlight>
                  <a:srgbClr val="1E1E1E"/>
                </a:highlight>
                <a:latin typeface="Consolas" panose="020B0609020204030204" pitchFamily="49" charset="0"/>
              </a:rPr>
              <a:t>LIBS</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 (</a:t>
            </a:r>
            <a:r>
              <a:rPr lang="en-US" sz="1600" b="0" dirty="0">
                <a:solidFill>
                  <a:srgbClr val="9CDCFE"/>
                </a:solidFill>
                <a:effectLst/>
                <a:highlight>
                  <a:srgbClr val="1E1E1E"/>
                </a:highlight>
                <a:latin typeface="Consolas" panose="020B0609020204030204" pitchFamily="49" charset="0"/>
              </a:rPr>
              <a:t>$SPLITS</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4))) ))"</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-O</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BAM</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-o</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sort.bam</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{.}.bam</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D7BA7D"/>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./mapping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"*.bam" </a:t>
            </a:r>
            <a:r>
              <a:rPr lang="en-US" sz="1600" b="0" dirty="0">
                <a:solidFill>
                  <a:srgbClr val="569CD6"/>
                </a:solidFill>
                <a:effectLst/>
                <a:highlight>
                  <a:srgbClr val="1E1E1E"/>
                </a:highlight>
                <a:latin typeface="Consolas" panose="020B0609020204030204" pitchFamily="49" charset="0"/>
              </a:rPr>
              <a:t>-not</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"*sort*"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CE9178"/>
                </a:solidFill>
                <a:effectLst/>
                <a:highlight>
                  <a:srgbClr val="1E1E1E"/>
                </a:highlight>
                <a:latin typeface="Consolas" panose="020B0609020204030204" pitchFamily="49" charset="0"/>
              </a:rPr>
              <a:t> `</a:t>
            </a:r>
            <a:endParaRPr lang="en-US" sz="1600" b="0" dirty="0">
              <a:solidFill>
                <a:srgbClr val="D4D4D4"/>
              </a:solidFill>
              <a:effectLst/>
              <a:highlight>
                <a:srgbClr val="1E1E1E"/>
              </a:highlight>
              <a:latin typeface="Consolas" panose="020B0609020204030204" pitchFamily="49" charset="0"/>
            </a:endParaRPr>
          </a:p>
        </p:txBody>
      </p:sp>
      <p:sp>
        <p:nvSpPr>
          <p:cNvPr id="8" name="TextBox 7">
            <a:extLst>
              <a:ext uri="{FF2B5EF4-FFF2-40B4-BE49-F238E27FC236}">
                <a16:creationId xmlns:a16="http://schemas.microsoft.com/office/drawing/2014/main" id="{413B924D-6A8C-4270-B36E-C19E9F4F0117}"/>
              </a:ext>
            </a:extLst>
          </p:cNvPr>
          <p:cNvSpPr txBox="1"/>
          <p:nvPr/>
        </p:nvSpPr>
        <p:spPr>
          <a:xfrm>
            <a:off x="164162" y="518081"/>
            <a:ext cx="2743089" cy="2025879"/>
          </a:xfrm>
          <a:prstGeom prst="chevron">
            <a:avLst>
              <a:gd name="adj" fmla="val 31230"/>
            </a:avLst>
          </a:prstGeom>
          <a:solidFill>
            <a:srgbClr val="7030A0"/>
          </a:solidFill>
        </p:spPr>
        <p:txBody>
          <a:bodyPr wrap="square" rtlCol="0">
            <a:spAutoFit/>
          </a:bodyPr>
          <a:lstStyle/>
          <a:p>
            <a:pPr algn="ctr"/>
            <a:endParaRPr lang="en-US" sz="2800" dirty="0"/>
          </a:p>
        </p:txBody>
      </p:sp>
      <p:sp>
        <p:nvSpPr>
          <p:cNvPr id="9" name="TextBox 8">
            <a:extLst>
              <a:ext uri="{FF2B5EF4-FFF2-40B4-BE49-F238E27FC236}">
                <a16:creationId xmlns:a16="http://schemas.microsoft.com/office/drawing/2014/main" id="{CB791D11-581D-4AE8-8F1B-B9AA6C7F4976}"/>
              </a:ext>
            </a:extLst>
          </p:cNvPr>
          <p:cNvSpPr txBox="1"/>
          <p:nvPr/>
        </p:nvSpPr>
        <p:spPr>
          <a:xfrm>
            <a:off x="-733107" y="1960536"/>
            <a:ext cx="4238223" cy="584775"/>
          </a:xfrm>
          <a:prstGeom prst="rect">
            <a:avLst/>
          </a:prstGeom>
          <a:noFill/>
        </p:spPr>
        <p:txBody>
          <a:bodyPr wrap="square" rtlCol="0">
            <a:spAutoFit/>
          </a:bodyPr>
          <a:lstStyle/>
          <a:p>
            <a:pPr algn="ctr"/>
            <a:r>
              <a:rPr lang="en-US" sz="3200" dirty="0">
                <a:solidFill>
                  <a:schemeClr val="bg2">
                    <a:lumMod val="25000"/>
                    <a:lumOff val="75000"/>
                  </a:schemeClr>
                </a:solidFill>
                <a:latin typeface="Ubuntu Mono" panose="020B0509030602030204" pitchFamily="49" charset="0"/>
              </a:rPr>
              <a:t>bwa</a:t>
            </a:r>
            <a:endParaRPr lang="en-US" sz="3200" dirty="0">
              <a:solidFill>
                <a:schemeClr val="bg2">
                  <a:lumMod val="25000"/>
                  <a:lumOff val="75000"/>
                </a:schemeClr>
              </a:solidFill>
            </a:endParaRPr>
          </a:p>
        </p:txBody>
      </p:sp>
      <p:sp>
        <p:nvSpPr>
          <p:cNvPr id="10" name="TextBox 9">
            <a:extLst>
              <a:ext uri="{FF2B5EF4-FFF2-40B4-BE49-F238E27FC236}">
                <a16:creationId xmlns:a16="http://schemas.microsoft.com/office/drawing/2014/main" id="{BD25B173-3171-4469-A6EA-89C2C9AD73E8}"/>
              </a:ext>
            </a:extLst>
          </p:cNvPr>
          <p:cNvSpPr txBox="1"/>
          <p:nvPr/>
        </p:nvSpPr>
        <p:spPr>
          <a:xfrm>
            <a:off x="135462" y="0"/>
            <a:ext cx="2677709"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Mapping</a:t>
            </a:r>
          </a:p>
        </p:txBody>
      </p:sp>
      <p:pic>
        <p:nvPicPr>
          <p:cNvPr id="12" name="Picture 11">
            <a:extLst>
              <a:ext uri="{FF2B5EF4-FFF2-40B4-BE49-F238E27FC236}">
                <a16:creationId xmlns:a16="http://schemas.microsoft.com/office/drawing/2014/main" id="{AE4A387C-BE91-45CD-9459-3C2B1087B8C2}"/>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1099065" y="809039"/>
            <a:ext cx="1178478" cy="1141387"/>
          </a:xfrm>
          <a:prstGeom prst="rect">
            <a:avLst/>
          </a:prstGeom>
        </p:spPr>
      </p:pic>
    </p:spTree>
    <p:extLst>
      <p:ext uri="{BB962C8B-B14F-4D97-AF65-F5344CB8AC3E}">
        <p14:creationId xmlns:p14="http://schemas.microsoft.com/office/powerpoint/2010/main" val="794760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2989944" y="273591"/>
            <a:ext cx="9066594" cy="63108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dirty="0">
                <a:solidFill>
                  <a:srgbClr val="DCDCAA"/>
                </a:solidFill>
                <a:effectLst/>
                <a:highlight>
                  <a:srgbClr val="1E1E1E"/>
                </a:highlight>
                <a:latin typeface="Consolas" panose="020B0609020204030204" pitchFamily="49" charset="0"/>
              </a:rPr>
              <a:t>parallel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-j</a:t>
            </a:r>
            <a:r>
              <a:rPr lang="en-US" b="0" dirty="0">
                <a:solidFill>
                  <a:srgbClr val="D4D4D4"/>
                </a:solidFill>
                <a:effectLst/>
                <a:highlight>
                  <a:srgbClr val="1E1E1E"/>
                </a:highlight>
                <a:latin typeface="Consolas" panose="020B0609020204030204" pitchFamily="49" charset="0"/>
              </a:rPr>
              <a:t> </a:t>
            </a:r>
            <a:r>
              <a:rPr lang="en-US" b="0" dirty="0">
                <a:solidFill>
                  <a:srgbClr val="9CDCFE"/>
                </a:solidFill>
                <a:effectLst/>
                <a:highlight>
                  <a:srgbClr val="1E1E1E"/>
                </a:highlight>
                <a:latin typeface="Consolas" panose="020B0609020204030204" pitchFamily="49" charset="0"/>
              </a:rPr>
              <a:t>$NUMPROC</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samtools</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index</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 </a:t>
            </a:r>
            <a:r>
              <a:rPr lang="en-US" b="0" dirty="0">
                <a:solidFill>
                  <a:srgbClr val="DCDCAA"/>
                </a:solidFill>
                <a:effectLst/>
                <a:highlight>
                  <a:srgbClr val="1E1E1E"/>
                </a:highlight>
                <a:latin typeface="Consolas" panose="020B0609020204030204" pitchFamily="49" charset="0"/>
              </a:rPr>
              <a:t>find</a:t>
            </a:r>
            <a:r>
              <a:rPr lang="en-US" b="0" dirty="0">
                <a:solidFill>
                  <a:srgbClr val="CE9178"/>
                </a:solidFill>
                <a:effectLst/>
                <a:highlight>
                  <a:srgbClr val="1E1E1E"/>
                </a:highlight>
                <a:latin typeface="Consolas" panose="020B0609020204030204" pitchFamily="49" charset="0"/>
              </a:rPr>
              <a:t> ./mapping </a:t>
            </a:r>
            <a:r>
              <a:rPr lang="en-US" b="0" dirty="0">
                <a:solidFill>
                  <a:srgbClr val="569CD6"/>
                </a:solidFill>
                <a:effectLst/>
                <a:highlight>
                  <a:srgbClr val="1E1E1E"/>
                </a:highlight>
                <a:latin typeface="Consolas" panose="020B0609020204030204" pitchFamily="49" charset="0"/>
              </a:rPr>
              <a:t>-name</a:t>
            </a:r>
            <a:r>
              <a:rPr lang="en-US" b="0" dirty="0">
                <a:solidFill>
                  <a:srgbClr val="CE9178"/>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sort.bam</a:t>
            </a:r>
            <a:r>
              <a:rPr lang="en-US" b="0" dirty="0">
                <a:solidFill>
                  <a:srgbClr val="CE9178"/>
                </a:solidFill>
                <a:effectLst/>
                <a:highlight>
                  <a:srgbClr val="1E1E1E"/>
                </a:highlight>
                <a:latin typeface="Consolas" panose="020B0609020204030204" pitchFamily="49" charset="0"/>
              </a:rPr>
              <a:t>" `</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find</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./mapping</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-name</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sort.bam</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&gt;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variantcalling</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bams.list</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samtools</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merge</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a:r>
            <a:r>
              <a:rPr lang="en-US" b="0" dirty="0">
                <a:solidFill>
                  <a:srgbClr val="9CDCFE"/>
                </a:solidFill>
                <a:effectLst/>
                <a:highlight>
                  <a:srgbClr val="1E1E1E"/>
                </a:highlight>
                <a:latin typeface="Consolas" panose="020B0609020204030204" pitchFamily="49" charset="0"/>
              </a:rPr>
              <a:t>$NUMPROC</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-b</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variantcalling</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bams.list</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-f</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variantcalling</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merged_pools.bam</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samtools</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index</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variantcalling</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merged_pools.bam</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samtools</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faidx</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./mapping/</a:t>
            </a:r>
            <a:r>
              <a:rPr lang="en-US" b="0" dirty="0">
                <a:solidFill>
                  <a:srgbClr val="D4D4D4"/>
                </a:solidFill>
                <a:effectLst/>
                <a:highlight>
                  <a:srgbClr val="1E1E1E"/>
                </a:highlight>
                <a:latin typeface="Consolas" panose="020B0609020204030204" pitchFamily="49" charset="0"/>
              </a:rPr>
              <a:t>${</a:t>
            </a:r>
            <a:r>
              <a:rPr lang="en-US" b="0" dirty="0">
                <a:solidFill>
                  <a:srgbClr val="9CDCFE"/>
                </a:solidFill>
                <a:effectLst/>
                <a:highlight>
                  <a:srgbClr val="1E1E1E"/>
                </a:highlight>
                <a:latin typeface="Consolas" panose="020B0609020204030204" pitchFamily="49" charset="0"/>
              </a:rPr>
              <a:t>PROJ</a:t>
            </a:r>
            <a:r>
              <a:rPr lang="en-US" b="0" dirty="0">
                <a:solidFill>
                  <a:srgbClr val="D4D4D4"/>
                </a:solidFill>
                <a:effectLst/>
                <a:highlight>
                  <a:srgbClr val="1E1E1E"/>
                </a:highlight>
                <a:latin typeface="Consolas" panose="020B0609020204030204" pitchFamily="49" charset="0"/>
              </a:rPr>
              <a:t>}</a:t>
            </a:r>
            <a:r>
              <a:rPr lang="en-US" b="0" dirty="0">
                <a:solidFill>
                  <a:srgbClr val="CE9178"/>
                </a:solidFill>
                <a:effectLst/>
                <a:highlight>
                  <a:srgbClr val="1E1E1E"/>
                </a:highlight>
                <a:latin typeface="Consolas" panose="020B0609020204030204" pitchFamily="49" charset="0"/>
              </a:rPr>
              <a:t>_</a:t>
            </a:r>
            <a:r>
              <a:rPr lang="en-US" b="0" dirty="0" err="1">
                <a:solidFill>
                  <a:srgbClr val="CE9178"/>
                </a:solidFill>
                <a:effectLst/>
                <a:highlight>
                  <a:srgbClr val="1E1E1E"/>
                </a:highlight>
                <a:latin typeface="Consolas" panose="020B0609020204030204" pitchFamily="49" charset="0"/>
              </a:rPr>
              <a:t>reference.fasta</a:t>
            </a:r>
            <a:endParaRPr lang="en-US" b="0" dirty="0">
              <a:solidFill>
                <a:srgbClr val="D4D4D4"/>
              </a:solidFill>
              <a:effectLst/>
              <a:highlight>
                <a:srgbClr val="1E1E1E"/>
              </a:highlight>
              <a:latin typeface="Consolas" panose="020B0609020204030204" pitchFamily="49" charset="0"/>
            </a:endParaRPr>
          </a:p>
        </p:txBody>
      </p:sp>
      <p:sp>
        <p:nvSpPr>
          <p:cNvPr id="8" name="TextBox 7">
            <a:extLst>
              <a:ext uri="{FF2B5EF4-FFF2-40B4-BE49-F238E27FC236}">
                <a16:creationId xmlns:a16="http://schemas.microsoft.com/office/drawing/2014/main" id="{413B924D-6A8C-4270-B36E-C19E9F4F0117}"/>
              </a:ext>
            </a:extLst>
          </p:cNvPr>
          <p:cNvSpPr txBox="1"/>
          <p:nvPr/>
        </p:nvSpPr>
        <p:spPr>
          <a:xfrm>
            <a:off x="164162" y="518081"/>
            <a:ext cx="2743089" cy="2025879"/>
          </a:xfrm>
          <a:prstGeom prst="chevron">
            <a:avLst>
              <a:gd name="adj" fmla="val 31230"/>
            </a:avLst>
          </a:prstGeom>
          <a:solidFill>
            <a:srgbClr val="7030A0"/>
          </a:solidFill>
        </p:spPr>
        <p:txBody>
          <a:bodyPr wrap="square" rtlCol="0">
            <a:spAutoFit/>
          </a:bodyPr>
          <a:lstStyle/>
          <a:p>
            <a:pPr algn="ctr"/>
            <a:endParaRPr lang="en-US" sz="2800" dirty="0"/>
          </a:p>
        </p:txBody>
      </p:sp>
      <p:sp>
        <p:nvSpPr>
          <p:cNvPr id="9" name="TextBox 8">
            <a:extLst>
              <a:ext uri="{FF2B5EF4-FFF2-40B4-BE49-F238E27FC236}">
                <a16:creationId xmlns:a16="http://schemas.microsoft.com/office/drawing/2014/main" id="{CB791D11-581D-4AE8-8F1B-B9AA6C7F4976}"/>
              </a:ext>
            </a:extLst>
          </p:cNvPr>
          <p:cNvSpPr txBox="1"/>
          <p:nvPr/>
        </p:nvSpPr>
        <p:spPr>
          <a:xfrm>
            <a:off x="-733107" y="1960536"/>
            <a:ext cx="4238223" cy="584775"/>
          </a:xfrm>
          <a:prstGeom prst="rect">
            <a:avLst/>
          </a:prstGeom>
          <a:noFill/>
        </p:spPr>
        <p:txBody>
          <a:bodyPr wrap="square" rtlCol="0">
            <a:spAutoFit/>
          </a:bodyPr>
          <a:lstStyle/>
          <a:p>
            <a:pPr algn="ctr"/>
            <a:r>
              <a:rPr lang="en-US" sz="3200" dirty="0" err="1">
                <a:solidFill>
                  <a:schemeClr val="bg2">
                    <a:lumMod val="25000"/>
                    <a:lumOff val="75000"/>
                  </a:schemeClr>
                </a:solidFill>
                <a:latin typeface="Ubuntu Mono" panose="020B0509030602030204" pitchFamily="49" charset="0"/>
              </a:rPr>
              <a:t>Freebayes</a:t>
            </a:r>
            <a:endParaRPr lang="en-US" sz="3200" dirty="0">
              <a:solidFill>
                <a:schemeClr val="bg2">
                  <a:lumMod val="25000"/>
                  <a:lumOff val="75000"/>
                </a:schemeClr>
              </a:solidFill>
            </a:endParaRPr>
          </a:p>
        </p:txBody>
      </p:sp>
      <p:sp>
        <p:nvSpPr>
          <p:cNvPr id="10" name="TextBox 9">
            <a:extLst>
              <a:ext uri="{FF2B5EF4-FFF2-40B4-BE49-F238E27FC236}">
                <a16:creationId xmlns:a16="http://schemas.microsoft.com/office/drawing/2014/main" id="{BD25B173-3171-4469-A6EA-89C2C9AD73E8}"/>
              </a:ext>
            </a:extLst>
          </p:cNvPr>
          <p:cNvSpPr txBox="1"/>
          <p:nvPr/>
        </p:nvSpPr>
        <p:spPr>
          <a:xfrm>
            <a:off x="135462" y="0"/>
            <a:ext cx="2677709"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Variant Calling</a:t>
            </a:r>
          </a:p>
        </p:txBody>
      </p:sp>
      <p:pic>
        <p:nvPicPr>
          <p:cNvPr id="12" name="Picture 11">
            <a:extLst>
              <a:ext uri="{FF2B5EF4-FFF2-40B4-BE49-F238E27FC236}">
                <a16:creationId xmlns:a16="http://schemas.microsoft.com/office/drawing/2014/main" id="{AE4A387C-BE91-45CD-9459-3C2B1087B8C2}"/>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1099065" y="809039"/>
            <a:ext cx="1178478" cy="1141387"/>
          </a:xfrm>
          <a:prstGeom prst="rect">
            <a:avLst/>
          </a:prstGeom>
        </p:spPr>
      </p:pic>
    </p:spTree>
    <p:extLst>
      <p:ext uri="{BB962C8B-B14F-4D97-AF65-F5344CB8AC3E}">
        <p14:creationId xmlns:p14="http://schemas.microsoft.com/office/powerpoint/2010/main" val="590573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2989944" y="273591"/>
            <a:ext cx="9066594" cy="63108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dirty="0">
                <a:solidFill>
                  <a:srgbClr val="DCDCAA"/>
                </a:solidFill>
                <a:effectLst/>
                <a:highlight>
                  <a:srgbClr val="1E1E1E"/>
                </a:highlight>
                <a:latin typeface="Consolas" panose="020B0609020204030204" pitchFamily="49" charset="0"/>
              </a:rPr>
              <a:t>parallel</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-j</a:t>
            </a:r>
            <a:r>
              <a:rPr lang="en-US" b="0" dirty="0">
                <a:solidFill>
                  <a:srgbClr val="D4D4D4"/>
                </a:solidFill>
                <a:effectLst/>
                <a:highlight>
                  <a:srgbClr val="1E1E1E"/>
                </a:highlight>
                <a:latin typeface="Consolas" panose="020B0609020204030204" pitchFamily="49" charset="0"/>
              </a:rPr>
              <a:t> </a:t>
            </a:r>
            <a:r>
              <a:rPr lang="en-US" b="0" dirty="0">
                <a:solidFill>
                  <a:srgbClr val="9CDCFE"/>
                </a:solidFill>
                <a:effectLst/>
                <a:highlight>
                  <a:srgbClr val="1E1E1E"/>
                </a:highlight>
                <a:latin typeface="Consolas" panose="020B0609020204030204" pitchFamily="49" charset="0"/>
              </a:rPr>
              <a:t>$NUMPROC</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samtools</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index</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 </a:t>
            </a:r>
            <a:r>
              <a:rPr lang="en-US" b="0" dirty="0">
                <a:solidFill>
                  <a:srgbClr val="DCDCAA"/>
                </a:solidFill>
                <a:effectLst/>
                <a:highlight>
                  <a:srgbClr val="1E1E1E"/>
                </a:highlight>
                <a:latin typeface="Consolas" panose="020B0609020204030204" pitchFamily="49" charset="0"/>
              </a:rPr>
              <a:t>find</a:t>
            </a:r>
            <a:r>
              <a:rPr lang="en-US" b="0" dirty="0">
                <a:solidFill>
                  <a:srgbClr val="CE9178"/>
                </a:solidFill>
                <a:effectLst/>
                <a:highlight>
                  <a:srgbClr val="1E1E1E"/>
                </a:highlight>
                <a:latin typeface="Consolas" panose="020B0609020204030204" pitchFamily="49" charset="0"/>
              </a:rPr>
              <a:t> ./mapping </a:t>
            </a:r>
            <a:r>
              <a:rPr lang="en-US" b="0" dirty="0">
                <a:solidFill>
                  <a:srgbClr val="569CD6"/>
                </a:solidFill>
                <a:effectLst/>
                <a:highlight>
                  <a:srgbClr val="1E1E1E"/>
                </a:highlight>
                <a:latin typeface="Consolas" panose="020B0609020204030204" pitchFamily="49" charset="0"/>
              </a:rPr>
              <a:t>-name</a:t>
            </a:r>
            <a:r>
              <a:rPr lang="en-US" b="0" dirty="0">
                <a:solidFill>
                  <a:srgbClr val="CE9178"/>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sort.bam</a:t>
            </a:r>
            <a:r>
              <a:rPr lang="en-US" b="0" dirty="0">
                <a:solidFill>
                  <a:srgbClr val="CE9178"/>
                </a:solidFill>
                <a:effectLst/>
                <a:highlight>
                  <a:srgbClr val="1E1E1E"/>
                </a:highlight>
                <a:latin typeface="Consolas" panose="020B0609020204030204" pitchFamily="49" charset="0"/>
              </a:rPr>
              <a:t>" `</a:t>
            </a:r>
            <a:endParaRPr lang="en-US" b="0" dirty="0">
              <a:solidFill>
                <a:srgbClr val="D4D4D4"/>
              </a:solidFill>
              <a:effectLst/>
              <a:highlight>
                <a:srgbClr val="1E1E1E"/>
              </a:highlight>
              <a:latin typeface="Consolas" panose="020B0609020204030204" pitchFamily="49" charset="0"/>
            </a:endParaRPr>
          </a:p>
          <a:p>
            <a:r>
              <a:rPr lang="en-US" b="0" dirty="0">
                <a:solidFill>
                  <a:srgbClr val="DCDCAA"/>
                </a:solidFill>
                <a:effectLst/>
                <a:highlight>
                  <a:srgbClr val="1E1E1E"/>
                </a:highlight>
                <a:latin typeface="Consolas" panose="020B0609020204030204" pitchFamily="49" charset="0"/>
              </a:rPr>
              <a:t>find</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./mapping</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-name</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sort.bam</a:t>
            </a:r>
            <a:r>
              <a:rPr lang="en-US" b="0" dirty="0">
                <a:solidFill>
                  <a:srgbClr val="CE9178"/>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&gt;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variantcalling</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bams.list</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samtools</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merge</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a:t>
            </a:r>
            <a:r>
              <a:rPr lang="en-US" b="0" dirty="0">
                <a:solidFill>
                  <a:srgbClr val="D4D4D4"/>
                </a:solidFill>
                <a:effectLst/>
                <a:highlight>
                  <a:srgbClr val="1E1E1E"/>
                </a:highlight>
                <a:latin typeface="Consolas" panose="020B0609020204030204" pitchFamily="49" charset="0"/>
              </a:rPr>
              <a:t> </a:t>
            </a:r>
            <a:r>
              <a:rPr lang="en-US" b="0" dirty="0">
                <a:solidFill>
                  <a:srgbClr val="9CDCFE"/>
                </a:solidFill>
                <a:effectLst/>
                <a:highlight>
                  <a:srgbClr val="1E1E1E"/>
                </a:highlight>
                <a:latin typeface="Consolas" panose="020B0609020204030204" pitchFamily="49" charset="0"/>
              </a:rPr>
              <a:t>$NUMPROC</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-b</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variantcalling</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bams.list</a:t>
            </a:r>
            <a:r>
              <a:rPr lang="en-US" b="0" dirty="0">
                <a:solidFill>
                  <a:srgbClr val="D4D4D4"/>
                </a:solidFill>
                <a:effectLst/>
                <a:highlight>
                  <a:srgbClr val="1E1E1E"/>
                </a:highlight>
                <a:latin typeface="Consolas" panose="020B0609020204030204" pitchFamily="49" charset="0"/>
              </a:rPr>
              <a:t> </a:t>
            </a:r>
            <a:r>
              <a:rPr lang="en-US" b="0" dirty="0">
                <a:solidFill>
                  <a:srgbClr val="569CD6"/>
                </a:solidFill>
                <a:effectLst/>
                <a:highlight>
                  <a:srgbClr val="1E1E1E"/>
                </a:highlight>
                <a:latin typeface="Consolas" panose="020B0609020204030204" pitchFamily="49" charset="0"/>
              </a:rPr>
              <a:t>-f</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variantcalling</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merged_pools.bam</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samtools</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index</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variantcalling</a:t>
            </a:r>
            <a:r>
              <a:rPr lang="en-US" b="0" dirty="0">
                <a:solidFill>
                  <a:srgbClr val="CE9178"/>
                </a:solidFill>
                <a:effectLst/>
                <a:highlight>
                  <a:srgbClr val="1E1E1E"/>
                </a:highlight>
                <a:latin typeface="Consolas" panose="020B0609020204030204" pitchFamily="49" charset="0"/>
              </a:rPr>
              <a:t>/</a:t>
            </a:r>
            <a:r>
              <a:rPr lang="en-US" b="0" dirty="0" err="1">
                <a:solidFill>
                  <a:srgbClr val="CE9178"/>
                </a:solidFill>
                <a:effectLst/>
                <a:highlight>
                  <a:srgbClr val="1E1E1E"/>
                </a:highlight>
                <a:latin typeface="Consolas" panose="020B0609020204030204" pitchFamily="49" charset="0"/>
              </a:rPr>
              <a:t>merged_pools.bam</a:t>
            </a:r>
            <a:endParaRPr lang="en-US" b="0" dirty="0">
              <a:solidFill>
                <a:srgbClr val="D4D4D4"/>
              </a:solidFill>
              <a:effectLst/>
              <a:highlight>
                <a:srgbClr val="1E1E1E"/>
              </a:highlight>
              <a:latin typeface="Consolas" panose="020B0609020204030204" pitchFamily="49" charset="0"/>
            </a:endParaRPr>
          </a:p>
          <a:p>
            <a:r>
              <a:rPr lang="en-US" b="0" dirty="0" err="1">
                <a:solidFill>
                  <a:srgbClr val="DCDCAA"/>
                </a:solidFill>
                <a:effectLst/>
                <a:highlight>
                  <a:srgbClr val="1E1E1E"/>
                </a:highlight>
                <a:latin typeface="Consolas" panose="020B0609020204030204" pitchFamily="49" charset="0"/>
              </a:rPr>
              <a:t>samtools</a:t>
            </a:r>
            <a:r>
              <a:rPr lang="en-US" b="0" dirty="0">
                <a:solidFill>
                  <a:srgbClr val="D4D4D4"/>
                </a:solidFill>
                <a:effectLst/>
                <a:highlight>
                  <a:srgbClr val="1E1E1E"/>
                </a:highlight>
                <a:latin typeface="Consolas" panose="020B0609020204030204" pitchFamily="49" charset="0"/>
              </a:rPr>
              <a:t> </a:t>
            </a:r>
            <a:r>
              <a:rPr lang="en-US" b="0" dirty="0" err="1">
                <a:solidFill>
                  <a:srgbClr val="CE9178"/>
                </a:solidFill>
                <a:effectLst/>
                <a:highlight>
                  <a:srgbClr val="1E1E1E"/>
                </a:highlight>
                <a:latin typeface="Consolas" panose="020B0609020204030204" pitchFamily="49" charset="0"/>
              </a:rPr>
              <a:t>faidx</a:t>
            </a:r>
            <a:r>
              <a:rPr lang="en-US" b="0" dirty="0">
                <a:solidFill>
                  <a:srgbClr val="D4D4D4"/>
                </a:solidFill>
                <a:effectLst/>
                <a:highlight>
                  <a:srgbClr val="1E1E1E"/>
                </a:highlight>
                <a:latin typeface="Consolas" panose="020B0609020204030204" pitchFamily="49" charset="0"/>
              </a:rPr>
              <a:t> </a:t>
            </a:r>
            <a:r>
              <a:rPr lang="en-US" b="0" dirty="0">
                <a:solidFill>
                  <a:srgbClr val="CE9178"/>
                </a:solidFill>
                <a:effectLst/>
                <a:highlight>
                  <a:srgbClr val="1E1E1E"/>
                </a:highlight>
                <a:latin typeface="Consolas" panose="020B0609020204030204" pitchFamily="49" charset="0"/>
              </a:rPr>
              <a:t>./mapping/</a:t>
            </a:r>
            <a:r>
              <a:rPr lang="en-US" b="0" dirty="0">
                <a:solidFill>
                  <a:srgbClr val="D4D4D4"/>
                </a:solidFill>
                <a:effectLst/>
                <a:highlight>
                  <a:srgbClr val="1E1E1E"/>
                </a:highlight>
                <a:latin typeface="Consolas" panose="020B0609020204030204" pitchFamily="49" charset="0"/>
              </a:rPr>
              <a:t>${</a:t>
            </a:r>
            <a:r>
              <a:rPr lang="en-US" b="0" dirty="0">
                <a:solidFill>
                  <a:srgbClr val="9CDCFE"/>
                </a:solidFill>
                <a:effectLst/>
                <a:highlight>
                  <a:srgbClr val="1E1E1E"/>
                </a:highlight>
                <a:latin typeface="Consolas" panose="020B0609020204030204" pitchFamily="49" charset="0"/>
              </a:rPr>
              <a:t>PROJ</a:t>
            </a:r>
            <a:r>
              <a:rPr lang="en-US" b="0" dirty="0">
                <a:solidFill>
                  <a:srgbClr val="D4D4D4"/>
                </a:solidFill>
                <a:effectLst/>
                <a:highlight>
                  <a:srgbClr val="1E1E1E"/>
                </a:highlight>
                <a:latin typeface="Consolas" panose="020B0609020204030204" pitchFamily="49" charset="0"/>
              </a:rPr>
              <a:t>}</a:t>
            </a:r>
            <a:r>
              <a:rPr lang="en-US" b="0" dirty="0">
                <a:solidFill>
                  <a:srgbClr val="CE9178"/>
                </a:solidFill>
                <a:effectLst/>
                <a:highlight>
                  <a:srgbClr val="1E1E1E"/>
                </a:highlight>
                <a:latin typeface="Consolas" panose="020B0609020204030204" pitchFamily="49" charset="0"/>
              </a:rPr>
              <a:t>_</a:t>
            </a:r>
            <a:r>
              <a:rPr lang="en-US" b="0" dirty="0" err="1">
                <a:solidFill>
                  <a:srgbClr val="CE9178"/>
                </a:solidFill>
                <a:effectLst/>
                <a:highlight>
                  <a:srgbClr val="1E1E1E"/>
                </a:highlight>
                <a:latin typeface="Consolas" panose="020B0609020204030204" pitchFamily="49" charset="0"/>
              </a:rPr>
              <a:t>reference.fasta</a:t>
            </a:r>
            <a:endParaRPr lang="en-US" b="0" dirty="0">
              <a:solidFill>
                <a:srgbClr val="D4D4D4"/>
              </a:solidFill>
              <a:effectLst/>
              <a:highlight>
                <a:srgbClr val="1E1E1E"/>
              </a:highlight>
              <a:latin typeface="Consolas" panose="020B0609020204030204" pitchFamily="49" charset="0"/>
            </a:endParaRPr>
          </a:p>
        </p:txBody>
      </p:sp>
      <p:sp>
        <p:nvSpPr>
          <p:cNvPr id="8" name="TextBox 7">
            <a:extLst>
              <a:ext uri="{FF2B5EF4-FFF2-40B4-BE49-F238E27FC236}">
                <a16:creationId xmlns:a16="http://schemas.microsoft.com/office/drawing/2014/main" id="{413B924D-6A8C-4270-B36E-C19E9F4F0117}"/>
              </a:ext>
            </a:extLst>
          </p:cNvPr>
          <p:cNvSpPr txBox="1"/>
          <p:nvPr/>
        </p:nvSpPr>
        <p:spPr>
          <a:xfrm>
            <a:off x="164162" y="518081"/>
            <a:ext cx="2743089" cy="2025879"/>
          </a:xfrm>
          <a:prstGeom prst="chevron">
            <a:avLst>
              <a:gd name="adj" fmla="val 31230"/>
            </a:avLst>
          </a:prstGeom>
          <a:solidFill>
            <a:srgbClr val="7030A0"/>
          </a:solidFill>
        </p:spPr>
        <p:txBody>
          <a:bodyPr wrap="square" rtlCol="0">
            <a:spAutoFit/>
          </a:bodyPr>
          <a:lstStyle/>
          <a:p>
            <a:pPr algn="ctr"/>
            <a:endParaRPr lang="en-US" sz="2800" dirty="0"/>
          </a:p>
        </p:txBody>
      </p:sp>
      <p:sp>
        <p:nvSpPr>
          <p:cNvPr id="9" name="TextBox 8">
            <a:extLst>
              <a:ext uri="{FF2B5EF4-FFF2-40B4-BE49-F238E27FC236}">
                <a16:creationId xmlns:a16="http://schemas.microsoft.com/office/drawing/2014/main" id="{CB791D11-581D-4AE8-8F1B-B9AA6C7F4976}"/>
              </a:ext>
            </a:extLst>
          </p:cNvPr>
          <p:cNvSpPr txBox="1"/>
          <p:nvPr/>
        </p:nvSpPr>
        <p:spPr>
          <a:xfrm>
            <a:off x="-733107" y="1960536"/>
            <a:ext cx="4238223" cy="584775"/>
          </a:xfrm>
          <a:prstGeom prst="rect">
            <a:avLst/>
          </a:prstGeom>
          <a:noFill/>
        </p:spPr>
        <p:txBody>
          <a:bodyPr wrap="square" rtlCol="0">
            <a:spAutoFit/>
          </a:bodyPr>
          <a:lstStyle/>
          <a:p>
            <a:pPr algn="ctr"/>
            <a:r>
              <a:rPr lang="en-US" sz="3200" dirty="0" err="1">
                <a:solidFill>
                  <a:schemeClr val="bg2">
                    <a:lumMod val="25000"/>
                    <a:lumOff val="75000"/>
                  </a:schemeClr>
                </a:solidFill>
                <a:latin typeface="Ubuntu Mono" panose="020B0509030602030204" pitchFamily="49" charset="0"/>
              </a:rPr>
              <a:t>Freebayes</a:t>
            </a:r>
            <a:endParaRPr lang="en-US" sz="3200" dirty="0">
              <a:solidFill>
                <a:schemeClr val="bg2">
                  <a:lumMod val="25000"/>
                  <a:lumOff val="75000"/>
                </a:schemeClr>
              </a:solidFill>
            </a:endParaRPr>
          </a:p>
        </p:txBody>
      </p:sp>
      <p:sp>
        <p:nvSpPr>
          <p:cNvPr id="10" name="TextBox 9">
            <a:extLst>
              <a:ext uri="{FF2B5EF4-FFF2-40B4-BE49-F238E27FC236}">
                <a16:creationId xmlns:a16="http://schemas.microsoft.com/office/drawing/2014/main" id="{BD25B173-3171-4469-A6EA-89C2C9AD73E8}"/>
              </a:ext>
            </a:extLst>
          </p:cNvPr>
          <p:cNvSpPr txBox="1"/>
          <p:nvPr/>
        </p:nvSpPr>
        <p:spPr>
          <a:xfrm>
            <a:off x="135462" y="0"/>
            <a:ext cx="2677709"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Variant Calling</a:t>
            </a:r>
          </a:p>
        </p:txBody>
      </p:sp>
      <p:pic>
        <p:nvPicPr>
          <p:cNvPr id="12" name="Picture 11">
            <a:extLst>
              <a:ext uri="{FF2B5EF4-FFF2-40B4-BE49-F238E27FC236}">
                <a16:creationId xmlns:a16="http://schemas.microsoft.com/office/drawing/2014/main" id="{AE4A387C-BE91-45CD-9459-3C2B1087B8C2}"/>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1099065" y="809039"/>
            <a:ext cx="1178478" cy="1141387"/>
          </a:xfrm>
          <a:prstGeom prst="rect">
            <a:avLst/>
          </a:prstGeom>
        </p:spPr>
      </p:pic>
    </p:spTree>
    <p:extLst>
      <p:ext uri="{BB962C8B-B14F-4D97-AF65-F5344CB8AC3E}">
        <p14:creationId xmlns:p14="http://schemas.microsoft.com/office/powerpoint/2010/main" val="2950928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2989944" y="273591"/>
            <a:ext cx="9066594" cy="63108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dirty="0">
                <a:solidFill>
                  <a:srgbClr val="9CDCFE"/>
                </a:solidFill>
                <a:effectLst/>
                <a:highlight>
                  <a:srgbClr val="1E1E1E"/>
                </a:highlight>
                <a:latin typeface="Consolas" panose="020B0609020204030204" pitchFamily="49" charset="0"/>
              </a:rPr>
              <a:t>POPS</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find</a:t>
            </a:r>
            <a:r>
              <a:rPr lang="en-US" sz="1600" b="0" dirty="0">
                <a:solidFill>
                  <a:srgbClr val="CE9178"/>
                </a:solidFill>
                <a:effectLst/>
                <a:highlight>
                  <a:srgbClr val="1E1E1E"/>
                </a:highlight>
                <a:latin typeface="Consolas" panose="020B0609020204030204" pitchFamily="49" charset="0"/>
              </a:rPr>
              <a:t>  ./trimming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CE9178"/>
                </a:solidFill>
                <a:effectLst/>
                <a:highlight>
                  <a:srgbClr val="1E1E1E"/>
                </a:highlight>
                <a:latin typeface="Consolas" panose="020B0609020204030204" pitchFamily="49" charset="0"/>
              </a:rPr>
              <a:t> "*val_1*.f*.</a:t>
            </a:r>
            <a:r>
              <a:rPr lang="en-US" sz="1600" b="0" dirty="0" err="1">
                <a:solidFill>
                  <a:srgbClr val="CE9178"/>
                </a:solidFill>
                <a:effectLst/>
                <a:highlight>
                  <a:srgbClr val="1E1E1E"/>
                </a:highlight>
                <a:latin typeface="Consolas" panose="020B0609020204030204" pitchFamily="49" charset="0"/>
              </a:rPr>
              <a:t>gz</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cut</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-d</a:t>
            </a:r>
            <a:r>
              <a:rPr lang="en-US" sz="1600" b="0" dirty="0">
                <a:solidFill>
                  <a:srgbClr val="CE9178"/>
                </a:solidFill>
                <a:effectLst/>
                <a:highlight>
                  <a:srgbClr val="1E1E1E"/>
                </a:highlight>
                <a:latin typeface="Consolas" panose="020B0609020204030204" pitchFamily="49" charset="0"/>
              </a:rPr>
              <a:t> "/" </a:t>
            </a:r>
            <a:r>
              <a:rPr lang="en-US" sz="1600" b="0" dirty="0">
                <a:solidFill>
                  <a:srgbClr val="569CD6"/>
                </a:solidFill>
                <a:effectLst/>
                <a:highlight>
                  <a:srgbClr val="1E1E1E"/>
                </a:highlight>
                <a:latin typeface="Consolas" panose="020B0609020204030204" pitchFamily="49" charset="0"/>
              </a:rPr>
              <a:t>-f3</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cut</a:t>
            </a:r>
            <a:r>
              <a:rPr lang="en-US" sz="1600" b="0" dirty="0">
                <a:solidFill>
                  <a:srgbClr val="CE9178"/>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-d</a:t>
            </a:r>
            <a:r>
              <a:rPr lang="en-US" sz="1600" b="0" dirty="0">
                <a:solidFill>
                  <a:srgbClr val="CE9178"/>
                </a:solidFill>
                <a:effectLst/>
                <a:highlight>
                  <a:srgbClr val="1E1E1E"/>
                </a:highlight>
                <a:latin typeface="Consolas" panose="020B0609020204030204" pitchFamily="49" charset="0"/>
              </a:rPr>
              <a:t> "_" </a:t>
            </a:r>
            <a:r>
              <a:rPr lang="en-US" sz="1600" b="0" dirty="0">
                <a:solidFill>
                  <a:srgbClr val="569CD6"/>
                </a:solidFill>
                <a:effectLst/>
                <a:highlight>
                  <a:srgbClr val="1E1E1E"/>
                </a:highlight>
                <a:latin typeface="Consolas" panose="020B0609020204030204" pitchFamily="49" charset="0"/>
              </a:rPr>
              <a:t>-f1</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r>
              <a:rPr lang="en-US" sz="1600" b="0" dirty="0">
                <a:solidFill>
                  <a:srgbClr val="CE9178"/>
                </a:solidFill>
                <a:effectLst/>
                <a:highlight>
                  <a:srgbClr val="1E1E1E"/>
                </a:highlight>
                <a:latin typeface="Consolas" panose="020B0609020204030204" pitchFamily="49" charset="0"/>
              </a:rPr>
              <a:t> </a:t>
            </a:r>
            <a:r>
              <a:rPr lang="en-US" sz="1600" b="0" dirty="0" err="1">
                <a:solidFill>
                  <a:srgbClr val="DCDCAA"/>
                </a:solidFill>
                <a:effectLst/>
                <a:highlight>
                  <a:srgbClr val="1E1E1E"/>
                </a:highlight>
                <a:latin typeface="Consolas" panose="020B0609020204030204" pitchFamily="49" charset="0"/>
              </a:rPr>
              <a:t>uniq</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a:t>
            </a:r>
          </a:p>
          <a:p>
            <a:br>
              <a:rPr lang="en-US" sz="1600" b="0" dirty="0">
                <a:solidFill>
                  <a:srgbClr val="D4D4D4"/>
                </a:solidFill>
                <a:effectLst/>
                <a:highlight>
                  <a:srgbClr val="1E1E1E"/>
                </a:highlight>
                <a:latin typeface="Consolas" panose="020B0609020204030204" pitchFamily="49" charset="0"/>
              </a:rPr>
            </a:br>
            <a:r>
              <a:rPr lang="en-US" sz="1600" b="0" dirty="0" err="1">
                <a:solidFill>
                  <a:srgbClr val="DCDCAA"/>
                </a:solidFill>
                <a:effectLst/>
                <a:highlight>
                  <a:srgbClr val="1E1E1E"/>
                </a:highlight>
                <a:latin typeface="Consolas" panose="020B0609020204030204" pitchFamily="49" charset="0"/>
              </a:rPr>
              <a:t>bamToBed</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i</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merged_pools.bam</a:t>
            </a:r>
            <a:r>
              <a:rPr lang="en-US" sz="1600" b="0" dirty="0">
                <a:solidFill>
                  <a:srgbClr val="D4D4D4"/>
                </a:solidFill>
                <a:effectLst/>
                <a:highlight>
                  <a:srgbClr val="1E1E1E"/>
                </a:highlight>
                <a:latin typeface="Consolas" panose="020B0609020204030204" pitchFamily="49" charset="0"/>
              </a:rPr>
              <a:t> | </a:t>
            </a:r>
            <a:r>
              <a:rPr lang="en-US" sz="1600" b="0" dirty="0" err="1">
                <a:solidFill>
                  <a:srgbClr val="DCDCAA"/>
                </a:solidFill>
                <a:effectLst/>
                <a:highlight>
                  <a:srgbClr val="1E1E1E"/>
                </a:highlight>
                <a:latin typeface="Consolas" panose="020B0609020204030204" pitchFamily="49" charset="0"/>
              </a:rPr>
              <a:t>bedtools</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merge</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i</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&gt;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mapped.bed</a:t>
            </a:r>
            <a:endParaRPr lang="en-US" sz="1600" b="0" dirty="0">
              <a:solidFill>
                <a:srgbClr val="D4D4D4"/>
              </a:solidFill>
              <a:effectLst/>
              <a:highlight>
                <a:srgbClr val="1E1E1E"/>
              </a:highlight>
              <a:latin typeface="Consolas" panose="020B0609020204030204" pitchFamily="49" charset="0"/>
            </a:endParaRPr>
          </a:p>
          <a:p>
            <a:r>
              <a:rPr lang="en-US" sz="1600" b="0" dirty="0" err="1">
                <a:solidFill>
                  <a:srgbClr val="DCDCAA"/>
                </a:solidFill>
                <a:effectLst/>
                <a:highlight>
                  <a:srgbClr val="1E1E1E"/>
                </a:highlight>
                <a:latin typeface="Consolas" panose="020B0609020204030204" pitchFamily="49" charset="0"/>
              </a:rPr>
              <a:t>bedtools</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coverage</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-b</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merged_pools.bam</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mapped.bed</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-counts</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-sorted</a:t>
            </a:r>
            <a:r>
              <a:rPr lang="en-US" sz="1600" b="0" dirty="0">
                <a:solidFill>
                  <a:srgbClr val="D4D4D4"/>
                </a:solidFill>
                <a:effectLst/>
                <a:highlight>
                  <a:srgbClr val="1E1E1E"/>
                </a:highlight>
                <a:latin typeface="Consolas" panose="020B0609020204030204" pitchFamily="49" charset="0"/>
              </a:rPr>
              <a:t> &gt;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cov.stats</a:t>
            </a:r>
            <a:endParaRPr lang="en-US" sz="1600" b="0" dirty="0">
              <a:solidFill>
                <a:srgbClr val="D4D4D4"/>
              </a:solidFill>
              <a:effectLst/>
              <a:highlight>
                <a:srgbClr val="1E1E1E"/>
              </a:highlight>
              <a:latin typeface="Consolas" panose="020B0609020204030204" pitchFamily="49" charset="0"/>
            </a:endParaRPr>
          </a:p>
          <a:p>
            <a:br>
              <a:rPr lang="en-US" sz="1600" b="0" dirty="0">
                <a:solidFill>
                  <a:srgbClr val="D4D4D4"/>
                </a:solidFill>
                <a:effectLst/>
                <a:highlight>
                  <a:srgbClr val="1E1E1E"/>
                </a:highlight>
                <a:latin typeface="Consolas" panose="020B0609020204030204" pitchFamily="49" charset="0"/>
              </a:rPr>
            </a:br>
            <a:r>
              <a:rPr lang="en-US" sz="1600" b="0" dirty="0">
                <a:solidFill>
                  <a:srgbClr val="9CDCFE"/>
                </a:solidFill>
                <a:effectLst/>
                <a:highlight>
                  <a:srgbClr val="1E1E1E"/>
                </a:highlight>
                <a:latin typeface="Consolas" panose="020B0609020204030204" pitchFamily="49" charset="0"/>
              </a:rPr>
              <a:t>DP</a:t>
            </a:r>
            <a:r>
              <a:rPr lang="en-US" sz="1600" b="0" dirty="0">
                <a:solidFill>
                  <a:srgbClr val="D4D4D4"/>
                </a:solidFill>
                <a:effectLst/>
                <a:highlight>
                  <a:srgbClr val="1E1E1E"/>
                </a:highlight>
                <a:latin typeface="Consolas" panose="020B0609020204030204" pitchFamily="49" charset="0"/>
              </a:rPr>
              <a:t>=$(</a:t>
            </a:r>
            <a:r>
              <a:rPr lang="en-US" sz="1600" b="0" dirty="0">
                <a:solidFill>
                  <a:srgbClr val="DCDCAA"/>
                </a:solidFill>
                <a:effectLst/>
                <a:highlight>
                  <a:srgbClr val="1E1E1E"/>
                </a:highlight>
                <a:latin typeface="Consolas" panose="020B0609020204030204" pitchFamily="49" charset="0"/>
              </a:rPr>
              <a:t>mawk</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'{print $4}'</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cov.stats</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rn</a:t>
            </a:r>
            <a:r>
              <a:rPr lang="en-US" sz="1600" b="0" dirty="0">
                <a:solidFill>
                  <a:srgbClr val="D4D4D4"/>
                </a:solidFill>
                <a:effectLst/>
                <a:highlight>
                  <a:srgbClr val="1E1E1E"/>
                </a:highlight>
                <a:latin typeface="Consolas" panose="020B0609020204030204" pitchFamily="49" charset="0"/>
              </a:rPr>
              <a:t> | </a:t>
            </a:r>
            <a:r>
              <a:rPr lang="en-US" sz="1600" b="0" dirty="0" err="1">
                <a:solidFill>
                  <a:srgbClr val="DCDCAA"/>
                </a:solidFill>
                <a:effectLst/>
                <a:highlight>
                  <a:srgbClr val="1E1E1E"/>
                </a:highlight>
                <a:latin typeface="Consolas" panose="020B0609020204030204" pitchFamily="49" charset="0"/>
              </a:rPr>
              <a:t>perl</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-e</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'$d=.001;@l=&lt;&gt;;print $l[int($d*@l)]'</a:t>
            </a:r>
            <a:r>
              <a:rPr lang="en-US" sz="1600" b="0" dirty="0">
                <a:solidFill>
                  <a:srgbClr val="D4D4D4"/>
                </a:solidFill>
                <a:effectLst/>
                <a:highlight>
                  <a:srgbClr val="1E1E1E"/>
                </a:highlight>
                <a:latin typeface="Consolas" panose="020B0609020204030204" pitchFamily="49" charset="0"/>
              </a:rPr>
              <a:t>)</a:t>
            </a:r>
          </a:p>
          <a:p>
            <a:r>
              <a:rPr lang="en-US" sz="1600" b="0" dirty="0">
                <a:solidFill>
                  <a:srgbClr val="9CDCFE"/>
                </a:solidFill>
                <a:effectLst/>
                <a:highlight>
                  <a:srgbClr val="1E1E1E"/>
                </a:highlight>
                <a:latin typeface="Consolas" panose="020B0609020204030204" pitchFamily="49" charset="0"/>
              </a:rPr>
              <a:t>CC</a:t>
            </a:r>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mawk</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-v</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x=</a:t>
            </a:r>
            <a:r>
              <a:rPr lang="en-US" sz="1600" b="0" dirty="0">
                <a:solidFill>
                  <a:srgbClr val="9CDCFE"/>
                </a:solidFill>
                <a:effectLst/>
                <a:highlight>
                  <a:srgbClr val="1E1E1E"/>
                </a:highlight>
                <a:latin typeface="Consolas" panose="020B0609020204030204" pitchFamily="49" charset="0"/>
              </a:rPr>
              <a:t>$DP</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'$4 &lt; x'</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cov.stats</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mawk</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len</a:t>
            </a:r>
            <a:r>
              <a:rPr lang="en-US" sz="1600" b="0" dirty="0">
                <a:solidFill>
                  <a:srgbClr val="CE9178"/>
                </a:solidFill>
                <a:effectLst/>
                <a:highlight>
                  <a:srgbClr val="1E1E1E"/>
                </a:highlight>
                <a:latin typeface="Consolas" panose="020B0609020204030204" pitchFamily="49" charset="0"/>
              </a:rPr>
              <a:t>=$3-$2;lc=</a:t>
            </a:r>
            <a:r>
              <a:rPr lang="en-US" sz="1600" b="0" dirty="0" err="1">
                <a:solidFill>
                  <a:srgbClr val="CE9178"/>
                </a:solidFill>
                <a:effectLst/>
                <a:highlight>
                  <a:srgbClr val="1E1E1E"/>
                </a:highlight>
                <a:latin typeface="Consolas" panose="020B0609020204030204" pitchFamily="49" charset="0"/>
              </a:rPr>
              <a:t>len</a:t>
            </a:r>
            <a:r>
              <a:rPr lang="en-US" sz="1600" b="0" dirty="0">
                <a:solidFill>
                  <a:srgbClr val="CE9178"/>
                </a:solidFill>
                <a:effectLst/>
                <a:highlight>
                  <a:srgbClr val="1E1E1E"/>
                </a:highlight>
                <a:latin typeface="Consolas" panose="020B0609020204030204" pitchFamily="49" charset="0"/>
              </a:rPr>
              <a:t>*$4;tl=</a:t>
            </a:r>
            <a:r>
              <a:rPr lang="en-US" sz="1600" b="0" dirty="0" err="1">
                <a:solidFill>
                  <a:srgbClr val="CE9178"/>
                </a:solidFill>
                <a:effectLst/>
                <a:highlight>
                  <a:srgbClr val="1E1E1E"/>
                </a:highlight>
                <a:latin typeface="Consolas" panose="020B0609020204030204" pitchFamily="49" charset="0"/>
              </a:rPr>
              <a:t>tl+lc</a:t>
            </a:r>
            <a:r>
              <a:rPr lang="en-US" sz="1600" b="0" dirty="0">
                <a:solidFill>
                  <a:srgbClr val="CE9178"/>
                </a:solidFill>
                <a:effectLst/>
                <a:highlight>
                  <a:srgbClr val="1E1E1E"/>
                </a:highlight>
                <a:latin typeface="Consolas" panose="020B0609020204030204" pitchFamily="49" charset="0"/>
              </a:rPr>
              <a:t>} END {OFMT = "%.0f";print </a:t>
            </a:r>
            <a:r>
              <a:rPr lang="en-US" sz="1600" b="0" dirty="0" err="1">
                <a:solidFill>
                  <a:srgbClr val="CE9178"/>
                </a:solidFill>
                <a:effectLst/>
                <a:highlight>
                  <a:srgbClr val="1E1E1E"/>
                </a:highlight>
                <a:latin typeface="Consolas" panose="020B0609020204030204" pitchFamily="49" charset="0"/>
              </a:rPr>
              <a:t>tl</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$NUMPROC</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2</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a:t>
            </a:r>
          </a:p>
          <a:p>
            <a:br>
              <a:rPr lang="en-US" sz="1600" b="0" dirty="0">
                <a:solidFill>
                  <a:srgbClr val="D4D4D4"/>
                </a:solidFill>
                <a:effectLst/>
                <a:highlight>
                  <a:srgbClr val="1E1E1E"/>
                </a:highlight>
                <a:latin typeface="Consolas" panose="020B0609020204030204" pitchFamily="49" charset="0"/>
              </a:rPr>
            </a:br>
            <a:r>
              <a:rPr lang="en-US" sz="1600" b="0" dirty="0">
                <a:solidFill>
                  <a:srgbClr val="DCDCAA"/>
                </a:solidFill>
                <a:effectLst/>
                <a:highlight>
                  <a:srgbClr val="1E1E1E"/>
                </a:highlight>
                <a:latin typeface="Consolas" panose="020B0609020204030204" pitchFamily="49" charset="0"/>
              </a:rPr>
              <a:t>find</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./trimming/</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-name</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"*.fq.gz"</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cat</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parallel</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-j</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$NUMPROC</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gunzip</a:t>
            </a:r>
            <a:r>
              <a:rPr lang="en-US" sz="1600" b="0" dirty="0">
                <a:solidFill>
                  <a:srgbClr val="CE9178"/>
                </a:solidFill>
                <a:effectLst/>
                <a:highlight>
                  <a:srgbClr val="1E1E1E"/>
                </a:highlight>
                <a:latin typeface="Consolas" panose="020B0609020204030204" pitchFamily="49" charset="0"/>
              </a:rPr>
              <a:t> -c {} | head -2 | tail -1 &gt;&gt; ./</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/lengths.txt"</a:t>
            </a:r>
            <a:endParaRPr lang="en-US" sz="1600" b="0" dirty="0">
              <a:solidFill>
                <a:srgbClr val="D4D4D4"/>
              </a:solidFill>
              <a:effectLst/>
              <a:highlight>
                <a:srgbClr val="1E1E1E"/>
              </a:highlight>
              <a:latin typeface="Consolas" panose="020B0609020204030204" pitchFamily="49" charset="0"/>
            </a:endParaRPr>
          </a:p>
          <a:p>
            <a:r>
              <a:rPr lang="en-US" sz="1600" b="0" dirty="0" err="1">
                <a:solidFill>
                  <a:srgbClr val="9CDCFE"/>
                </a:solidFill>
                <a:effectLst/>
                <a:highlight>
                  <a:srgbClr val="1E1E1E"/>
                </a:highlight>
                <a:latin typeface="Consolas" panose="020B0609020204030204" pitchFamily="49" charset="0"/>
              </a:rPr>
              <a:t>MaxLen</a:t>
            </a:r>
            <a:r>
              <a:rPr lang="en-US" sz="1600" b="0" dirty="0">
                <a:solidFill>
                  <a:srgbClr val="D4D4D4"/>
                </a:solidFill>
                <a:effectLst/>
                <a:highlight>
                  <a:srgbClr val="1E1E1E"/>
                </a:highlight>
                <a:latin typeface="Consolas" panose="020B0609020204030204" pitchFamily="49" charset="0"/>
              </a:rPr>
              <a:t>=$(</a:t>
            </a:r>
            <a:r>
              <a:rPr lang="en-US" sz="1600" b="0" dirty="0">
                <a:solidFill>
                  <a:srgbClr val="DCDCAA"/>
                </a:solidFill>
                <a:effectLst/>
                <a:highlight>
                  <a:srgbClr val="1E1E1E"/>
                </a:highlight>
                <a:latin typeface="Consolas" panose="020B0609020204030204" pitchFamily="49" charset="0"/>
              </a:rPr>
              <a:t>mawk</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 print length() | "sort -</a:t>
            </a:r>
            <a:r>
              <a:rPr lang="en-US" sz="1600" b="0" dirty="0" err="1">
                <a:solidFill>
                  <a:srgbClr val="CE9178"/>
                </a:solidFill>
                <a:effectLst/>
                <a:highlight>
                  <a:srgbClr val="1E1E1E"/>
                </a:highlight>
                <a:latin typeface="Consolas" panose="020B0609020204030204" pitchFamily="49" charset="0"/>
              </a:rPr>
              <a:t>rn</a:t>
            </a:r>
            <a:r>
              <a:rPr lang="en-US" sz="1600" b="0" dirty="0">
                <a:solidFill>
                  <a:srgbClr val="CE9178"/>
                </a:solidFill>
                <a:effectLst/>
                <a:highlight>
                  <a:srgbClr val="1E1E1E"/>
                </a:highlight>
                <a:latin typeface="Consolas" panose="020B0609020204030204" pitchFamily="49" charset="0"/>
              </a:rPr>
              <a:t>" }'</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/lengths.txt</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head</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-1</a:t>
            </a:r>
            <a:r>
              <a:rPr lang="en-US" sz="1600" b="0" dirty="0">
                <a:solidFill>
                  <a:srgbClr val="D4D4D4"/>
                </a:solidFill>
                <a:effectLst/>
                <a:highlight>
                  <a:srgbClr val="1E1E1E"/>
                </a:highlight>
                <a:latin typeface="Consolas" panose="020B0609020204030204" pitchFamily="49" charset="0"/>
              </a:rPr>
              <a:t>)</a:t>
            </a:r>
          </a:p>
          <a:p>
            <a:r>
              <a:rPr lang="en-US" sz="1600" b="0" dirty="0">
                <a:solidFill>
                  <a:srgbClr val="9CDCFE"/>
                </a:solidFill>
                <a:effectLst/>
                <a:highlight>
                  <a:srgbClr val="1E1E1E"/>
                </a:highlight>
                <a:latin typeface="Consolas" panose="020B0609020204030204" pitchFamily="49" charset="0"/>
              </a:rPr>
              <a:t>MaxLen2</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a:t>
            </a:r>
            <a:r>
              <a:rPr lang="en-US" sz="1600" b="0" dirty="0" err="1">
                <a:solidFill>
                  <a:srgbClr val="9CDCFE"/>
                </a:solidFill>
                <a:effectLst/>
                <a:highlight>
                  <a:srgbClr val="1E1E1E"/>
                </a:highlight>
                <a:latin typeface="Consolas" panose="020B0609020204030204" pitchFamily="49" charset="0"/>
              </a:rPr>
              <a:t>MaxLen</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2</a:t>
            </a:r>
            <a:r>
              <a:rPr lang="en-US" sz="1600" b="0" dirty="0">
                <a:solidFill>
                  <a:srgbClr val="D4D4D4"/>
                </a:solidFill>
                <a:effectLst/>
                <a:highlight>
                  <a:srgbClr val="1E1E1E"/>
                </a:highlight>
                <a:latin typeface="Consolas" panose="020B0609020204030204" pitchFamily="49" charset="0"/>
              </a:rPr>
              <a:t> ))</a:t>
            </a:r>
          </a:p>
          <a:p>
            <a:r>
              <a:rPr lang="en-US" sz="1600" b="0" dirty="0">
                <a:solidFill>
                  <a:srgbClr val="9CDCFE"/>
                </a:solidFill>
                <a:effectLst/>
                <a:highlight>
                  <a:srgbClr val="1E1E1E"/>
                </a:highlight>
                <a:latin typeface="Consolas" panose="020B0609020204030204" pitchFamily="49" charset="0"/>
              </a:rPr>
              <a:t>ML1</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$MaxLen2</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1</a:t>
            </a:r>
            <a:r>
              <a:rPr lang="en-US" sz="1600" b="0" dirty="0">
                <a:solidFill>
                  <a:srgbClr val="D4D4D4"/>
                </a:solidFill>
                <a:effectLst/>
                <a:highlight>
                  <a:srgbClr val="1E1E1E"/>
                </a:highlight>
                <a:latin typeface="Consolas" panose="020B0609020204030204" pitchFamily="49" charset="0"/>
              </a:rPr>
              <a:t> ))</a:t>
            </a:r>
          </a:p>
          <a:p>
            <a:r>
              <a:rPr lang="en-US" sz="1600" b="0" dirty="0" err="1">
                <a:solidFill>
                  <a:srgbClr val="9CDCFE"/>
                </a:solidFill>
                <a:effectLst/>
                <a:highlight>
                  <a:srgbClr val="1E1E1E"/>
                </a:highlight>
                <a:latin typeface="Consolas" panose="020B0609020204030204" pitchFamily="49" charset="0"/>
              </a:rPr>
              <a:t>MaxCov</a:t>
            </a:r>
            <a:r>
              <a:rPr lang="en-US" sz="1600" b="0" dirty="0">
                <a:solidFill>
                  <a:srgbClr val="D4D4D4"/>
                </a:solidFill>
                <a:effectLst/>
                <a:highlight>
                  <a:srgbClr val="1E1E1E"/>
                </a:highlight>
                <a:latin typeface="Consolas" panose="020B0609020204030204" pitchFamily="49" charset="0"/>
              </a:rPr>
              <a:t>=$(</a:t>
            </a:r>
            <a:r>
              <a:rPr lang="en-US" sz="1600" b="0" dirty="0">
                <a:solidFill>
                  <a:srgbClr val="DCDCAA"/>
                </a:solidFill>
                <a:effectLst/>
                <a:highlight>
                  <a:srgbClr val="1E1E1E"/>
                </a:highlight>
                <a:latin typeface="Consolas" panose="020B0609020204030204" pitchFamily="49" charset="0"/>
              </a:rPr>
              <a:t>mawk</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'{print $4}'</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cov.stats</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err="1">
                <a:solidFill>
                  <a:srgbClr val="569CD6"/>
                </a:solidFill>
                <a:effectLst/>
                <a:highlight>
                  <a:srgbClr val="1E1E1E"/>
                </a:highlight>
                <a:latin typeface="Consolas" panose="020B0609020204030204" pitchFamily="49" charset="0"/>
              </a:rPr>
              <a:t>rn</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head</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-1</a:t>
            </a:r>
            <a:r>
              <a:rPr lang="en-US" sz="1600" b="0" dirty="0">
                <a:solidFill>
                  <a:srgbClr val="D4D4D4"/>
                </a:solidFill>
                <a:effectLst/>
                <a:highlight>
                  <a:srgbClr val="1E1E1E"/>
                </a:highlight>
                <a:latin typeface="Consolas" panose="020B0609020204030204" pitchFamily="49" charset="0"/>
              </a:rPr>
              <a:t>)</a:t>
            </a:r>
          </a:p>
          <a:p>
            <a:r>
              <a:rPr lang="en-US" sz="1600" b="0" dirty="0">
                <a:solidFill>
                  <a:srgbClr val="9CDCFE"/>
                </a:solidFill>
                <a:effectLst/>
                <a:highlight>
                  <a:srgbClr val="1E1E1E"/>
                </a:highlight>
                <a:latin typeface="Consolas" panose="020B0609020204030204" pitchFamily="49" charset="0"/>
              </a:rPr>
              <a:t>MaxCov2</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a:t>
            </a:r>
            <a:r>
              <a:rPr lang="en-US" sz="1600" b="0" dirty="0" err="1">
                <a:solidFill>
                  <a:srgbClr val="9CDCFE"/>
                </a:solidFill>
                <a:effectLst/>
                <a:highlight>
                  <a:srgbClr val="1E1E1E"/>
                </a:highlight>
                <a:latin typeface="Consolas" panose="020B0609020204030204" pitchFamily="49" charset="0"/>
              </a:rPr>
              <a:t>MaxCov</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8</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10</a:t>
            </a:r>
            <a:r>
              <a:rPr lang="en-US" sz="1600" b="0" dirty="0">
                <a:solidFill>
                  <a:srgbClr val="D4D4D4"/>
                </a:solidFill>
                <a:effectLst/>
                <a:highlight>
                  <a:srgbClr val="1E1E1E"/>
                </a:highlight>
                <a:latin typeface="Consolas" panose="020B0609020204030204" pitchFamily="49" charset="0"/>
              </a:rPr>
              <a:t> ))</a:t>
            </a:r>
          </a:p>
        </p:txBody>
      </p:sp>
      <p:sp>
        <p:nvSpPr>
          <p:cNvPr id="8" name="TextBox 7">
            <a:extLst>
              <a:ext uri="{FF2B5EF4-FFF2-40B4-BE49-F238E27FC236}">
                <a16:creationId xmlns:a16="http://schemas.microsoft.com/office/drawing/2014/main" id="{413B924D-6A8C-4270-B36E-C19E9F4F0117}"/>
              </a:ext>
            </a:extLst>
          </p:cNvPr>
          <p:cNvSpPr txBox="1"/>
          <p:nvPr/>
        </p:nvSpPr>
        <p:spPr>
          <a:xfrm>
            <a:off x="164162" y="518081"/>
            <a:ext cx="2743089" cy="2025879"/>
          </a:xfrm>
          <a:prstGeom prst="chevron">
            <a:avLst>
              <a:gd name="adj" fmla="val 31230"/>
            </a:avLst>
          </a:prstGeom>
          <a:solidFill>
            <a:srgbClr val="7030A0"/>
          </a:solidFill>
        </p:spPr>
        <p:txBody>
          <a:bodyPr wrap="square" rtlCol="0">
            <a:spAutoFit/>
          </a:bodyPr>
          <a:lstStyle/>
          <a:p>
            <a:pPr algn="ctr"/>
            <a:endParaRPr lang="en-US" sz="2800" dirty="0"/>
          </a:p>
        </p:txBody>
      </p:sp>
      <p:sp>
        <p:nvSpPr>
          <p:cNvPr id="9" name="TextBox 8">
            <a:extLst>
              <a:ext uri="{FF2B5EF4-FFF2-40B4-BE49-F238E27FC236}">
                <a16:creationId xmlns:a16="http://schemas.microsoft.com/office/drawing/2014/main" id="{CB791D11-581D-4AE8-8F1B-B9AA6C7F4976}"/>
              </a:ext>
            </a:extLst>
          </p:cNvPr>
          <p:cNvSpPr txBox="1"/>
          <p:nvPr/>
        </p:nvSpPr>
        <p:spPr>
          <a:xfrm>
            <a:off x="-733107" y="1960536"/>
            <a:ext cx="4238223" cy="584775"/>
          </a:xfrm>
          <a:prstGeom prst="rect">
            <a:avLst/>
          </a:prstGeom>
          <a:noFill/>
        </p:spPr>
        <p:txBody>
          <a:bodyPr wrap="square" rtlCol="0">
            <a:spAutoFit/>
          </a:bodyPr>
          <a:lstStyle/>
          <a:p>
            <a:pPr algn="ctr"/>
            <a:r>
              <a:rPr lang="en-US" sz="3200" dirty="0" err="1">
                <a:solidFill>
                  <a:schemeClr val="bg2">
                    <a:lumMod val="25000"/>
                    <a:lumOff val="75000"/>
                  </a:schemeClr>
                </a:solidFill>
                <a:latin typeface="Ubuntu Mono" panose="020B0509030602030204" pitchFamily="49" charset="0"/>
              </a:rPr>
              <a:t>Freebayes</a:t>
            </a:r>
            <a:endParaRPr lang="en-US" sz="3200" dirty="0">
              <a:solidFill>
                <a:schemeClr val="bg2">
                  <a:lumMod val="25000"/>
                  <a:lumOff val="75000"/>
                </a:schemeClr>
              </a:solidFill>
            </a:endParaRPr>
          </a:p>
        </p:txBody>
      </p:sp>
      <p:sp>
        <p:nvSpPr>
          <p:cNvPr id="10" name="TextBox 9">
            <a:extLst>
              <a:ext uri="{FF2B5EF4-FFF2-40B4-BE49-F238E27FC236}">
                <a16:creationId xmlns:a16="http://schemas.microsoft.com/office/drawing/2014/main" id="{BD25B173-3171-4469-A6EA-89C2C9AD73E8}"/>
              </a:ext>
            </a:extLst>
          </p:cNvPr>
          <p:cNvSpPr txBox="1"/>
          <p:nvPr/>
        </p:nvSpPr>
        <p:spPr>
          <a:xfrm>
            <a:off x="135462" y="0"/>
            <a:ext cx="2677709"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Variant Calling</a:t>
            </a:r>
          </a:p>
        </p:txBody>
      </p:sp>
      <p:pic>
        <p:nvPicPr>
          <p:cNvPr id="12" name="Picture 11">
            <a:extLst>
              <a:ext uri="{FF2B5EF4-FFF2-40B4-BE49-F238E27FC236}">
                <a16:creationId xmlns:a16="http://schemas.microsoft.com/office/drawing/2014/main" id="{AE4A387C-BE91-45CD-9459-3C2B1087B8C2}"/>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1099065" y="809039"/>
            <a:ext cx="1178478" cy="1141387"/>
          </a:xfrm>
          <a:prstGeom prst="rect">
            <a:avLst/>
          </a:prstGeom>
        </p:spPr>
      </p:pic>
    </p:spTree>
    <p:extLst>
      <p:ext uri="{BB962C8B-B14F-4D97-AF65-F5344CB8AC3E}">
        <p14:creationId xmlns:p14="http://schemas.microsoft.com/office/powerpoint/2010/main" val="1715158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2989944" y="273591"/>
            <a:ext cx="9066594" cy="63108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dirty="0">
                <a:solidFill>
                  <a:srgbClr val="DCDCAA"/>
                </a:solidFill>
                <a:effectLst/>
                <a:highlight>
                  <a:srgbClr val="1E1E1E"/>
                </a:highlight>
                <a:latin typeface="Consolas" panose="020B0609020204030204" pitchFamily="49" charset="0"/>
              </a:rPr>
              <a:t>mawk</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'$4 &gt; $MaxCov2'</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cov.stats</a:t>
            </a:r>
            <a:r>
              <a:rPr lang="en-US" sz="1600" b="0" dirty="0">
                <a:solidFill>
                  <a:srgbClr val="D4D4D4"/>
                </a:solidFill>
                <a:effectLst/>
                <a:highlight>
                  <a:srgbClr val="1E1E1E"/>
                </a:highlight>
                <a:latin typeface="Consolas" panose="020B0609020204030204" pitchFamily="49" charset="0"/>
              </a:rPr>
              <a:t> &gt;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cov.high.stats</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CDCAA"/>
                </a:solidFill>
                <a:effectLst/>
                <a:highlight>
                  <a:srgbClr val="1E1E1E"/>
                </a:highlight>
                <a:latin typeface="Consolas" panose="020B0609020204030204" pitchFamily="49" charset="0"/>
              </a:rPr>
              <a:t>mawk</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'$4 &lt;= $MaxCov2'</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cov.stats</a:t>
            </a:r>
            <a:r>
              <a:rPr lang="en-US" sz="1600" b="0" dirty="0">
                <a:solidFill>
                  <a:srgbClr val="D4D4D4"/>
                </a:solidFill>
                <a:effectLst/>
                <a:highlight>
                  <a:srgbClr val="1E1E1E"/>
                </a:highlight>
                <a:latin typeface="Consolas" panose="020B0609020204030204" pitchFamily="49" charset="0"/>
              </a:rPr>
              <a:t> &gt;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cov.low.stats</a:t>
            </a:r>
            <a:endParaRPr lang="en-US" sz="1600" b="0" dirty="0">
              <a:solidFill>
                <a:srgbClr val="D4D4D4"/>
              </a:solidFill>
              <a:effectLst/>
              <a:highlight>
                <a:srgbClr val="1E1E1E"/>
              </a:highlight>
              <a:latin typeface="Consolas" panose="020B0609020204030204" pitchFamily="49" charset="0"/>
            </a:endParaRPr>
          </a:p>
          <a:p>
            <a:br>
              <a:rPr lang="en-US" sz="1600" b="0" dirty="0">
                <a:solidFill>
                  <a:srgbClr val="D4D4D4"/>
                </a:solidFill>
                <a:effectLst/>
                <a:highlight>
                  <a:srgbClr val="1E1E1E"/>
                </a:highlight>
                <a:latin typeface="Consolas" panose="020B0609020204030204" pitchFamily="49" charset="0"/>
              </a:rPr>
            </a:br>
            <a:r>
              <a:rPr lang="en-US" sz="1600" b="0" dirty="0" err="1">
                <a:solidFill>
                  <a:srgbClr val="DCDCAA"/>
                </a:solidFill>
                <a:effectLst/>
                <a:highlight>
                  <a:srgbClr val="1E1E1E"/>
                </a:highlight>
                <a:latin typeface="Consolas" panose="020B0609020204030204" pitchFamily="49" charset="0"/>
              </a:rPr>
              <a:t>bedtools</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makewindows</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-b</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cov.high.stats</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-w</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$MaxLen2</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-s</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$ML1</a:t>
            </a:r>
            <a:r>
              <a:rPr lang="en-US" sz="1600" b="0" dirty="0">
                <a:solidFill>
                  <a:srgbClr val="D4D4D4"/>
                </a:solidFill>
                <a:effectLst/>
                <a:highlight>
                  <a:srgbClr val="1E1E1E"/>
                </a:highlight>
                <a:latin typeface="Consolas" panose="020B0609020204030204" pitchFamily="49" charset="0"/>
              </a:rPr>
              <a:t> &gt;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/temp1.bed</a:t>
            </a:r>
            <a:endParaRPr lang="en-US" sz="1600" b="0" dirty="0">
              <a:solidFill>
                <a:srgbClr val="D4D4D4"/>
              </a:solidFill>
              <a:effectLst/>
              <a:highlight>
                <a:srgbClr val="1E1E1E"/>
              </a:highlight>
              <a:latin typeface="Consolas" panose="020B0609020204030204" pitchFamily="49" charset="0"/>
            </a:endParaRPr>
          </a:p>
          <a:p>
            <a:r>
              <a:rPr lang="en-US" sz="1600" b="0" dirty="0" err="1">
                <a:solidFill>
                  <a:srgbClr val="DCDCAA"/>
                </a:solidFill>
                <a:effectLst/>
                <a:highlight>
                  <a:srgbClr val="1E1E1E"/>
                </a:highlight>
                <a:latin typeface="Consolas" panose="020B0609020204030204" pitchFamily="49" charset="0"/>
              </a:rPr>
              <a:t>bedtools</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intersect</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cov.stats</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-b</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/temp1.bed</a:t>
            </a:r>
            <a:r>
              <a:rPr lang="en-US" sz="1600" b="0" dirty="0">
                <a:solidFill>
                  <a:srgbClr val="D4D4D4"/>
                </a:solidFill>
                <a:effectLst/>
                <a:highlight>
                  <a:srgbClr val="1E1E1E"/>
                </a:highlight>
                <a:latin typeface="Consolas" panose="020B0609020204030204" pitchFamily="49" charset="0"/>
              </a:rPr>
              <a:t> &gt;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temp.cov.stats</a:t>
            </a:r>
            <a:endParaRPr lang="en-US" sz="1600" b="0" dirty="0">
              <a:solidFill>
                <a:srgbClr val="D4D4D4"/>
              </a:solidFill>
              <a:effectLst/>
              <a:highlight>
                <a:srgbClr val="1E1E1E"/>
              </a:highlight>
              <a:latin typeface="Consolas" panose="020B0609020204030204" pitchFamily="49" charset="0"/>
            </a:endParaRPr>
          </a:p>
          <a:p>
            <a:br>
              <a:rPr lang="en-US" sz="1600" b="0" dirty="0">
                <a:solidFill>
                  <a:srgbClr val="D4D4D4"/>
                </a:solidFill>
                <a:effectLst/>
                <a:highlight>
                  <a:srgbClr val="1E1E1E"/>
                </a:highlight>
                <a:latin typeface="Consolas" panose="020B0609020204030204" pitchFamily="49" charset="0"/>
              </a:rPr>
            </a:br>
            <a:r>
              <a:rPr lang="en-US" sz="1600" b="0" dirty="0">
                <a:solidFill>
                  <a:srgbClr val="DCDCAA"/>
                </a:solidFill>
                <a:effectLst/>
                <a:highlight>
                  <a:srgbClr val="1E1E1E"/>
                </a:highlight>
                <a:latin typeface="Consolas" panose="020B0609020204030204" pitchFamily="49" charset="0"/>
              </a:rPr>
              <a:t>cat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temp.cov.stats</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cov.low.stats</a:t>
            </a:r>
            <a:r>
              <a:rPr lang="en-US" sz="1600" b="0" dirty="0">
                <a:solidFill>
                  <a:srgbClr val="D4D4D4"/>
                </a:solidFill>
                <a:effectLst/>
                <a:highlight>
                  <a:srgbClr val="1E1E1E"/>
                </a:highlight>
                <a:latin typeface="Consolas" panose="020B0609020204030204" pitchFamily="49" charset="0"/>
              </a:rPr>
              <a:t> &gt;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cov.split.stats</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DCDCAA"/>
                </a:solidFill>
                <a:effectLst/>
                <a:highlight>
                  <a:srgbClr val="1E1E1E"/>
                </a:highlight>
                <a:latin typeface="Consolas" panose="020B0609020204030204" pitchFamily="49" charset="0"/>
              </a:rPr>
              <a:t>rm</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cov.high.stats</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cov.low.stats</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/temp1.bed</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temp.cov.stats</a:t>
            </a:r>
            <a:endParaRPr lang="en-US" sz="1600" b="0" dirty="0">
              <a:solidFill>
                <a:srgbClr val="D4D4D4"/>
              </a:solidFill>
              <a:effectLst/>
              <a:highlight>
                <a:srgbClr val="1E1E1E"/>
              </a:highlight>
              <a:latin typeface="Consolas" panose="020B0609020204030204" pitchFamily="49" charset="0"/>
            </a:endParaRPr>
          </a:p>
          <a:p>
            <a:br>
              <a:rPr lang="en-US" sz="1600" b="0" dirty="0">
                <a:solidFill>
                  <a:srgbClr val="D4D4D4"/>
                </a:solidFill>
                <a:effectLst/>
                <a:highlight>
                  <a:srgbClr val="1E1E1E"/>
                </a:highlight>
                <a:latin typeface="Consolas" panose="020B0609020204030204" pitchFamily="49" charset="0"/>
              </a:rPr>
            </a:br>
            <a:r>
              <a:rPr lang="en-US" sz="1600" b="0" dirty="0">
                <a:solidFill>
                  <a:srgbClr val="9CDCFE"/>
                </a:solidFill>
                <a:effectLst/>
                <a:highlight>
                  <a:srgbClr val="1E1E1E"/>
                </a:highlight>
                <a:latin typeface="Consolas" panose="020B0609020204030204" pitchFamily="49" charset="0"/>
              </a:rPr>
              <a:t>TT</a:t>
            </a:r>
            <a:r>
              <a:rPr lang="en-US" sz="1600" b="0" dirty="0">
                <a:solidFill>
                  <a:srgbClr val="D4D4D4"/>
                </a:solidFill>
                <a:effectLst/>
                <a:highlight>
                  <a:srgbClr val="1E1E1E"/>
                </a:highlight>
                <a:latin typeface="Consolas" panose="020B0609020204030204" pitchFamily="49" charset="0"/>
              </a:rPr>
              <a:t>=$(( </a:t>
            </a:r>
            <a:r>
              <a:rPr lang="en-US" sz="1600" b="0" dirty="0">
                <a:solidFill>
                  <a:srgbClr val="9CDCFE"/>
                </a:solidFill>
                <a:effectLst/>
                <a:highlight>
                  <a:srgbClr val="1E1E1E"/>
                </a:highlight>
                <a:latin typeface="Consolas" panose="020B0609020204030204" pitchFamily="49" charset="0"/>
              </a:rPr>
              <a:t>$MaxLen2</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a:t>
            </a:r>
            <a:r>
              <a:rPr lang="en-US" sz="1600" b="0" dirty="0">
                <a:solidFill>
                  <a:srgbClr val="D4D4D4"/>
                </a:solidFill>
                <a:effectLst/>
                <a:highlight>
                  <a:srgbClr val="1E1E1E"/>
                </a:highlight>
                <a:latin typeface="Consolas" panose="020B0609020204030204" pitchFamily="49" charset="0"/>
              </a:rPr>
              <a:t> </a:t>
            </a:r>
            <a:r>
              <a:rPr lang="en-US" sz="1600" b="0" dirty="0">
                <a:solidFill>
                  <a:srgbClr val="B5CEA8"/>
                </a:solidFill>
                <a:effectLst/>
                <a:highlight>
                  <a:srgbClr val="1E1E1E"/>
                </a:highlight>
                <a:latin typeface="Consolas" panose="020B0609020204030204" pitchFamily="49" charset="0"/>
              </a:rPr>
              <a:t>1000000</a:t>
            </a:r>
            <a:r>
              <a:rPr lang="en-US" sz="1600" b="0" dirty="0">
                <a:solidFill>
                  <a:srgbClr val="D4D4D4"/>
                </a:solidFill>
                <a:effectLst/>
                <a:highlight>
                  <a:srgbClr val="1E1E1E"/>
                </a:highlight>
                <a:latin typeface="Consolas" panose="020B0609020204030204" pitchFamily="49" charset="0"/>
              </a:rPr>
              <a:t> ))</a:t>
            </a:r>
          </a:p>
        </p:txBody>
      </p:sp>
      <p:sp>
        <p:nvSpPr>
          <p:cNvPr id="8" name="TextBox 7">
            <a:extLst>
              <a:ext uri="{FF2B5EF4-FFF2-40B4-BE49-F238E27FC236}">
                <a16:creationId xmlns:a16="http://schemas.microsoft.com/office/drawing/2014/main" id="{413B924D-6A8C-4270-B36E-C19E9F4F0117}"/>
              </a:ext>
            </a:extLst>
          </p:cNvPr>
          <p:cNvSpPr txBox="1"/>
          <p:nvPr/>
        </p:nvSpPr>
        <p:spPr>
          <a:xfrm>
            <a:off x="164162" y="518081"/>
            <a:ext cx="2743089" cy="2025879"/>
          </a:xfrm>
          <a:prstGeom prst="chevron">
            <a:avLst>
              <a:gd name="adj" fmla="val 31230"/>
            </a:avLst>
          </a:prstGeom>
          <a:solidFill>
            <a:srgbClr val="7030A0"/>
          </a:solidFill>
        </p:spPr>
        <p:txBody>
          <a:bodyPr wrap="square" rtlCol="0">
            <a:spAutoFit/>
          </a:bodyPr>
          <a:lstStyle/>
          <a:p>
            <a:pPr algn="ctr"/>
            <a:endParaRPr lang="en-US" sz="2800" dirty="0"/>
          </a:p>
        </p:txBody>
      </p:sp>
      <p:sp>
        <p:nvSpPr>
          <p:cNvPr id="9" name="TextBox 8">
            <a:extLst>
              <a:ext uri="{FF2B5EF4-FFF2-40B4-BE49-F238E27FC236}">
                <a16:creationId xmlns:a16="http://schemas.microsoft.com/office/drawing/2014/main" id="{CB791D11-581D-4AE8-8F1B-B9AA6C7F4976}"/>
              </a:ext>
            </a:extLst>
          </p:cNvPr>
          <p:cNvSpPr txBox="1"/>
          <p:nvPr/>
        </p:nvSpPr>
        <p:spPr>
          <a:xfrm>
            <a:off x="-733107" y="1960536"/>
            <a:ext cx="4238223" cy="584775"/>
          </a:xfrm>
          <a:prstGeom prst="rect">
            <a:avLst/>
          </a:prstGeom>
          <a:noFill/>
        </p:spPr>
        <p:txBody>
          <a:bodyPr wrap="square" rtlCol="0">
            <a:spAutoFit/>
          </a:bodyPr>
          <a:lstStyle/>
          <a:p>
            <a:pPr algn="ctr"/>
            <a:r>
              <a:rPr lang="en-US" sz="3200" dirty="0" err="1">
                <a:solidFill>
                  <a:schemeClr val="bg2">
                    <a:lumMod val="25000"/>
                    <a:lumOff val="75000"/>
                  </a:schemeClr>
                </a:solidFill>
                <a:latin typeface="Ubuntu Mono" panose="020B0509030602030204" pitchFamily="49" charset="0"/>
              </a:rPr>
              <a:t>Freebayes</a:t>
            </a:r>
            <a:endParaRPr lang="en-US" sz="3200" dirty="0">
              <a:solidFill>
                <a:schemeClr val="bg2">
                  <a:lumMod val="25000"/>
                  <a:lumOff val="75000"/>
                </a:schemeClr>
              </a:solidFill>
            </a:endParaRPr>
          </a:p>
        </p:txBody>
      </p:sp>
      <p:sp>
        <p:nvSpPr>
          <p:cNvPr id="10" name="TextBox 9">
            <a:extLst>
              <a:ext uri="{FF2B5EF4-FFF2-40B4-BE49-F238E27FC236}">
                <a16:creationId xmlns:a16="http://schemas.microsoft.com/office/drawing/2014/main" id="{BD25B173-3171-4469-A6EA-89C2C9AD73E8}"/>
              </a:ext>
            </a:extLst>
          </p:cNvPr>
          <p:cNvSpPr txBox="1"/>
          <p:nvPr/>
        </p:nvSpPr>
        <p:spPr>
          <a:xfrm>
            <a:off x="135462" y="0"/>
            <a:ext cx="2677709"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Variant Calling</a:t>
            </a:r>
          </a:p>
        </p:txBody>
      </p:sp>
      <p:pic>
        <p:nvPicPr>
          <p:cNvPr id="12" name="Picture 11">
            <a:extLst>
              <a:ext uri="{FF2B5EF4-FFF2-40B4-BE49-F238E27FC236}">
                <a16:creationId xmlns:a16="http://schemas.microsoft.com/office/drawing/2014/main" id="{AE4A387C-BE91-45CD-9459-3C2B1087B8C2}"/>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1099065" y="809039"/>
            <a:ext cx="1178478" cy="1141387"/>
          </a:xfrm>
          <a:prstGeom prst="rect">
            <a:avLst/>
          </a:prstGeom>
        </p:spPr>
      </p:pic>
    </p:spTree>
    <p:extLst>
      <p:ext uri="{BB962C8B-B14F-4D97-AF65-F5344CB8AC3E}">
        <p14:creationId xmlns:p14="http://schemas.microsoft.com/office/powerpoint/2010/main" val="2873224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2989944" y="273591"/>
            <a:ext cx="9066594" cy="63108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0" dirty="0">
                <a:solidFill>
                  <a:srgbClr val="DCDCAA"/>
                </a:solidFill>
                <a:effectLst/>
                <a:highlight>
                  <a:srgbClr val="1E1E1E"/>
                </a:highlight>
                <a:latin typeface="Consolas" panose="020B0609020204030204" pitchFamily="49" charset="0"/>
              </a:rPr>
              <a:t>mawk</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-v</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x=</a:t>
            </a:r>
            <a:r>
              <a:rPr lang="en-US" sz="1600" b="0" dirty="0">
                <a:solidFill>
                  <a:srgbClr val="9CDCFE"/>
                </a:solidFill>
                <a:effectLst/>
                <a:highlight>
                  <a:srgbClr val="1E1E1E"/>
                </a:highlight>
                <a:latin typeface="Consolas" panose="020B0609020204030204" pitchFamily="49" charset="0"/>
              </a:rPr>
              <a:t>$DP</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'$4 &lt; x'</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cov.split.stats</a:t>
            </a:r>
            <a:r>
              <a:rPr lang="en-US" sz="1600" b="0" dirty="0">
                <a:solidFill>
                  <a:srgbClr val="D4D4D4"/>
                </a:solidFill>
                <a:effectLst/>
                <a:highlight>
                  <a:srgbClr val="1E1E1E"/>
                </a:highlight>
                <a:latin typeface="Consolas" panose="020B0609020204030204" pitchFamily="49" charset="0"/>
              </a:rPr>
              <a:t> |</a:t>
            </a:r>
            <a:r>
              <a:rPr lang="en-US" sz="1600" b="0" dirty="0">
                <a:solidFill>
                  <a:srgbClr val="DCDCAA"/>
                </a:solidFill>
                <a:effectLst/>
                <a:highlight>
                  <a:srgbClr val="1E1E1E"/>
                </a:highlight>
                <a:latin typeface="Consolas" panose="020B0609020204030204" pitchFamily="49" charset="0"/>
              </a:rPr>
              <a:t>sort</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-V</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-k1,1</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-k2,2</a:t>
            </a:r>
            <a:r>
              <a:rPr lang="en-US" sz="1600" b="0" dirty="0">
                <a:solidFill>
                  <a:srgbClr val="D4D4D4"/>
                </a:solidFill>
                <a:effectLst/>
                <a:highlight>
                  <a:srgbClr val="1E1E1E"/>
                </a:highlight>
                <a:latin typeface="Consolas" panose="020B0609020204030204" pitchFamily="49" charset="0"/>
              </a:rPr>
              <a:t> | </a:t>
            </a:r>
            <a:r>
              <a:rPr lang="en-US" sz="1600" b="0" dirty="0">
                <a:solidFill>
                  <a:srgbClr val="DCDCAA"/>
                </a:solidFill>
                <a:effectLst/>
                <a:highlight>
                  <a:srgbClr val="1E1E1E"/>
                </a:highlight>
                <a:latin typeface="Consolas" panose="020B0609020204030204" pitchFamily="49" charset="0"/>
              </a:rPr>
              <a:t>mawk</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-v</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cutoff=</a:t>
            </a:r>
            <a:r>
              <a:rPr lang="en-US" sz="1600" b="0" dirty="0">
                <a:solidFill>
                  <a:srgbClr val="9CDCFE"/>
                </a:solidFill>
                <a:effectLst/>
                <a:highlight>
                  <a:srgbClr val="1E1E1E"/>
                </a:highlight>
                <a:latin typeface="Consolas" panose="020B0609020204030204" pitchFamily="49" charset="0"/>
              </a:rPr>
              <a:t>$CC</a:t>
            </a:r>
            <a:r>
              <a:rPr lang="en-US" sz="1600" b="0" dirty="0">
                <a:solidFill>
                  <a:srgbClr val="D4D4D4"/>
                </a:solidFill>
                <a:effectLst/>
                <a:highlight>
                  <a:srgbClr val="1E1E1E"/>
                </a:highlight>
                <a:latin typeface="Consolas" panose="020B0609020204030204" pitchFamily="49" charset="0"/>
              </a:rPr>
              <a:t> </a:t>
            </a:r>
            <a:r>
              <a:rPr lang="en-US" sz="1600" b="0" dirty="0">
                <a:solidFill>
                  <a:srgbClr val="569CD6"/>
                </a:solidFill>
                <a:effectLst/>
                <a:highlight>
                  <a:srgbClr val="1E1E1E"/>
                </a:highlight>
                <a:latin typeface="Consolas" panose="020B0609020204030204" pitchFamily="49" charset="0"/>
              </a:rPr>
              <a:t>-v</a:t>
            </a:r>
            <a:r>
              <a:rPr lang="en-US" sz="1600" b="0" dirty="0">
                <a:solidFill>
                  <a:srgbClr val="D4D4D4"/>
                </a:solidFill>
                <a:effectLst/>
                <a:highlight>
                  <a:srgbClr val="1E1E1E"/>
                </a:highlight>
                <a:latin typeface="Consolas" panose="020B0609020204030204" pitchFamily="49" charset="0"/>
              </a:rPr>
              <a:t> </a:t>
            </a:r>
            <a:r>
              <a:rPr lang="en-US" sz="1600" b="0" dirty="0" err="1">
                <a:solidFill>
                  <a:srgbClr val="CE9178"/>
                </a:solidFill>
                <a:effectLst/>
                <a:highlight>
                  <a:srgbClr val="1E1E1E"/>
                </a:highlight>
                <a:latin typeface="Consolas" panose="020B0609020204030204" pitchFamily="49" charset="0"/>
              </a:rPr>
              <a:t>tt</a:t>
            </a:r>
            <a:r>
              <a:rPr lang="en-US" sz="1600" b="0" dirty="0">
                <a:solidFill>
                  <a:srgbClr val="CE9178"/>
                </a:solidFill>
                <a:effectLst/>
                <a:highlight>
                  <a:srgbClr val="1E1E1E"/>
                </a:highlight>
                <a:latin typeface="Consolas" panose="020B0609020204030204" pitchFamily="49" charset="0"/>
              </a:rPr>
              <a:t>=</a:t>
            </a:r>
            <a:r>
              <a:rPr lang="en-US" sz="1600" b="0" dirty="0">
                <a:solidFill>
                  <a:srgbClr val="9CDCFE"/>
                </a:solidFill>
                <a:effectLst/>
                <a:highlight>
                  <a:srgbClr val="1E1E1E"/>
                </a:highlight>
                <a:latin typeface="Consolas" panose="020B0609020204030204" pitchFamily="49" charset="0"/>
              </a:rPr>
              <a:t>$TT</a:t>
            </a:r>
            <a:r>
              <a:rPr lang="en-US" sz="1600" b="0" dirty="0">
                <a:solidFill>
                  <a:srgbClr val="D4D4D4"/>
                </a:solidFill>
                <a:effectLst/>
                <a:highlight>
                  <a:srgbClr val="1E1E1E"/>
                </a:highlight>
                <a:latin typeface="Consolas" panose="020B0609020204030204" pitchFamily="49" charset="0"/>
              </a:rPr>
              <a:t> </a:t>
            </a:r>
            <a:r>
              <a:rPr lang="en-US" sz="1600" b="0" dirty="0">
                <a:solidFill>
                  <a:srgbClr val="CE9178"/>
                </a:solidFill>
                <a:effectLst/>
                <a:highlight>
                  <a:srgbClr val="1E1E1E"/>
                </a:highlight>
                <a:latin typeface="Consolas" panose="020B0609020204030204" pitchFamily="49" charset="0"/>
              </a:rPr>
              <a:t>'BEGIN{</a:t>
            </a:r>
            <a:r>
              <a:rPr lang="en-US" sz="1600" b="0" dirty="0" err="1">
                <a:solidFill>
                  <a:srgbClr val="CE9178"/>
                </a:solidFill>
                <a:effectLst/>
                <a:highlight>
                  <a:srgbClr val="1E1E1E"/>
                </a:highlight>
                <a:latin typeface="Consolas" panose="020B0609020204030204" pitchFamily="49" charset="0"/>
              </a:rPr>
              <a:t>i</a:t>
            </a:r>
            <a:r>
              <a:rPr lang="en-US" sz="1600" b="0" dirty="0">
                <a:solidFill>
                  <a:srgbClr val="CE9178"/>
                </a:solidFill>
                <a:effectLst/>
                <a:highlight>
                  <a:srgbClr val="1E1E1E"/>
                </a:highlight>
                <a:latin typeface="Consolas" panose="020B0609020204030204" pitchFamily="49" charset="0"/>
              </a:rPr>
              <a:t>=1}</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len</a:t>
            </a:r>
            <a:r>
              <a:rPr lang="en-US" sz="1600" b="0" dirty="0">
                <a:solidFill>
                  <a:srgbClr val="CE9178"/>
                </a:solidFill>
                <a:effectLst/>
                <a:highlight>
                  <a:srgbClr val="1E1E1E"/>
                </a:highlight>
                <a:latin typeface="Consolas" panose="020B0609020204030204" pitchFamily="49" charset="0"/>
              </a:rPr>
              <a:t>=$3-$2;lc=</a:t>
            </a:r>
            <a:r>
              <a:rPr lang="en-US" sz="1600" b="0" dirty="0" err="1">
                <a:solidFill>
                  <a:srgbClr val="CE9178"/>
                </a:solidFill>
                <a:effectLst/>
                <a:highlight>
                  <a:srgbClr val="1E1E1E"/>
                </a:highlight>
                <a:latin typeface="Consolas" panose="020B0609020204030204" pitchFamily="49" charset="0"/>
              </a:rPr>
              <a:t>len</a:t>
            </a:r>
            <a:r>
              <a:rPr lang="en-US" sz="1600" b="0" dirty="0">
                <a:solidFill>
                  <a:srgbClr val="CE9178"/>
                </a:solidFill>
                <a:effectLst/>
                <a:highlight>
                  <a:srgbClr val="1E1E1E"/>
                </a:highlight>
                <a:latin typeface="Consolas" panose="020B0609020204030204" pitchFamily="49" charset="0"/>
              </a:rPr>
              <a:t>*$4;cov = </a:t>
            </a:r>
            <a:r>
              <a:rPr lang="en-US" sz="1600" b="0" dirty="0" err="1">
                <a:solidFill>
                  <a:srgbClr val="CE9178"/>
                </a:solidFill>
                <a:effectLst/>
                <a:highlight>
                  <a:srgbClr val="1E1E1E"/>
                </a:highlight>
                <a:latin typeface="Consolas" panose="020B0609020204030204" pitchFamily="49" charset="0"/>
              </a:rPr>
              <a:t>cov</a:t>
            </a:r>
            <a:r>
              <a:rPr lang="en-US" sz="1600" b="0" dirty="0">
                <a:solidFill>
                  <a:srgbClr val="CE9178"/>
                </a:solidFill>
                <a:effectLst/>
                <a:highlight>
                  <a:srgbClr val="1E1E1E"/>
                </a:highlight>
                <a:latin typeface="Consolas" panose="020B0609020204030204" pitchFamily="49" charset="0"/>
              </a:rPr>
              <a:t> + lc</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E9178"/>
                </a:solidFill>
                <a:effectLst/>
                <a:highlight>
                  <a:srgbClr val="1E1E1E"/>
                </a:highlight>
                <a:latin typeface="Consolas" panose="020B0609020204030204" pitchFamily="49" charset="0"/>
              </a:rPr>
              <a:t>if (NR == 1 &amp;&amp; lc &gt; </a:t>
            </a:r>
            <a:r>
              <a:rPr lang="en-US" sz="1600" b="0" dirty="0" err="1">
                <a:solidFill>
                  <a:srgbClr val="CE9178"/>
                </a:solidFill>
                <a:effectLst/>
                <a:highlight>
                  <a:srgbClr val="1E1E1E"/>
                </a:highlight>
                <a:latin typeface="Consolas" panose="020B0609020204030204" pitchFamily="49" charset="0"/>
              </a:rPr>
              <a:t>tt</a:t>
            </a:r>
            <a:r>
              <a:rPr lang="en-US" sz="1600" b="0" dirty="0">
                <a:solidFill>
                  <a:srgbClr val="CE9178"/>
                </a:solidFill>
                <a:effectLst/>
                <a:highlight>
                  <a:srgbClr val="1E1E1E"/>
                </a:highlight>
                <a:latin typeface="Consolas" panose="020B0609020204030204" pitchFamily="49" charset="0"/>
              </a:rPr>
              <a:t>) {x="./</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/mapped."</a:t>
            </a:r>
            <a:r>
              <a:rPr lang="en-US" sz="1600" b="0" dirty="0" err="1">
                <a:solidFill>
                  <a:srgbClr val="CE9178"/>
                </a:solidFill>
                <a:effectLst/>
                <a:highlight>
                  <a:srgbClr val="1E1E1E"/>
                </a:highlight>
                <a:latin typeface="Consolas" panose="020B0609020204030204" pitchFamily="49" charset="0"/>
              </a:rPr>
              <a:t>i</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bed";print</a:t>
            </a:r>
            <a:r>
              <a:rPr lang="en-US" sz="1600" b="0" dirty="0">
                <a:solidFill>
                  <a:srgbClr val="CE9178"/>
                </a:solidFill>
                <a:effectLst/>
                <a:highlight>
                  <a:srgbClr val="1E1E1E"/>
                </a:highlight>
                <a:latin typeface="Consolas" panose="020B0609020204030204" pitchFamily="49" charset="0"/>
              </a:rPr>
              <a:t> $1"\t"$2"\t"$3 &gt; x; </a:t>
            </a:r>
            <a:r>
              <a:rPr lang="en-US" sz="1600" b="0" dirty="0" err="1">
                <a:solidFill>
                  <a:srgbClr val="CE9178"/>
                </a:solidFill>
                <a:effectLst/>
                <a:highlight>
                  <a:srgbClr val="1E1E1E"/>
                </a:highlight>
                <a:latin typeface="Consolas" panose="020B0609020204030204" pitchFamily="49" charset="0"/>
              </a:rPr>
              <a:t>i</a:t>
            </a:r>
            <a:r>
              <a:rPr lang="en-US" sz="1600" b="0" dirty="0">
                <a:solidFill>
                  <a:srgbClr val="CE9178"/>
                </a:solidFill>
                <a:effectLst/>
                <a:highlight>
                  <a:srgbClr val="1E1E1E"/>
                </a:highlight>
                <a:latin typeface="Consolas" panose="020B0609020204030204" pitchFamily="49" charset="0"/>
              </a:rPr>
              <a:t>=i+1; e=1}</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E9178"/>
                </a:solidFill>
                <a:effectLst/>
                <a:highlight>
                  <a:srgbClr val="1E1E1E"/>
                </a:highlight>
                <a:latin typeface="Consolas" panose="020B0609020204030204" pitchFamily="49" charset="0"/>
              </a:rPr>
              <a:t>else if ( </a:t>
            </a:r>
            <a:r>
              <a:rPr lang="en-US" sz="1600" b="0" dirty="0" err="1">
                <a:solidFill>
                  <a:srgbClr val="CE9178"/>
                </a:solidFill>
                <a:effectLst/>
                <a:highlight>
                  <a:srgbClr val="1E1E1E"/>
                </a:highlight>
                <a:latin typeface="Consolas" panose="020B0609020204030204" pitchFamily="49" charset="0"/>
              </a:rPr>
              <a:t>cov</a:t>
            </a:r>
            <a:r>
              <a:rPr lang="en-US" sz="1600" b="0" dirty="0">
                <a:solidFill>
                  <a:srgbClr val="CE9178"/>
                </a:solidFill>
                <a:effectLst/>
                <a:highlight>
                  <a:srgbClr val="1E1E1E"/>
                </a:highlight>
                <a:latin typeface="Consolas" panose="020B0609020204030204" pitchFamily="49" charset="0"/>
              </a:rPr>
              <a:t> &lt; cutoff &amp;&amp; lc &lt; </a:t>
            </a:r>
            <a:r>
              <a:rPr lang="en-US" sz="1600" b="0" dirty="0" err="1">
                <a:solidFill>
                  <a:srgbClr val="CE9178"/>
                </a:solidFill>
                <a:effectLst/>
                <a:highlight>
                  <a:srgbClr val="1E1E1E"/>
                </a:highlight>
                <a:latin typeface="Consolas" panose="020B0609020204030204" pitchFamily="49" charset="0"/>
              </a:rPr>
              <a:t>tt</a:t>
            </a:r>
            <a:r>
              <a:rPr lang="en-US" sz="1600" b="0" dirty="0">
                <a:solidFill>
                  <a:srgbClr val="CE9178"/>
                </a:solidFill>
                <a:effectLst/>
                <a:highlight>
                  <a:srgbClr val="1E1E1E"/>
                </a:highlight>
                <a:latin typeface="Consolas" panose="020B0609020204030204" pitchFamily="49" charset="0"/>
              </a:rPr>
              <a:t>) {x="./</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/mapped."</a:t>
            </a:r>
            <a:r>
              <a:rPr lang="en-US" sz="1600" b="0" dirty="0" err="1">
                <a:solidFill>
                  <a:srgbClr val="CE9178"/>
                </a:solidFill>
                <a:effectLst/>
                <a:highlight>
                  <a:srgbClr val="1E1E1E"/>
                </a:highlight>
                <a:latin typeface="Consolas" panose="020B0609020204030204" pitchFamily="49" charset="0"/>
              </a:rPr>
              <a:t>i</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bed";print</a:t>
            </a:r>
            <a:r>
              <a:rPr lang="en-US" sz="1600" b="0" dirty="0">
                <a:solidFill>
                  <a:srgbClr val="CE9178"/>
                </a:solidFill>
                <a:effectLst/>
                <a:highlight>
                  <a:srgbClr val="1E1E1E"/>
                </a:highlight>
                <a:latin typeface="Consolas" panose="020B0609020204030204" pitchFamily="49" charset="0"/>
              </a:rPr>
              <a:t> $1"\t"$2"\t"$3 &gt; x; e=0}</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E9178"/>
                </a:solidFill>
                <a:effectLst/>
                <a:highlight>
                  <a:srgbClr val="1E1E1E"/>
                </a:highlight>
                <a:latin typeface="Consolas" panose="020B0609020204030204" pitchFamily="49" charset="0"/>
              </a:rPr>
              <a:t>else if (lc &gt; </a:t>
            </a:r>
            <a:r>
              <a:rPr lang="en-US" sz="1600" b="0" dirty="0" err="1">
                <a:solidFill>
                  <a:srgbClr val="CE9178"/>
                </a:solidFill>
                <a:effectLst/>
                <a:highlight>
                  <a:srgbClr val="1E1E1E"/>
                </a:highlight>
                <a:latin typeface="Consolas" panose="020B0609020204030204" pitchFamily="49" charset="0"/>
              </a:rPr>
              <a:t>tt</a:t>
            </a:r>
            <a:r>
              <a:rPr lang="en-US" sz="1600" b="0" dirty="0">
                <a:solidFill>
                  <a:srgbClr val="CE9178"/>
                </a:solidFill>
                <a:effectLst/>
                <a:highlight>
                  <a:srgbClr val="1E1E1E"/>
                </a:highlight>
                <a:latin typeface="Consolas" panose="020B0609020204030204" pitchFamily="49" charset="0"/>
              </a:rPr>
              <a:t> &amp;&amp; e &gt; 0 ) {x="./</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/mapped."</a:t>
            </a:r>
            <a:r>
              <a:rPr lang="en-US" sz="1600" b="0" dirty="0" err="1">
                <a:solidFill>
                  <a:srgbClr val="CE9178"/>
                </a:solidFill>
                <a:effectLst/>
                <a:highlight>
                  <a:srgbClr val="1E1E1E"/>
                </a:highlight>
                <a:latin typeface="Consolas" panose="020B0609020204030204" pitchFamily="49" charset="0"/>
              </a:rPr>
              <a:t>i</a:t>
            </a:r>
            <a:r>
              <a:rPr lang="en-US" sz="1600" b="0" dirty="0">
                <a:solidFill>
                  <a:srgbClr val="CE9178"/>
                </a:solidFill>
                <a:effectLst/>
                <a:highlight>
                  <a:srgbClr val="1E1E1E"/>
                </a:highlight>
                <a:latin typeface="Consolas" panose="020B0609020204030204" pitchFamily="49" charset="0"/>
              </a:rPr>
              <a:t>".bed"; print $1"\t"$2"\t"$3 &gt; x; </a:t>
            </a:r>
            <a:r>
              <a:rPr lang="en-US" sz="1600" b="0" dirty="0" err="1">
                <a:solidFill>
                  <a:srgbClr val="CE9178"/>
                </a:solidFill>
                <a:effectLst/>
                <a:highlight>
                  <a:srgbClr val="1E1E1E"/>
                </a:highlight>
                <a:latin typeface="Consolas" panose="020B0609020204030204" pitchFamily="49" charset="0"/>
              </a:rPr>
              <a:t>cov</a:t>
            </a:r>
            <a:r>
              <a:rPr lang="en-US" sz="1600" b="0" dirty="0">
                <a:solidFill>
                  <a:srgbClr val="CE9178"/>
                </a:solidFill>
                <a:effectLst/>
                <a:highlight>
                  <a:srgbClr val="1E1E1E"/>
                </a:highlight>
                <a:latin typeface="Consolas" panose="020B0609020204030204" pitchFamily="49" charset="0"/>
              </a:rPr>
              <a:t>=0;i=i+1; e=1}</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E9178"/>
                </a:solidFill>
                <a:effectLst/>
                <a:highlight>
                  <a:srgbClr val="1E1E1E"/>
                </a:highlight>
                <a:latin typeface="Consolas" panose="020B0609020204030204" pitchFamily="49" charset="0"/>
              </a:rPr>
              <a:t>else if (lc &gt; </a:t>
            </a:r>
            <a:r>
              <a:rPr lang="en-US" sz="1600" b="0" dirty="0" err="1">
                <a:solidFill>
                  <a:srgbClr val="CE9178"/>
                </a:solidFill>
                <a:effectLst/>
                <a:highlight>
                  <a:srgbClr val="1E1E1E"/>
                </a:highlight>
                <a:latin typeface="Consolas" panose="020B0609020204030204" pitchFamily="49" charset="0"/>
              </a:rPr>
              <a:t>tt</a:t>
            </a:r>
            <a:r>
              <a:rPr lang="en-US" sz="1600" b="0" dirty="0">
                <a:solidFill>
                  <a:srgbClr val="CE9178"/>
                </a:solidFill>
                <a:effectLst/>
                <a:highlight>
                  <a:srgbClr val="1E1E1E"/>
                </a:highlight>
                <a:latin typeface="Consolas" panose="020B0609020204030204" pitchFamily="49" charset="0"/>
              </a:rPr>
              <a:t> &amp;&amp; e &lt; 1 ) {</a:t>
            </a:r>
            <a:r>
              <a:rPr lang="en-US" sz="1600" b="0" dirty="0" err="1">
                <a:solidFill>
                  <a:srgbClr val="CE9178"/>
                </a:solidFill>
                <a:effectLst/>
                <a:highlight>
                  <a:srgbClr val="1E1E1E"/>
                </a:highlight>
                <a:latin typeface="Consolas" panose="020B0609020204030204" pitchFamily="49" charset="0"/>
              </a:rPr>
              <a:t>i</a:t>
            </a:r>
            <a:r>
              <a:rPr lang="en-US" sz="1600" b="0" dirty="0">
                <a:solidFill>
                  <a:srgbClr val="CE9178"/>
                </a:solidFill>
                <a:effectLst/>
                <a:highlight>
                  <a:srgbClr val="1E1E1E"/>
                </a:highlight>
                <a:latin typeface="Consolas" panose="020B0609020204030204" pitchFamily="49" charset="0"/>
              </a:rPr>
              <a:t>=i+1; x="./</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/mapped."</a:t>
            </a:r>
            <a:r>
              <a:rPr lang="en-US" sz="1600" b="0" dirty="0" err="1">
                <a:solidFill>
                  <a:srgbClr val="CE9178"/>
                </a:solidFill>
                <a:effectLst/>
                <a:highlight>
                  <a:srgbClr val="1E1E1E"/>
                </a:highlight>
                <a:latin typeface="Consolas" panose="020B0609020204030204" pitchFamily="49" charset="0"/>
              </a:rPr>
              <a:t>i</a:t>
            </a:r>
            <a:r>
              <a:rPr lang="en-US" sz="1600" b="0" dirty="0">
                <a:solidFill>
                  <a:srgbClr val="CE9178"/>
                </a:solidFill>
                <a:effectLst/>
                <a:highlight>
                  <a:srgbClr val="1E1E1E"/>
                </a:highlight>
                <a:latin typeface="Consolas" panose="020B0609020204030204" pitchFamily="49" charset="0"/>
              </a:rPr>
              <a:t>".bed"; print $1"\t"$2"\t"$3 &gt; x; </a:t>
            </a:r>
            <a:r>
              <a:rPr lang="en-US" sz="1600" b="0" dirty="0" err="1">
                <a:solidFill>
                  <a:srgbClr val="CE9178"/>
                </a:solidFill>
                <a:effectLst/>
                <a:highlight>
                  <a:srgbClr val="1E1E1E"/>
                </a:highlight>
                <a:latin typeface="Consolas" panose="020B0609020204030204" pitchFamily="49" charset="0"/>
              </a:rPr>
              <a:t>cov</a:t>
            </a:r>
            <a:r>
              <a:rPr lang="en-US" sz="1600" b="0" dirty="0">
                <a:solidFill>
                  <a:srgbClr val="CE9178"/>
                </a:solidFill>
                <a:effectLst/>
                <a:highlight>
                  <a:srgbClr val="1E1E1E"/>
                </a:highlight>
                <a:latin typeface="Consolas" panose="020B0609020204030204" pitchFamily="49" charset="0"/>
              </a:rPr>
              <a:t>=0;i=i+1;e=1}</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E9178"/>
                </a:solidFill>
                <a:effectLst/>
                <a:highlight>
                  <a:srgbClr val="1E1E1E"/>
                </a:highlight>
                <a:latin typeface="Consolas" panose="020B0609020204030204" pitchFamily="49" charset="0"/>
              </a:rPr>
              <a:t>else if (</a:t>
            </a:r>
            <a:r>
              <a:rPr lang="en-US" sz="1600" b="0" dirty="0" err="1">
                <a:solidFill>
                  <a:srgbClr val="CE9178"/>
                </a:solidFill>
                <a:effectLst/>
                <a:highlight>
                  <a:srgbClr val="1E1E1E"/>
                </a:highlight>
                <a:latin typeface="Consolas" panose="020B0609020204030204" pitchFamily="49" charset="0"/>
              </a:rPr>
              <a:t>cov</a:t>
            </a:r>
            <a:r>
              <a:rPr lang="en-US" sz="1600" b="0" dirty="0">
                <a:solidFill>
                  <a:srgbClr val="CE9178"/>
                </a:solidFill>
                <a:effectLst/>
                <a:highlight>
                  <a:srgbClr val="1E1E1E"/>
                </a:highlight>
                <a:latin typeface="Consolas" panose="020B0609020204030204" pitchFamily="49" charset="0"/>
              </a:rPr>
              <a:t> &gt; cutoff &amp;&amp; lc &lt; </a:t>
            </a:r>
            <a:r>
              <a:rPr lang="en-US" sz="1600" b="0" dirty="0" err="1">
                <a:solidFill>
                  <a:srgbClr val="CE9178"/>
                </a:solidFill>
                <a:effectLst/>
                <a:highlight>
                  <a:srgbClr val="1E1E1E"/>
                </a:highlight>
                <a:latin typeface="Consolas" panose="020B0609020204030204" pitchFamily="49" charset="0"/>
              </a:rPr>
              <a:t>tt</a:t>
            </a:r>
            <a:r>
              <a:rPr lang="en-US" sz="1600" b="0" dirty="0">
                <a:solidFill>
                  <a:srgbClr val="CE9178"/>
                </a:solidFill>
                <a:effectLst/>
                <a:highlight>
                  <a:srgbClr val="1E1E1E"/>
                </a:highlight>
                <a:latin typeface="Consolas" panose="020B0609020204030204" pitchFamily="49" charset="0"/>
              </a:rPr>
              <a:t> ) {</a:t>
            </a:r>
            <a:r>
              <a:rPr lang="en-US" sz="1600" b="0" dirty="0" err="1">
                <a:solidFill>
                  <a:srgbClr val="CE9178"/>
                </a:solidFill>
                <a:effectLst/>
                <a:highlight>
                  <a:srgbClr val="1E1E1E"/>
                </a:highlight>
                <a:latin typeface="Consolas" panose="020B0609020204030204" pitchFamily="49" charset="0"/>
              </a:rPr>
              <a:t>i</a:t>
            </a:r>
            <a:r>
              <a:rPr lang="en-US" sz="1600" b="0" dirty="0">
                <a:solidFill>
                  <a:srgbClr val="CE9178"/>
                </a:solidFill>
                <a:effectLst/>
                <a:highlight>
                  <a:srgbClr val="1E1E1E"/>
                </a:highlight>
                <a:latin typeface="Consolas" panose="020B0609020204030204" pitchFamily="49" charset="0"/>
              </a:rPr>
              <a:t>=i+1; x="./</a:t>
            </a:r>
            <a:r>
              <a:rPr lang="en-US" sz="1600" b="0" dirty="0" err="1">
                <a:solidFill>
                  <a:srgbClr val="CE9178"/>
                </a:solidFill>
                <a:effectLst/>
                <a:highlight>
                  <a:srgbClr val="1E1E1E"/>
                </a:highlight>
                <a:latin typeface="Consolas" panose="020B0609020204030204" pitchFamily="49" charset="0"/>
              </a:rPr>
              <a:t>variantcalling</a:t>
            </a:r>
            <a:r>
              <a:rPr lang="en-US" sz="1600" b="0" dirty="0">
                <a:solidFill>
                  <a:srgbClr val="CE9178"/>
                </a:solidFill>
                <a:effectLst/>
                <a:highlight>
                  <a:srgbClr val="1E1E1E"/>
                </a:highlight>
                <a:latin typeface="Consolas" panose="020B0609020204030204" pitchFamily="49" charset="0"/>
              </a:rPr>
              <a:t>/mapped."</a:t>
            </a:r>
            <a:r>
              <a:rPr lang="en-US" sz="1600" b="0" dirty="0" err="1">
                <a:solidFill>
                  <a:srgbClr val="CE9178"/>
                </a:solidFill>
                <a:effectLst/>
                <a:highlight>
                  <a:srgbClr val="1E1E1E"/>
                </a:highlight>
                <a:latin typeface="Consolas" panose="020B0609020204030204" pitchFamily="49" charset="0"/>
              </a:rPr>
              <a:t>i</a:t>
            </a:r>
            <a:r>
              <a:rPr lang="en-US" sz="1600" b="0" dirty="0">
                <a:solidFill>
                  <a:srgbClr val="CE9178"/>
                </a:solidFill>
                <a:effectLst/>
                <a:highlight>
                  <a:srgbClr val="1E1E1E"/>
                </a:highlight>
                <a:latin typeface="Consolas" panose="020B0609020204030204" pitchFamily="49" charset="0"/>
              </a:rPr>
              <a:t>".bed"; print $1"\t"$2"\t"$3 &gt; x; </a:t>
            </a:r>
            <a:r>
              <a:rPr lang="en-US" sz="1600" b="0" dirty="0" err="1">
                <a:solidFill>
                  <a:srgbClr val="CE9178"/>
                </a:solidFill>
                <a:effectLst/>
                <a:highlight>
                  <a:srgbClr val="1E1E1E"/>
                </a:highlight>
                <a:latin typeface="Consolas" panose="020B0609020204030204" pitchFamily="49" charset="0"/>
              </a:rPr>
              <a:t>cov</a:t>
            </a:r>
            <a:r>
              <a:rPr lang="en-US" sz="1600" b="0" dirty="0">
                <a:solidFill>
                  <a:srgbClr val="CE9178"/>
                </a:solidFill>
                <a:effectLst/>
                <a:highlight>
                  <a:srgbClr val="1E1E1E"/>
                </a:highlight>
                <a:latin typeface="Consolas" panose="020B0609020204030204" pitchFamily="49" charset="0"/>
              </a:rPr>
              <a:t>=</a:t>
            </a:r>
            <a:r>
              <a:rPr lang="en-US" sz="1600" b="0" dirty="0" err="1">
                <a:solidFill>
                  <a:srgbClr val="CE9178"/>
                </a:solidFill>
                <a:effectLst/>
                <a:highlight>
                  <a:srgbClr val="1E1E1E"/>
                </a:highlight>
                <a:latin typeface="Consolas" panose="020B0609020204030204" pitchFamily="49" charset="0"/>
              </a:rPr>
              <a:t>lc;e</a:t>
            </a:r>
            <a:r>
              <a:rPr lang="en-US" sz="1600" b="0" dirty="0">
                <a:solidFill>
                  <a:srgbClr val="CE9178"/>
                </a:solidFill>
                <a:effectLst/>
                <a:highlight>
                  <a:srgbClr val="1E1E1E"/>
                </a:highlight>
                <a:latin typeface="Consolas" panose="020B0609020204030204" pitchFamily="49" charset="0"/>
              </a:rPr>
              <a:t>=0}</a:t>
            </a:r>
            <a:endParaRPr lang="en-US" sz="1600" b="0" dirty="0">
              <a:solidFill>
                <a:srgbClr val="D4D4D4"/>
              </a:solidFill>
              <a:effectLst/>
              <a:highlight>
                <a:srgbClr val="1E1E1E"/>
              </a:highlight>
              <a:latin typeface="Consolas" panose="020B0609020204030204" pitchFamily="49" charset="0"/>
            </a:endParaRPr>
          </a:p>
          <a:p>
            <a:r>
              <a:rPr lang="en-US" sz="1600" b="0" dirty="0">
                <a:solidFill>
                  <a:srgbClr val="CE9178"/>
                </a:solidFill>
                <a:effectLst/>
                <a:highlight>
                  <a:srgbClr val="1E1E1E"/>
                </a:highlight>
                <a:latin typeface="Consolas" panose="020B0609020204030204" pitchFamily="49" charset="0"/>
              </a:rPr>
              <a:t>}'</a:t>
            </a:r>
            <a:endParaRPr lang="en-US" sz="1600" b="0" dirty="0">
              <a:solidFill>
                <a:srgbClr val="D4D4D4"/>
              </a:solidFill>
              <a:effectLst/>
              <a:highlight>
                <a:srgbClr val="1E1E1E"/>
              </a:highlight>
              <a:latin typeface="Consolas" panose="020B0609020204030204" pitchFamily="49" charset="0"/>
            </a:endParaRPr>
          </a:p>
          <a:p>
            <a:br>
              <a:rPr lang="en-US" sz="1600" b="0" dirty="0">
                <a:solidFill>
                  <a:srgbClr val="D4D4D4"/>
                </a:solidFill>
                <a:effectLst/>
                <a:highlight>
                  <a:srgbClr val="1E1E1E"/>
                </a:highlight>
                <a:latin typeface="Consolas" panose="020B0609020204030204" pitchFamily="49" charset="0"/>
              </a:rPr>
            </a:br>
            <a:r>
              <a:rPr lang="en-US" sz="1600" b="0" dirty="0">
                <a:solidFill>
                  <a:srgbClr val="DCDCAA"/>
                </a:solidFill>
                <a:effectLst/>
                <a:highlight>
                  <a:srgbClr val="1E1E1E"/>
                </a:highlight>
                <a:latin typeface="Consolas" panose="020B0609020204030204" pitchFamily="49" charset="0"/>
              </a:rPr>
              <a:t>wait</a:t>
            </a:r>
            <a:endParaRPr lang="en-US" sz="1600" b="0" dirty="0">
              <a:solidFill>
                <a:srgbClr val="D4D4D4"/>
              </a:solidFill>
              <a:effectLst/>
              <a:highlight>
                <a:srgbClr val="1E1E1E"/>
              </a:highlight>
              <a:latin typeface="Consolas" panose="020B0609020204030204" pitchFamily="49" charset="0"/>
            </a:endParaRPr>
          </a:p>
        </p:txBody>
      </p:sp>
      <p:sp>
        <p:nvSpPr>
          <p:cNvPr id="8" name="TextBox 7">
            <a:extLst>
              <a:ext uri="{FF2B5EF4-FFF2-40B4-BE49-F238E27FC236}">
                <a16:creationId xmlns:a16="http://schemas.microsoft.com/office/drawing/2014/main" id="{413B924D-6A8C-4270-B36E-C19E9F4F0117}"/>
              </a:ext>
            </a:extLst>
          </p:cNvPr>
          <p:cNvSpPr txBox="1"/>
          <p:nvPr/>
        </p:nvSpPr>
        <p:spPr>
          <a:xfrm>
            <a:off x="164162" y="518081"/>
            <a:ext cx="2743089" cy="2025879"/>
          </a:xfrm>
          <a:prstGeom prst="chevron">
            <a:avLst>
              <a:gd name="adj" fmla="val 31230"/>
            </a:avLst>
          </a:prstGeom>
          <a:solidFill>
            <a:srgbClr val="7030A0"/>
          </a:solidFill>
        </p:spPr>
        <p:txBody>
          <a:bodyPr wrap="square" rtlCol="0">
            <a:spAutoFit/>
          </a:bodyPr>
          <a:lstStyle/>
          <a:p>
            <a:pPr algn="ctr"/>
            <a:endParaRPr lang="en-US" sz="2800" dirty="0"/>
          </a:p>
        </p:txBody>
      </p:sp>
      <p:sp>
        <p:nvSpPr>
          <p:cNvPr id="9" name="TextBox 8">
            <a:extLst>
              <a:ext uri="{FF2B5EF4-FFF2-40B4-BE49-F238E27FC236}">
                <a16:creationId xmlns:a16="http://schemas.microsoft.com/office/drawing/2014/main" id="{CB791D11-581D-4AE8-8F1B-B9AA6C7F4976}"/>
              </a:ext>
            </a:extLst>
          </p:cNvPr>
          <p:cNvSpPr txBox="1"/>
          <p:nvPr/>
        </p:nvSpPr>
        <p:spPr>
          <a:xfrm>
            <a:off x="-733107" y="1960536"/>
            <a:ext cx="4238223" cy="584775"/>
          </a:xfrm>
          <a:prstGeom prst="rect">
            <a:avLst/>
          </a:prstGeom>
          <a:noFill/>
        </p:spPr>
        <p:txBody>
          <a:bodyPr wrap="square" rtlCol="0">
            <a:spAutoFit/>
          </a:bodyPr>
          <a:lstStyle/>
          <a:p>
            <a:pPr algn="ctr"/>
            <a:r>
              <a:rPr lang="en-US" sz="3200" dirty="0" err="1">
                <a:solidFill>
                  <a:schemeClr val="bg2">
                    <a:lumMod val="25000"/>
                    <a:lumOff val="75000"/>
                  </a:schemeClr>
                </a:solidFill>
                <a:latin typeface="Ubuntu Mono" panose="020B0509030602030204" pitchFamily="49" charset="0"/>
              </a:rPr>
              <a:t>Freebayes</a:t>
            </a:r>
            <a:endParaRPr lang="en-US" sz="3200" dirty="0">
              <a:solidFill>
                <a:schemeClr val="bg2">
                  <a:lumMod val="25000"/>
                  <a:lumOff val="75000"/>
                </a:schemeClr>
              </a:solidFill>
            </a:endParaRPr>
          </a:p>
        </p:txBody>
      </p:sp>
      <p:sp>
        <p:nvSpPr>
          <p:cNvPr id="10" name="TextBox 9">
            <a:extLst>
              <a:ext uri="{FF2B5EF4-FFF2-40B4-BE49-F238E27FC236}">
                <a16:creationId xmlns:a16="http://schemas.microsoft.com/office/drawing/2014/main" id="{BD25B173-3171-4469-A6EA-89C2C9AD73E8}"/>
              </a:ext>
            </a:extLst>
          </p:cNvPr>
          <p:cNvSpPr txBox="1"/>
          <p:nvPr/>
        </p:nvSpPr>
        <p:spPr>
          <a:xfrm>
            <a:off x="135462" y="0"/>
            <a:ext cx="2677709"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Variant Calling</a:t>
            </a:r>
          </a:p>
        </p:txBody>
      </p:sp>
      <p:pic>
        <p:nvPicPr>
          <p:cNvPr id="12" name="Picture 11">
            <a:extLst>
              <a:ext uri="{FF2B5EF4-FFF2-40B4-BE49-F238E27FC236}">
                <a16:creationId xmlns:a16="http://schemas.microsoft.com/office/drawing/2014/main" id="{AE4A387C-BE91-45CD-9459-3C2B1087B8C2}"/>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1099065" y="809039"/>
            <a:ext cx="1178478" cy="1141387"/>
          </a:xfrm>
          <a:prstGeom prst="rect">
            <a:avLst/>
          </a:prstGeom>
        </p:spPr>
      </p:pic>
    </p:spTree>
    <p:extLst>
      <p:ext uri="{BB962C8B-B14F-4D97-AF65-F5344CB8AC3E}">
        <p14:creationId xmlns:p14="http://schemas.microsoft.com/office/powerpoint/2010/main" val="1258096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12771A-7115-4A9B-A6EF-46F159840DDD}"/>
              </a:ext>
            </a:extLst>
          </p:cNvPr>
          <p:cNvSpPr>
            <a:spLocks noGrp="1"/>
          </p:cNvSpPr>
          <p:nvPr>
            <p:ph idx="1"/>
          </p:nvPr>
        </p:nvSpPr>
        <p:spPr>
          <a:xfrm>
            <a:off x="6090574" y="1323832"/>
            <a:ext cx="5306084" cy="4708667"/>
          </a:xfrm>
        </p:spPr>
        <p:txBody>
          <a:bodyPr anchor="ctr">
            <a:normAutofit/>
          </a:bodyPr>
          <a:lstStyle/>
          <a:p>
            <a:pPr lvl="1"/>
            <a:endParaRPr lang="haw-US" dirty="0">
              <a:solidFill>
                <a:schemeClr val="bg1">
                  <a:lumMod val="85000"/>
                </a:schemeClr>
              </a:solidFill>
              <a:latin typeface="Candara" panose="020E0502030303020204" pitchFamily="34" charset="0"/>
            </a:endParaRPr>
          </a:p>
          <a:p>
            <a:pPr lvl="1"/>
            <a:endParaRPr lang="haw-US" sz="2800" dirty="0">
              <a:solidFill>
                <a:schemeClr val="bg1">
                  <a:lumMod val="85000"/>
                </a:schemeClr>
              </a:solidFill>
              <a:latin typeface="Candara" panose="020E0502030303020204" pitchFamily="34" charset="0"/>
            </a:endParaRPr>
          </a:p>
        </p:txBody>
      </p:sp>
      <p:sp>
        <p:nvSpPr>
          <p:cNvPr id="11" name="Rectangle: Rounded Corners 10">
            <a:extLst>
              <a:ext uri="{FF2B5EF4-FFF2-40B4-BE49-F238E27FC236}">
                <a16:creationId xmlns:a16="http://schemas.microsoft.com/office/drawing/2014/main" id="{CB3100E8-12E9-472C-8359-B390955D16A0}"/>
              </a:ext>
            </a:extLst>
          </p:cNvPr>
          <p:cNvSpPr/>
          <p:nvPr/>
        </p:nvSpPr>
        <p:spPr>
          <a:xfrm>
            <a:off x="2989944" y="273591"/>
            <a:ext cx="9066594" cy="6310817"/>
          </a:xfrm>
          <a:prstGeom prst="roundRect">
            <a:avLst>
              <a:gd name="adj" fmla="val 4791"/>
            </a:avLst>
          </a:prstGeom>
          <a:solidFill>
            <a:srgbClr val="28292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0" dirty="0" err="1">
                <a:solidFill>
                  <a:srgbClr val="DCDCAA"/>
                </a:solidFill>
                <a:effectLst/>
                <a:highlight>
                  <a:srgbClr val="1E1E1E"/>
                </a:highlight>
                <a:latin typeface="Consolas" panose="020B0609020204030204" pitchFamily="49" charset="0"/>
              </a:rPr>
              <a:t>call_genos</a:t>
            </a:r>
            <a:r>
              <a:rPr lang="en-US" sz="1400" b="0" dirty="0">
                <a:solidFill>
                  <a:srgbClr val="D4D4D4"/>
                </a:solidFill>
                <a:effectLst/>
                <a:highlight>
                  <a:srgbClr val="1E1E1E"/>
                </a:highlight>
                <a:latin typeface="Consolas" panose="020B0609020204030204" pitchFamily="49" charset="0"/>
              </a:rPr>
              <a:t>(){</a:t>
            </a:r>
          </a:p>
          <a:p>
            <a:r>
              <a:rPr lang="en-US" sz="1400" b="0" dirty="0">
                <a:solidFill>
                  <a:srgbClr val="D4D4D4"/>
                </a:solidFill>
                <a:effectLst/>
                <a:highlight>
                  <a:srgbClr val="1E1E1E"/>
                </a:highlight>
                <a:latin typeface="Consolas" panose="020B0609020204030204" pitchFamily="49" charset="0"/>
              </a:rPr>
              <a:t>    </a:t>
            </a:r>
            <a:r>
              <a:rPr lang="en-US" sz="1400" b="0" dirty="0">
                <a:solidFill>
                  <a:srgbClr val="C586C0"/>
                </a:solidFill>
                <a:effectLst/>
                <a:highlight>
                  <a:srgbClr val="1E1E1E"/>
                </a:highlight>
                <a:latin typeface="Consolas" panose="020B0609020204030204" pitchFamily="49" charset="0"/>
              </a:rPr>
              <a:t>if</a:t>
            </a:r>
            <a:r>
              <a:rPr lang="en-US" sz="1400" b="0" dirty="0">
                <a:solidFill>
                  <a:srgbClr val="D4D4D4"/>
                </a:solidFill>
                <a:effectLst/>
                <a:highlight>
                  <a:srgbClr val="1E1E1E"/>
                </a:highlight>
                <a:latin typeface="Consolas" panose="020B0609020204030204" pitchFamily="49" charset="0"/>
              </a:rPr>
              <a:t> [ ! -f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/split.</a:t>
            </a:r>
            <a:r>
              <a:rPr lang="en-US" sz="1400" b="0" dirty="0">
                <a:solidFill>
                  <a:srgbClr val="9CDCFE"/>
                </a:solidFill>
                <a:effectLst/>
                <a:highlight>
                  <a:srgbClr val="1E1E1E"/>
                </a:highlight>
                <a:latin typeface="Consolas" panose="020B0609020204030204" pitchFamily="49" charset="0"/>
              </a:rPr>
              <a:t>$1</a:t>
            </a:r>
            <a:r>
              <a:rPr lang="en-US" sz="1400" b="0" dirty="0">
                <a:solidFill>
                  <a:srgbClr val="CE9178"/>
                </a:solidFill>
                <a:effectLst/>
                <a:highlight>
                  <a:srgbClr val="1E1E1E"/>
                </a:highlight>
                <a:latin typeface="Consolas" panose="020B0609020204030204" pitchFamily="49" charset="0"/>
              </a:rPr>
              <a:t>.bam"</a:t>
            </a:r>
            <a:r>
              <a:rPr lang="en-US" sz="1400" b="0" dirty="0">
                <a:solidFill>
                  <a:srgbClr val="D4D4D4"/>
                </a:solidFill>
                <a:effectLst/>
                <a:highlight>
                  <a:srgbClr val="1E1E1E"/>
                </a:highlight>
                <a:latin typeface="Consolas" panose="020B0609020204030204" pitchFamily="49" charset="0"/>
              </a:rPr>
              <a:t> ]</a:t>
            </a:r>
          </a:p>
          <a:p>
            <a:r>
              <a:rPr lang="en-US" sz="1400" b="0" dirty="0">
                <a:solidFill>
                  <a:srgbClr val="D4D4D4"/>
                </a:solidFill>
                <a:effectLst/>
                <a:highlight>
                  <a:srgbClr val="1E1E1E"/>
                </a:highlight>
                <a:latin typeface="Consolas" panose="020B0609020204030204" pitchFamily="49" charset="0"/>
              </a:rPr>
              <a:t>    </a:t>
            </a:r>
            <a:r>
              <a:rPr lang="en-US" sz="1400" b="0" dirty="0">
                <a:solidFill>
                  <a:srgbClr val="C586C0"/>
                </a:solidFill>
                <a:effectLst/>
                <a:highlight>
                  <a:srgbClr val="1E1E1E"/>
                </a:highlight>
                <a:latin typeface="Consolas" panose="020B0609020204030204" pitchFamily="49" charset="0"/>
              </a:rPr>
              <a:t>then</a:t>
            </a:r>
            <a:r>
              <a:rPr lang="en-US" sz="1400" b="0" dirty="0">
                <a:solidFill>
                  <a:srgbClr val="D4D4D4"/>
                </a:solidFill>
                <a:effectLst/>
                <a:highlight>
                  <a:srgbClr val="1E1E1E"/>
                </a:highlight>
                <a:latin typeface="Consolas" panose="020B0609020204030204" pitchFamily="49" charset="0"/>
              </a:rPr>
              <a:t> </a:t>
            </a:r>
            <a:r>
              <a:rPr lang="en-US" sz="1400" b="0" dirty="0" err="1">
                <a:solidFill>
                  <a:srgbClr val="DCDCAA"/>
                </a:solidFill>
                <a:effectLst/>
                <a:highlight>
                  <a:srgbClr val="1E1E1E"/>
                </a:highlight>
                <a:latin typeface="Consolas" panose="020B0609020204030204" pitchFamily="49" charset="0"/>
              </a:rPr>
              <a:t>samtools</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view</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-b</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-1</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-L</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/mapped.</a:t>
            </a:r>
            <a:r>
              <a:rPr lang="en-US" sz="1400" b="0" dirty="0">
                <a:solidFill>
                  <a:srgbClr val="9CDCFE"/>
                </a:solidFill>
                <a:effectLst/>
                <a:highlight>
                  <a:srgbClr val="1E1E1E"/>
                </a:highlight>
                <a:latin typeface="Consolas" panose="020B0609020204030204" pitchFamily="49" charset="0"/>
              </a:rPr>
              <a:t>$1</a:t>
            </a:r>
            <a:r>
              <a:rPr lang="en-US" sz="1400" b="0" dirty="0">
                <a:solidFill>
                  <a:srgbClr val="CE9178"/>
                </a:solidFill>
                <a:effectLst/>
                <a:highlight>
                  <a:srgbClr val="1E1E1E"/>
                </a:highlight>
                <a:latin typeface="Consolas" panose="020B0609020204030204" pitchFamily="49" charset="0"/>
              </a:rPr>
              <a:t>.bed</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-o</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/split.</a:t>
            </a:r>
            <a:r>
              <a:rPr lang="en-US" sz="1400" b="0" dirty="0">
                <a:solidFill>
                  <a:srgbClr val="9CDCFE"/>
                </a:solidFill>
                <a:effectLst/>
                <a:highlight>
                  <a:srgbClr val="1E1E1E"/>
                </a:highlight>
                <a:latin typeface="Consolas" panose="020B0609020204030204" pitchFamily="49" charset="0"/>
              </a:rPr>
              <a:t>$1</a:t>
            </a:r>
            <a:r>
              <a:rPr lang="en-US" sz="1400" b="0" dirty="0">
                <a:solidFill>
                  <a:srgbClr val="CE9178"/>
                </a:solidFill>
                <a:effectLst/>
                <a:highlight>
                  <a:srgbClr val="1E1E1E"/>
                </a:highlight>
                <a:latin typeface="Consolas" panose="020B0609020204030204" pitchFamily="49" charset="0"/>
              </a:rPr>
              <a:t>.bam</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merged_pools.bam</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4D4D4"/>
                </a:solidFill>
                <a:effectLst/>
                <a:highlight>
                  <a:srgbClr val="1E1E1E"/>
                </a:highlight>
                <a:latin typeface="Consolas" panose="020B0609020204030204" pitchFamily="49" charset="0"/>
              </a:rPr>
              <a:t>    </a:t>
            </a:r>
            <a:r>
              <a:rPr lang="en-US" sz="1400" b="0" dirty="0">
                <a:solidFill>
                  <a:srgbClr val="C586C0"/>
                </a:solidFill>
                <a:effectLst/>
                <a:highlight>
                  <a:srgbClr val="1E1E1E"/>
                </a:highlight>
                <a:latin typeface="Consolas" panose="020B0609020204030204" pitchFamily="49" charset="0"/>
              </a:rPr>
              <a:t>fi</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4D4D4"/>
                </a:solidFill>
                <a:effectLst/>
                <a:highlight>
                  <a:srgbClr val="1E1E1E"/>
                </a:highlight>
                <a:latin typeface="Consolas" panose="020B0609020204030204" pitchFamily="49" charset="0"/>
              </a:rPr>
              <a:t>    </a:t>
            </a:r>
            <a:r>
              <a:rPr lang="en-US" sz="1400" b="0" dirty="0" err="1">
                <a:solidFill>
                  <a:srgbClr val="DCDCAA"/>
                </a:solidFill>
                <a:effectLst/>
                <a:highlight>
                  <a:srgbClr val="1E1E1E"/>
                </a:highlight>
                <a:latin typeface="Consolas" panose="020B0609020204030204" pitchFamily="49" charset="0"/>
              </a:rPr>
              <a:t>samtools</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index</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/split.</a:t>
            </a:r>
            <a:r>
              <a:rPr lang="en-US" sz="1400" b="0" dirty="0">
                <a:solidFill>
                  <a:srgbClr val="9CDCFE"/>
                </a:solidFill>
                <a:effectLst/>
                <a:highlight>
                  <a:srgbClr val="1E1E1E"/>
                </a:highlight>
                <a:latin typeface="Consolas" panose="020B0609020204030204" pitchFamily="49" charset="0"/>
              </a:rPr>
              <a:t>$1</a:t>
            </a:r>
            <a:r>
              <a:rPr lang="en-US" sz="1400" b="0" dirty="0">
                <a:solidFill>
                  <a:srgbClr val="CE9178"/>
                </a:solidFill>
                <a:effectLst/>
                <a:highlight>
                  <a:srgbClr val="1E1E1E"/>
                </a:highlight>
                <a:latin typeface="Consolas" panose="020B0609020204030204" pitchFamily="49" charset="0"/>
              </a:rPr>
              <a:t>.bam</a:t>
            </a:r>
            <a:r>
              <a:rPr lang="en-US" sz="1400" b="0" dirty="0">
                <a:solidFill>
                  <a:srgbClr val="D4D4D4"/>
                </a:solidFill>
                <a:effectLst/>
                <a:highlight>
                  <a:srgbClr val="1E1E1E"/>
                </a:highlight>
                <a:latin typeface="Consolas" panose="020B0609020204030204" pitchFamily="49" charset="0"/>
              </a:rPr>
              <a:t>; </a:t>
            </a:r>
          </a:p>
          <a:p>
            <a:br>
              <a:rPr lang="en-US" sz="1400" b="0" dirty="0">
                <a:solidFill>
                  <a:srgbClr val="D4D4D4"/>
                </a:solidFill>
                <a:effectLst/>
                <a:highlight>
                  <a:srgbClr val="1E1E1E"/>
                </a:highlight>
                <a:latin typeface="Consolas" panose="020B0609020204030204" pitchFamily="49" charset="0"/>
              </a:rPr>
            </a:br>
            <a:r>
              <a:rPr lang="en-US" sz="1400" b="0" dirty="0">
                <a:solidFill>
                  <a:srgbClr val="D4D4D4"/>
                </a:solidFill>
                <a:effectLst/>
                <a:highlight>
                  <a:srgbClr val="1E1E1E"/>
                </a:highlight>
                <a:latin typeface="Consolas" panose="020B0609020204030204" pitchFamily="49" charset="0"/>
              </a:rPr>
              <a:t>    </a:t>
            </a:r>
            <a:r>
              <a:rPr lang="en-US" sz="1400" b="0" dirty="0" err="1">
                <a:solidFill>
                  <a:srgbClr val="DCDCAA"/>
                </a:solidFill>
                <a:effectLst/>
                <a:highlight>
                  <a:srgbClr val="1E1E1E"/>
                </a:highlight>
                <a:latin typeface="Consolas" panose="020B0609020204030204" pitchFamily="49" charset="0"/>
              </a:rPr>
              <a:t>freebayes</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-b</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/split.</a:t>
            </a:r>
            <a:r>
              <a:rPr lang="en-US" sz="1400" b="0" dirty="0">
                <a:solidFill>
                  <a:srgbClr val="9CDCFE"/>
                </a:solidFill>
                <a:effectLst/>
                <a:highlight>
                  <a:srgbClr val="1E1E1E"/>
                </a:highlight>
                <a:latin typeface="Consolas" panose="020B0609020204030204" pitchFamily="49" charset="0"/>
              </a:rPr>
              <a:t>$1</a:t>
            </a:r>
            <a:r>
              <a:rPr lang="en-US" sz="1400" b="0" dirty="0">
                <a:solidFill>
                  <a:srgbClr val="CE9178"/>
                </a:solidFill>
                <a:effectLst/>
                <a:highlight>
                  <a:srgbClr val="1E1E1E"/>
                </a:highlight>
                <a:latin typeface="Consolas" panose="020B0609020204030204" pitchFamily="49" charset="0"/>
              </a:rPr>
              <a:t>.bam</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-t</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/mapped.</a:t>
            </a:r>
            <a:r>
              <a:rPr lang="en-US" sz="1400" b="0" dirty="0">
                <a:solidFill>
                  <a:srgbClr val="9CDCFE"/>
                </a:solidFill>
                <a:effectLst/>
                <a:highlight>
                  <a:srgbClr val="1E1E1E"/>
                </a:highlight>
                <a:latin typeface="Consolas" panose="020B0609020204030204" pitchFamily="49" charset="0"/>
              </a:rPr>
              <a:t>$1</a:t>
            </a:r>
            <a:r>
              <a:rPr lang="en-US" sz="1400" b="0" dirty="0">
                <a:solidFill>
                  <a:srgbClr val="CE9178"/>
                </a:solidFill>
                <a:effectLst/>
                <a:highlight>
                  <a:srgbClr val="1E1E1E"/>
                </a:highlight>
                <a:latin typeface="Consolas" panose="020B0609020204030204" pitchFamily="49" charset="0"/>
              </a:rPr>
              <a:t>.bed</a:t>
            </a:r>
            <a:r>
              <a:rPr lang="en-US" sz="1400" b="0" dirty="0">
                <a:solidFill>
                  <a:srgbClr val="D4D4D4"/>
                </a:solidFill>
                <a:effectLst/>
                <a:highlight>
                  <a:srgbClr val="1E1E1E"/>
                </a:highlight>
                <a:latin typeface="Consolas" panose="020B0609020204030204" pitchFamily="49" charset="0"/>
              </a:rPr>
              <a:t> </a:t>
            </a:r>
            <a:r>
              <a:rPr lang="en-US" sz="1400" b="0" dirty="0">
                <a:solidFill>
                  <a:srgbClr val="D7BA7D"/>
                </a:solidFill>
                <a:effectLst/>
                <a:highlight>
                  <a:srgbClr val="1E1E1E"/>
                </a:highlight>
                <a:latin typeface="Consolas" panose="020B0609020204030204" pitchFamily="49" charset="0"/>
              </a:rPr>
              <a:t>\</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-f</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reference.fasta</a:t>
            </a:r>
            <a:r>
              <a:rPr lang="en-US" sz="1400" b="0" dirty="0">
                <a:solidFill>
                  <a:srgbClr val="D4D4D4"/>
                </a:solidFill>
                <a:effectLst/>
                <a:highlight>
                  <a:srgbClr val="1E1E1E"/>
                </a:highlight>
                <a:latin typeface="Consolas" panose="020B0609020204030204" pitchFamily="49" charset="0"/>
              </a:rPr>
              <a:t> </a:t>
            </a:r>
            <a:r>
              <a:rPr lang="en-US" sz="1400" dirty="0">
                <a:solidFill>
                  <a:srgbClr val="D7BA7D"/>
                </a:solidFill>
                <a:highlight>
                  <a:srgbClr val="1E1E1E"/>
                </a:highlight>
                <a:latin typeface="Consolas" panose="020B0609020204030204" pitchFamily="49" charset="0"/>
              </a:rPr>
              <a:t>\</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[FREEBAYES PARAMETERS] \</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/raw/raw.</a:t>
            </a:r>
            <a:r>
              <a:rPr lang="en-US" sz="1400" b="0" dirty="0">
                <a:solidFill>
                  <a:srgbClr val="9CDCFE"/>
                </a:solidFill>
                <a:effectLst/>
                <a:highlight>
                  <a:srgbClr val="1E1E1E"/>
                </a:highlight>
                <a:latin typeface="Consolas" panose="020B0609020204030204" pitchFamily="49" charset="0"/>
              </a:rPr>
              <a:t>$1</a:t>
            </a:r>
            <a:r>
              <a:rPr lang="en-US" sz="1400" b="0" dirty="0">
                <a:solidFill>
                  <a:srgbClr val="CE9178"/>
                </a:solidFill>
                <a:effectLst/>
                <a:highlight>
                  <a:srgbClr val="1E1E1E"/>
                </a:highlight>
                <a:latin typeface="Consolas" panose="020B0609020204030204" pitchFamily="49" charset="0"/>
              </a:rPr>
              <a:t>.vcf</a:t>
            </a:r>
            <a:endParaRPr lang="en-US" sz="1400" b="0" dirty="0">
              <a:solidFill>
                <a:srgbClr val="D4D4D4"/>
              </a:solidFill>
              <a:effectLst/>
              <a:highlight>
                <a:srgbClr val="1E1E1E"/>
              </a:highlight>
              <a:latin typeface="Consolas" panose="020B0609020204030204" pitchFamily="49" charset="0"/>
            </a:endParaRPr>
          </a:p>
          <a:p>
            <a:br>
              <a:rPr lang="en-US" sz="1400" b="0" dirty="0">
                <a:solidFill>
                  <a:srgbClr val="D4D4D4"/>
                </a:solidFill>
                <a:effectLst/>
                <a:highlight>
                  <a:srgbClr val="1E1E1E"/>
                </a:highlight>
                <a:latin typeface="Consolas" panose="020B0609020204030204" pitchFamily="49" charset="0"/>
              </a:rPr>
            </a:br>
            <a:r>
              <a:rPr lang="en-US" sz="1400" b="0" dirty="0">
                <a:solidFill>
                  <a:srgbClr val="D4D4D4"/>
                </a:solidFill>
                <a:effectLst/>
                <a:highlight>
                  <a:srgbClr val="1E1E1E"/>
                </a:highlight>
                <a:latin typeface="Consolas" panose="020B0609020204030204" pitchFamily="49" charset="0"/>
              </a:rPr>
              <a:t>    </a:t>
            </a:r>
            <a:r>
              <a:rPr lang="en-US" sz="1400" b="0" dirty="0">
                <a:solidFill>
                  <a:srgbClr val="DCDCAA"/>
                </a:solidFill>
                <a:effectLst/>
                <a:highlight>
                  <a:srgbClr val="1E1E1E"/>
                </a:highlight>
                <a:latin typeface="Consolas" panose="020B0609020204030204" pitchFamily="49" charset="0"/>
              </a:rPr>
              <a:t>/10tb_leviathan/</a:t>
            </a:r>
            <a:r>
              <a:rPr lang="en-US" sz="1400" b="0" dirty="0" err="1">
                <a:solidFill>
                  <a:srgbClr val="DCDCAA"/>
                </a:solidFill>
                <a:effectLst/>
                <a:highlight>
                  <a:srgbClr val="1E1E1E"/>
                </a:highlight>
                <a:latin typeface="Consolas" panose="020B0609020204030204" pitchFamily="49" charset="0"/>
              </a:rPr>
              <a:t>evan</a:t>
            </a:r>
            <a:r>
              <a:rPr lang="en-US" sz="1400" b="0" dirty="0">
                <a:solidFill>
                  <a:srgbClr val="DCDCAA"/>
                </a:solidFill>
                <a:effectLst/>
                <a:highlight>
                  <a:srgbClr val="1E1E1E"/>
                </a:highlight>
                <a:latin typeface="Consolas" panose="020B0609020204030204" pitchFamily="49" charset="0"/>
              </a:rPr>
              <a:t>/</a:t>
            </a:r>
            <a:r>
              <a:rPr lang="en-US" sz="1400" b="0" dirty="0" err="1">
                <a:solidFill>
                  <a:srgbClr val="DCDCAA"/>
                </a:solidFill>
                <a:effectLst/>
                <a:highlight>
                  <a:srgbClr val="1E1E1E"/>
                </a:highlight>
                <a:latin typeface="Consolas" panose="020B0609020204030204" pitchFamily="49" charset="0"/>
              </a:rPr>
              <a:t>assesspool_dev</a:t>
            </a:r>
            <a:r>
              <a:rPr lang="en-US" sz="1400" b="0" dirty="0">
                <a:solidFill>
                  <a:srgbClr val="DCDCAA"/>
                </a:solidFill>
                <a:effectLst/>
                <a:highlight>
                  <a:srgbClr val="1E1E1E"/>
                </a:highlight>
                <a:latin typeface="Consolas" panose="020B0609020204030204" pitchFamily="49" charset="0"/>
              </a:rPr>
              <a:t>/scripts/</a:t>
            </a:r>
            <a:r>
              <a:rPr lang="en-US" sz="1400" b="0" dirty="0" err="1">
                <a:solidFill>
                  <a:srgbClr val="DCDCAA"/>
                </a:solidFill>
                <a:effectLst/>
                <a:highlight>
                  <a:srgbClr val="1E1E1E"/>
                </a:highlight>
                <a:latin typeface="Consolas" panose="020B0609020204030204" pitchFamily="49" charset="0"/>
              </a:rPr>
              <a:t>vcflib</a:t>
            </a:r>
            <a:r>
              <a:rPr lang="en-US" sz="1400" b="0" dirty="0">
                <a:solidFill>
                  <a:srgbClr val="DCDCAA"/>
                </a:solidFill>
                <a:effectLst/>
                <a:highlight>
                  <a:srgbClr val="1E1E1E"/>
                </a:highlight>
                <a:latin typeface="Consolas" panose="020B0609020204030204" pitchFamily="49" charset="0"/>
              </a:rPr>
              <a:t>/bin/</a:t>
            </a:r>
            <a:r>
              <a:rPr lang="en-US" sz="1400" b="0" dirty="0" err="1">
                <a:solidFill>
                  <a:srgbClr val="DCDCAA"/>
                </a:solidFill>
                <a:effectLst/>
                <a:highlight>
                  <a:srgbClr val="1E1E1E"/>
                </a:highlight>
                <a:latin typeface="Consolas" panose="020B0609020204030204" pitchFamily="49" charset="0"/>
              </a:rPr>
              <a:t>vcffilter</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-f</a:t>
            </a:r>
            <a:r>
              <a:rPr lang="en-US" sz="1400" b="0" dirty="0">
                <a:solidFill>
                  <a:srgbClr val="D4D4D4"/>
                </a:solidFill>
                <a:effectLst/>
                <a:highlight>
                  <a:srgbClr val="1E1E1E"/>
                </a:highlight>
                <a:latin typeface="Consolas" panose="020B0609020204030204" pitchFamily="49" charset="0"/>
              </a:rPr>
              <a:t> </a:t>
            </a:r>
            <a:r>
              <a:rPr lang="en-US" sz="1400" b="0" dirty="0">
                <a:solidFill>
                  <a:srgbClr val="D7BA7D"/>
                </a:solidFill>
                <a:effectLst/>
                <a:highlight>
                  <a:srgbClr val="1E1E1E"/>
                </a:highlight>
                <a:latin typeface="Consolas" panose="020B0609020204030204" pitchFamily="49" charset="0"/>
              </a:rPr>
              <a:t>\</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4D4D4"/>
                </a:solidFill>
                <a:effectLst/>
                <a:highlight>
                  <a:srgbClr val="1E1E1E"/>
                </a:highlight>
                <a:latin typeface="Consolas" panose="020B0609020204030204" pitchFamily="49" charset="0"/>
              </a:rPr>
              <a:t>      [FILTERING PARAMETERS] \</a:t>
            </a:r>
            <a:br>
              <a:rPr lang="en-US" sz="1400" b="0" dirty="0">
                <a:solidFill>
                  <a:srgbClr val="D4D4D4"/>
                </a:solidFill>
                <a:effectLst/>
                <a:highlight>
                  <a:srgbClr val="1E1E1E"/>
                </a:highlight>
                <a:latin typeface="Consolas" panose="020B0609020204030204" pitchFamily="49" charset="0"/>
              </a:rPr>
            </a:br>
            <a:r>
              <a:rPr lang="en-US" sz="1400" b="0" dirty="0">
                <a:solidFill>
                  <a:srgbClr val="CE9178"/>
                </a:solidFill>
                <a:effectLst/>
                <a:highlight>
                  <a:srgbClr val="1E1E1E"/>
                </a:highlight>
                <a:latin typeface="Consolas" panose="020B0609020204030204" pitchFamily="49" charset="0"/>
              </a:rPr>
              <a:t>"</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/raw/raw.</a:t>
            </a:r>
            <a:r>
              <a:rPr lang="en-US" sz="1400" b="0" dirty="0">
                <a:solidFill>
                  <a:srgbClr val="9CDCFE"/>
                </a:solidFill>
                <a:effectLst/>
                <a:highlight>
                  <a:srgbClr val="1E1E1E"/>
                </a:highlight>
                <a:latin typeface="Consolas" panose="020B0609020204030204" pitchFamily="49" charset="0"/>
              </a:rPr>
              <a:t>$1</a:t>
            </a:r>
            <a:r>
              <a:rPr lang="en-US" sz="1400" b="0" dirty="0">
                <a:solidFill>
                  <a:srgbClr val="CE9178"/>
                </a:solidFill>
                <a:effectLst/>
                <a:highlight>
                  <a:srgbClr val="1E1E1E"/>
                </a:highlight>
                <a:latin typeface="Consolas" panose="020B0609020204030204" pitchFamily="49" charset="0"/>
              </a:rPr>
              <a:t>.vcf</a:t>
            </a:r>
            <a:r>
              <a:rPr lang="en-US" sz="1400" b="0" dirty="0">
                <a:solidFill>
                  <a:srgbClr val="D4D4D4"/>
                </a:solidFill>
                <a:effectLst/>
                <a:highlight>
                  <a:srgbClr val="1E1E1E"/>
                </a:highlight>
                <a:latin typeface="Consolas" panose="020B0609020204030204" pitchFamily="49" charset="0"/>
              </a:rPr>
              <a:t> | </a:t>
            </a:r>
            <a:r>
              <a:rPr lang="en-US" sz="1400" b="0" dirty="0">
                <a:solidFill>
                  <a:srgbClr val="D7BA7D"/>
                </a:solidFill>
                <a:effectLst/>
                <a:highlight>
                  <a:srgbClr val="1E1E1E"/>
                </a:highlight>
                <a:latin typeface="Consolas" panose="020B0609020204030204" pitchFamily="49" charset="0"/>
              </a:rPr>
              <a:t>\</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4D4D4"/>
                </a:solidFill>
                <a:effectLst/>
                <a:highlight>
                  <a:srgbClr val="1E1E1E"/>
                </a:highlight>
                <a:latin typeface="Consolas" panose="020B0609020204030204" pitchFamily="49" charset="0"/>
              </a:rPr>
              <a:t>    </a:t>
            </a:r>
            <a:r>
              <a:rPr lang="en-US" sz="1400" b="0" dirty="0" err="1">
                <a:solidFill>
                  <a:srgbClr val="DCDCAA"/>
                </a:solidFill>
                <a:effectLst/>
                <a:highlight>
                  <a:srgbClr val="1E1E1E"/>
                </a:highlight>
                <a:latin typeface="Consolas" panose="020B0609020204030204" pitchFamily="49" charset="0"/>
              </a:rPr>
              <a:t>vcftools</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a:t>
            </a:r>
            <a:r>
              <a:rPr lang="en-US" sz="1400" b="0" dirty="0" err="1">
                <a:solidFill>
                  <a:srgbClr val="569CD6"/>
                </a:solidFill>
                <a:effectLst/>
                <a:highlight>
                  <a:srgbClr val="1E1E1E"/>
                </a:highlight>
                <a:latin typeface="Consolas" panose="020B0609020204030204" pitchFamily="49" charset="0"/>
              </a:rPr>
              <a:t>vcf</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a:solidFill>
                  <a:srgbClr val="D4D4D4"/>
                </a:solidFill>
                <a:effectLst/>
                <a:highlight>
                  <a:srgbClr val="1E1E1E"/>
                </a:highlight>
                <a:latin typeface="Consolas" panose="020B0609020204030204" pitchFamily="49" charset="0"/>
              </a:rPr>
              <a:t> </a:t>
            </a:r>
            <a:r>
              <a:rPr lang="en-US" sz="1400" b="0" dirty="0">
                <a:solidFill>
                  <a:srgbClr val="D7BA7D"/>
                </a:solidFill>
                <a:effectLst/>
                <a:highlight>
                  <a:srgbClr val="1E1E1E"/>
                </a:highlight>
                <a:latin typeface="Consolas" panose="020B0609020204030204" pitchFamily="49" charset="0"/>
              </a:rPr>
              <a:t>\</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4D4D4"/>
                </a:solidFill>
                <a:effectLst/>
                <a:highlight>
                  <a:srgbClr val="1E1E1E"/>
                </a:highlight>
                <a:latin typeface="Consolas" panose="020B0609020204030204" pitchFamily="49" charset="0"/>
              </a:rPr>
              <a:t>[FILTERING PARAMETERS] </a:t>
            </a:r>
            <a:r>
              <a:rPr lang="en-US" sz="1400" b="0" dirty="0">
                <a:solidFill>
                  <a:srgbClr val="D7BA7D"/>
                </a:solidFill>
                <a:effectLst/>
                <a:highlight>
                  <a:srgbClr val="1E1E1E"/>
                </a:highlight>
                <a:latin typeface="Consolas" panose="020B0609020204030204" pitchFamily="49" charset="0"/>
              </a:rPr>
              <a:t>\</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--recode</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--recode-INFO-all</a:t>
            </a:r>
            <a:r>
              <a:rPr lang="en-US" sz="1400" b="0" dirty="0">
                <a:solidFill>
                  <a:srgbClr val="D4D4D4"/>
                </a:solidFill>
                <a:effectLst/>
                <a:highlight>
                  <a:srgbClr val="1E1E1E"/>
                </a:highlight>
                <a:latin typeface="Consolas" panose="020B0609020204030204" pitchFamily="49" charset="0"/>
              </a:rPr>
              <a:t> </a:t>
            </a:r>
            <a:r>
              <a:rPr lang="en-US" sz="1400" b="0" dirty="0">
                <a:solidFill>
                  <a:srgbClr val="D7BA7D"/>
                </a:solidFill>
                <a:effectLst/>
                <a:highlight>
                  <a:srgbClr val="1E1E1E"/>
                </a:highlight>
                <a:latin typeface="Consolas" panose="020B0609020204030204" pitchFamily="49" charset="0"/>
              </a:rPr>
              <a:t>\</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a:t>
            </a:r>
            <a:r>
              <a:rPr lang="en-US" sz="1400" b="0" dirty="0" err="1">
                <a:solidFill>
                  <a:srgbClr val="569CD6"/>
                </a:solidFill>
                <a:effectLst/>
                <a:highlight>
                  <a:srgbClr val="1E1E1E"/>
                </a:highlight>
                <a:latin typeface="Consolas" panose="020B0609020204030204" pitchFamily="49" charset="0"/>
              </a:rPr>
              <a:t>stdout</a:t>
            </a:r>
            <a:r>
              <a:rPr lang="en-US" sz="1400" b="0" dirty="0">
                <a:solidFill>
                  <a:srgbClr val="D4D4D4"/>
                </a:solidFill>
                <a:effectLst/>
                <a:highlight>
                  <a:srgbClr val="1E1E1E"/>
                </a:highlight>
                <a:latin typeface="Consolas" panose="020B0609020204030204" pitchFamily="49" charset="0"/>
              </a:rPr>
              <a:t> &gt;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/filtered/filtered.</a:t>
            </a:r>
            <a:r>
              <a:rPr lang="en-US" sz="1400" b="0" dirty="0">
                <a:solidFill>
                  <a:srgbClr val="9CDCFE"/>
                </a:solidFill>
                <a:effectLst/>
                <a:highlight>
                  <a:srgbClr val="1E1E1E"/>
                </a:highlight>
                <a:latin typeface="Consolas" panose="020B0609020204030204" pitchFamily="49" charset="0"/>
              </a:rPr>
              <a:t>$1</a:t>
            </a:r>
            <a:r>
              <a:rPr lang="en-US" sz="1400" b="0" dirty="0">
                <a:solidFill>
                  <a:srgbClr val="CE9178"/>
                </a:solidFill>
                <a:effectLst/>
                <a:highlight>
                  <a:srgbClr val="1E1E1E"/>
                </a:highlight>
                <a:latin typeface="Consolas" panose="020B0609020204030204" pitchFamily="49" charset="0"/>
              </a:rPr>
              <a:t>.vcf</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4D4D4"/>
                </a:solidFill>
                <a:effectLst/>
                <a:highlight>
                  <a:srgbClr val="1E1E1E"/>
                </a:highlight>
                <a:latin typeface="Consolas" panose="020B0609020204030204" pitchFamily="49" charset="0"/>
              </a:rPr>
              <a:t>}</a:t>
            </a:r>
          </a:p>
          <a:p>
            <a:br>
              <a:rPr lang="en-US" sz="1400" b="0" dirty="0">
                <a:solidFill>
                  <a:srgbClr val="D4D4D4"/>
                </a:solidFill>
                <a:effectLst/>
                <a:highlight>
                  <a:srgbClr val="1E1E1E"/>
                </a:highlight>
                <a:latin typeface="Consolas" panose="020B0609020204030204" pitchFamily="49" charset="0"/>
              </a:rPr>
            </a:b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export</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-f</a:t>
            </a:r>
            <a:r>
              <a:rPr lang="en-US" sz="1400" b="0" dirty="0">
                <a:solidFill>
                  <a:srgbClr val="D4D4D4"/>
                </a:solidFill>
                <a:effectLst/>
                <a:highlight>
                  <a:srgbClr val="1E1E1E"/>
                </a:highlight>
                <a:latin typeface="Consolas" panose="020B0609020204030204" pitchFamily="49" charset="0"/>
              </a:rPr>
              <a:t> </a:t>
            </a:r>
            <a:r>
              <a:rPr lang="en-US" sz="1400" b="0" dirty="0" err="1">
                <a:solidFill>
                  <a:srgbClr val="9CDCFE"/>
                </a:solidFill>
                <a:effectLst/>
                <a:highlight>
                  <a:srgbClr val="1E1E1E"/>
                </a:highlight>
                <a:latin typeface="Consolas" panose="020B0609020204030204" pitchFamily="49" charset="0"/>
              </a:rPr>
              <a:t>call_genos</a:t>
            </a:r>
            <a:endParaRPr lang="en-US" sz="1400" b="0" dirty="0">
              <a:solidFill>
                <a:srgbClr val="D4D4D4"/>
              </a:solidFill>
              <a:effectLst/>
              <a:highlight>
                <a:srgbClr val="1E1E1E"/>
              </a:highlight>
              <a:latin typeface="Consolas" panose="020B0609020204030204" pitchFamily="49" charset="0"/>
            </a:endParaRPr>
          </a:p>
          <a:p>
            <a:br>
              <a:rPr lang="en-US" sz="1400" b="0" dirty="0">
                <a:solidFill>
                  <a:srgbClr val="D4D4D4"/>
                </a:solidFill>
                <a:effectLst/>
                <a:highlight>
                  <a:srgbClr val="1E1E1E"/>
                </a:highlight>
                <a:latin typeface="Consolas" panose="020B0609020204030204" pitchFamily="49" charset="0"/>
              </a:rPr>
            </a:br>
            <a:r>
              <a:rPr lang="en-US" sz="1400" b="0" dirty="0" err="1">
                <a:solidFill>
                  <a:srgbClr val="DCDCAA"/>
                </a:solidFill>
                <a:effectLst/>
                <a:highlight>
                  <a:srgbClr val="1E1E1E"/>
                </a:highlight>
                <a:latin typeface="Consolas" panose="020B0609020204030204" pitchFamily="49" charset="0"/>
              </a:rPr>
              <a:t>ulimit</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-s</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unlimited</a:t>
            </a:r>
            <a:endParaRPr lang="en-US" sz="1400" b="0" dirty="0">
              <a:solidFill>
                <a:srgbClr val="D4D4D4"/>
              </a:solidFill>
              <a:effectLst/>
              <a:highlight>
                <a:srgbClr val="1E1E1E"/>
              </a:highlight>
              <a:latin typeface="Consolas" panose="020B0609020204030204" pitchFamily="49" charset="0"/>
            </a:endParaRPr>
          </a:p>
          <a:p>
            <a:r>
              <a:rPr lang="en-US" sz="1400" b="0" dirty="0">
                <a:solidFill>
                  <a:srgbClr val="DCDCAA"/>
                </a:solidFill>
                <a:effectLst/>
                <a:highlight>
                  <a:srgbClr val="1E1E1E"/>
                </a:highlight>
                <a:latin typeface="Consolas" panose="020B0609020204030204" pitchFamily="49" charset="0"/>
              </a:rPr>
              <a:t>ls</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err="1">
                <a:solidFill>
                  <a:srgbClr val="CE9178"/>
                </a:solidFill>
                <a:effectLst/>
                <a:highlight>
                  <a:srgbClr val="1E1E1E"/>
                </a:highlight>
                <a:latin typeface="Consolas" panose="020B0609020204030204" pitchFamily="49" charset="0"/>
              </a:rPr>
              <a:t>variantcalling</a:t>
            </a:r>
            <a:r>
              <a:rPr lang="en-US" sz="1400" b="0" dirty="0">
                <a:solidFill>
                  <a:srgbClr val="CE9178"/>
                </a:solidFill>
                <a:effectLst/>
                <a:highlight>
                  <a:srgbClr val="1E1E1E"/>
                </a:highlight>
                <a:latin typeface="Consolas" panose="020B0609020204030204" pitchFamily="49" charset="0"/>
              </a:rPr>
              <a:t>/mapped.</a:t>
            </a:r>
            <a:r>
              <a:rPr lang="en-US" sz="1400" b="0" dirty="0">
                <a:solidFill>
                  <a:srgbClr val="569CD6"/>
                </a:solidFill>
                <a:effectLst/>
                <a:highlight>
                  <a:srgbClr val="1E1E1E"/>
                </a:highlight>
                <a:latin typeface="Consolas" panose="020B0609020204030204" pitchFamily="49" charset="0"/>
              </a:rPr>
              <a:t>*</a:t>
            </a:r>
            <a:r>
              <a:rPr lang="en-US" sz="1400" b="0" dirty="0">
                <a:solidFill>
                  <a:srgbClr val="CE9178"/>
                </a:solidFill>
                <a:effectLst/>
                <a:highlight>
                  <a:srgbClr val="1E1E1E"/>
                </a:highlight>
                <a:latin typeface="Consolas" panose="020B0609020204030204" pitchFamily="49" charset="0"/>
              </a:rPr>
              <a:t>.bed</a:t>
            </a:r>
            <a:r>
              <a:rPr lang="en-US" sz="1400" b="0" dirty="0">
                <a:solidFill>
                  <a:srgbClr val="D4D4D4"/>
                </a:solidFill>
                <a:effectLst/>
                <a:highlight>
                  <a:srgbClr val="1E1E1E"/>
                </a:highlight>
                <a:latin typeface="Consolas" panose="020B0609020204030204" pitchFamily="49" charset="0"/>
              </a:rPr>
              <a:t> | </a:t>
            </a:r>
            <a:r>
              <a:rPr lang="en-US" sz="1400" b="0" dirty="0">
                <a:solidFill>
                  <a:srgbClr val="DCDCAA"/>
                </a:solidFill>
                <a:effectLst/>
                <a:highlight>
                  <a:srgbClr val="1E1E1E"/>
                </a:highlight>
                <a:latin typeface="Consolas" panose="020B0609020204030204" pitchFamily="49" charset="0"/>
              </a:rPr>
              <a:t>sed</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's/mapped.//g'</a:t>
            </a:r>
            <a:r>
              <a:rPr lang="en-US" sz="1400" b="0" dirty="0">
                <a:solidFill>
                  <a:srgbClr val="D4D4D4"/>
                </a:solidFill>
                <a:effectLst/>
                <a:highlight>
                  <a:srgbClr val="1E1E1E"/>
                </a:highlight>
                <a:latin typeface="Consolas" panose="020B0609020204030204" pitchFamily="49" charset="0"/>
              </a:rPr>
              <a:t> | </a:t>
            </a:r>
            <a:r>
              <a:rPr lang="en-US" sz="1400" b="0" dirty="0">
                <a:solidFill>
                  <a:srgbClr val="DCDCAA"/>
                </a:solidFill>
                <a:effectLst/>
                <a:highlight>
                  <a:srgbClr val="1E1E1E"/>
                </a:highlight>
                <a:latin typeface="Consolas" panose="020B0609020204030204" pitchFamily="49" charset="0"/>
              </a:rPr>
              <a:t>sed</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's/.bed//g'</a:t>
            </a:r>
            <a:r>
              <a:rPr lang="en-US" sz="1400" b="0" dirty="0">
                <a:solidFill>
                  <a:srgbClr val="D4D4D4"/>
                </a:solidFill>
                <a:effectLst/>
                <a:highlight>
                  <a:srgbClr val="1E1E1E"/>
                </a:highlight>
                <a:latin typeface="Consolas" panose="020B0609020204030204" pitchFamily="49" charset="0"/>
              </a:rPr>
              <a:t> | </a:t>
            </a:r>
            <a:r>
              <a:rPr lang="en-US" sz="1400" b="0" dirty="0">
                <a:solidFill>
                  <a:srgbClr val="DCDCAA"/>
                </a:solidFill>
                <a:effectLst/>
                <a:highlight>
                  <a:srgbClr val="1E1E1E"/>
                </a:highlight>
                <a:latin typeface="Consolas" panose="020B0609020204030204" pitchFamily="49" charset="0"/>
              </a:rPr>
              <a:t>cut</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-d</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-f3</a:t>
            </a:r>
            <a:r>
              <a:rPr lang="en-US" sz="1400" b="0" dirty="0">
                <a:solidFill>
                  <a:srgbClr val="D4D4D4"/>
                </a:solidFill>
                <a:effectLst/>
                <a:highlight>
                  <a:srgbClr val="1E1E1E"/>
                </a:highlight>
                <a:latin typeface="Consolas" panose="020B0609020204030204" pitchFamily="49" charset="0"/>
              </a:rPr>
              <a:t> | </a:t>
            </a:r>
            <a:r>
              <a:rPr lang="en-US" sz="1400" b="0" dirty="0" err="1">
                <a:solidFill>
                  <a:srgbClr val="DCDCAA"/>
                </a:solidFill>
                <a:effectLst/>
                <a:highlight>
                  <a:srgbClr val="1E1E1E"/>
                </a:highlight>
                <a:latin typeface="Consolas" panose="020B0609020204030204" pitchFamily="49" charset="0"/>
              </a:rPr>
              <a:t>shuf</a:t>
            </a:r>
            <a:r>
              <a:rPr lang="en-US" sz="1400" b="0" dirty="0">
                <a:solidFill>
                  <a:srgbClr val="D4D4D4"/>
                </a:solidFill>
                <a:effectLst/>
                <a:highlight>
                  <a:srgbClr val="1E1E1E"/>
                </a:highlight>
                <a:latin typeface="Consolas" panose="020B0609020204030204" pitchFamily="49" charset="0"/>
              </a:rPr>
              <a:t> | </a:t>
            </a:r>
            <a:r>
              <a:rPr lang="en-US" sz="1400" b="0" dirty="0">
                <a:solidFill>
                  <a:srgbClr val="DCDCAA"/>
                </a:solidFill>
                <a:effectLst/>
                <a:highlight>
                  <a:srgbClr val="1E1E1E"/>
                </a:highlight>
                <a:latin typeface="Consolas" panose="020B0609020204030204" pitchFamily="49" charset="0"/>
              </a:rPr>
              <a:t>parallel</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--env</a:t>
            </a:r>
            <a:r>
              <a:rPr lang="en-US" sz="1400" b="0" dirty="0">
                <a:solidFill>
                  <a:srgbClr val="D4D4D4"/>
                </a:solidFill>
                <a:effectLst/>
                <a:highlight>
                  <a:srgbClr val="1E1E1E"/>
                </a:highlight>
                <a:latin typeface="Consolas" panose="020B0609020204030204" pitchFamily="49" charset="0"/>
              </a:rPr>
              <a:t> </a:t>
            </a:r>
            <a:r>
              <a:rPr lang="en-US" sz="1400" b="0" dirty="0" err="1">
                <a:solidFill>
                  <a:srgbClr val="CE9178"/>
                </a:solidFill>
                <a:effectLst/>
                <a:highlight>
                  <a:srgbClr val="1E1E1E"/>
                </a:highlight>
                <a:latin typeface="Consolas" panose="020B0609020204030204" pitchFamily="49" charset="0"/>
              </a:rPr>
              <a:t>call_genos</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-j</a:t>
            </a:r>
            <a:r>
              <a:rPr lang="en-US" sz="1400" b="0" dirty="0">
                <a:solidFill>
                  <a:srgbClr val="D4D4D4"/>
                </a:solidFill>
                <a:effectLst/>
                <a:highlight>
                  <a:srgbClr val="1E1E1E"/>
                </a:highlight>
                <a:latin typeface="Consolas" panose="020B0609020204030204" pitchFamily="49" charset="0"/>
              </a:rPr>
              <a:t> </a:t>
            </a:r>
            <a:r>
              <a:rPr lang="en-US" sz="1400" b="0" dirty="0">
                <a:solidFill>
                  <a:srgbClr val="9CDCFE"/>
                </a:solidFill>
                <a:effectLst/>
                <a:highlight>
                  <a:srgbClr val="1E1E1E"/>
                </a:highlight>
                <a:latin typeface="Consolas" panose="020B0609020204030204" pitchFamily="49" charset="0"/>
              </a:rPr>
              <a:t>$NUMPROC</a:t>
            </a:r>
            <a:r>
              <a:rPr lang="en-US" sz="1400" b="0" dirty="0">
                <a:solidFill>
                  <a:srgbClr val="D4D4D4"/>
                </a:solidFill>
                <a:effectLst/>
                <a:highlight>
                  <a:srgbClr val="1E1E1E"/>
                </a:highlight>
                <a:latin typeface="Consolas" panose="020B0609020204030204" pitchFamily="49" charset="0"/>
              </a:rPr>
              <a:t> </a:t>
            </a:r>
            <a:r>
              <a:rPr lang="en-US" sz="1400" b="0" dirty="0">
                <a:solidFill>
                  <a:srgbClr val="569CD6"/>
                </a:solidFill>
                <a:effectLst/>
                <a:highlight>
                  <a:srgbClr val="1E1E1E"/>
                </a:highlight>
                <a:latin typeface="Consolas" panose="020B0609020204030204" pitchFamily="49" charset="0"/>
              </a:rPr>
              <a:t>--no-notice</a:t>
            </a:r>
            <a:r>
              <a:rPr lang="en-US" sz="1400" b="0" dirty="0">
                <a:solidFill>
                  <a:srgbClr val="D4D4D4"/>
                </a:solidFill>
                <a:effectLst/>
                <a:highlight>
                  <a:srgbClr val="1E1E1E"/>
                </a:highlight>
                <a:latin typeface="Consolas" panose="020B0609020204030204" pitchFamily="49" charset="0"/>
              </a:rPr>
              <a:t> </a:t>
            </a:r>
            <a:r>
              <a:rPr lang="en-US" sz="1400" b="0" dirty="0" err="1">
                <a:solidFill>
                  <a:srgbClr val="CE9178"/>
                </a:solidFill>
                <a:effectLst/>
                <a:highlight>
                  <a:srgbClr val="1E1E1E"/>
                </a:highlight>
                <a:latin typeface="Consolas" panose="020B0609020204030204" pitchFamily="49" charset="0"/>
              </a:rPr>
              <a:t>call_genos</a:t>
            </a:r>
            <a:r>
              <a:rPr lang="en-US" sz="1400" b="0" dirty="0">
                <a:solidFill>
                  <a:srgbClr val="D4D4D4"/>
                </a:solidFill>
                <a:effectLst/>
                <a:highlight>
                  <a:srgbClr val="1E1E1E"/>
                </a:highlight>
                <a:latin typeface="Consolas" panose="020B0609020204030204" pitchFamily="49" charset="0"/>
              </a:rPr>
              <a:t> </a:t>
            </a:r>
            <a:r>
              <a:rPr lang="en-US" sz="1400" b="0" dirty="0">
                <a:solidFill>
                  <a:srgbClr val="CE9178"/>
                </a:solidFill>
                <a:effectLst/>
                <a:highlight>
                  <a:srgbClr val="1E1E1E"/>
                </a:highlight>
                <a:latin typeface="Consolas" panose="020B0609020204030204" pitchFamily="49" charset="0"/>
              </a:rPr>
              <a:t>{}</a:t>
            </a:r>
            <a:r>
              <a:rPr lang="en-US" sz="1400" b="0" dirty="0">
                <a:solidFill>
                  <a:srgbClr val="D4D4D4"/>
                </a:solidFill>
                <a:effectLst/>
                <a:highlight>
                  <a:srgbClr val="1E1E1E"/>
                </a:highlight>
                <a:latin typeface="Consolas" panose="020B0609020204030204" pitchFamily="49" charset="0"/>
              </a:rPr>
              <a:t> </a:t>
            </a:r>
          </a:p>
          <a:p>
            <a:r>
              <a:rPr lang="en-US" sz="1400" b="0" dirty="0">
                <a:solidFill>
                  <a:srgbClr val="D4D4D4"/>
                </a:solidFill>
                <a:effectLst/>
                <a:highlight>
                  <a:srgbClr val="1E1E1E"/>
                </a:highlight>
                <a:latin typeface="Consolas" panose="020B0609020204030204" pitchFamily="49" charset="0"/>
              </a:rPr>
              <a:t>   </a:t>
            </a:r>
          </a:p>
        </p:txBody>
      </p:sp>
      <p:sp>
        <p:nvSpPr>
          <p:cNvPr id="8" name="TextBox 7">
            <a:extLst>
              <a:ext uri="{FF2B5EF4-FFF2-40B4-BE49-F238E27FC236}">
                <a16:creationId xmlns:a16="http://schemas.microsoft.com/office/drawing/2014/main" id="{413B924D-6A8C-4270-B36E-C19E9F4F0117}"/>
              </a:ext>
            </a:extLst>
          </p:cNvPr>
          <p:cNvSpPr txBox="1"/>
          <p:nvPr/>
        </p:nvSpPr>
        <p:spPr>
          <a:xfrm>
            <a:off x="164162" y="518081"/>
            <a:ext cx="2743089" cy="2025879"/>
          </a:xfrm>
          <a:prstGeom prst="chevron">
            <a:avLst>
              <a:gd name="adj" fmla="val 31230"/>
            </a:avLst>
          </a:prstGeom>
          <a:solidFill>
            <a:srgbClr val="7030A0"/>
          </a:solidFill>
        </p:spPr>
        <p:txBody>
          <a:bodyPr wrap="square" rtlCol="0">
            <a:spAutoFit/>
          </a:bodyPr>
          <a:lstStyle/>
          <a:p>
            <a:pPr algn="ctr"/>
            <a:endParaRPr lang="en-US" sz="2800" dirty="0"/>
          </a:p>
        </p:txBody>
      </p:sp>
      <p:sp>
        <p:nvSpPr>
          <p:cNvPr id="9" name="TextBox 8">
            <a:extLst>
              <a:ext uri="{FF2B5EF4-FFF2-40B4-BE49-F238E27FC236}">
                <a16:creationId xmlns:a16="http://schemas.microsoft.com/office/drawing/2014/main" id="{CB791D11-581D-4AE8-8F1B-B9AA6C7F4976}"/>
              </a:ext>
            </a:extLst>
          </p:cNvPr>
          <p:cNvSpPr txBox="1"/>
          <p:nvPr/>
        </p:nvSpPr>
        <p:spPr>
          <a:xfrm>
            <a:off x="-733107" y="1960536"/>
            <a:ext cx="4238223" cy="584775"/>
          </a:xfrm>
          <a:prstGeom prst="rect">
            <a:avLst/>
          </a:prstGeom>
          <a:noFill/>
        </p:spPr>
        <p:txBody>
          <a:bodyPr wrap="square" rtlCol="0">
            <a:spAutoFit/>
          </a:bodyPr>
          <a:lstStyle/>
          <a:p>
            <a:pPr algn="ctr"/>
            <a:r>
              <a:rPr lang="en-US" sz="3200" dirty="0" err="1">
                <a:solidFill>
                  <a:schemeClr val="bg2">
                    <a:lumMod val="25000"/>
                    <a:lumOff val="75000"/>
                  </a:schemeClr>
                </a:solidFill>
                <a:latin typeface="Ubuntu Mono" panose="020B0509030602030204" pitchFamily="49" charset="0"/>
              </a:rPr>
              <a:t>Freebayes</a:t>
            </a:r>
            <a:endParaRPr lang="en-US" sz="3200" dirty="0">
              <a:solidFill>
                <a:schemeClr val="bg2">
                  <a:lumMod val="25000"/>
                  <a:lumOff val="75000"/>
                </a:schemeClr>
              </a:solidFill>
            </a:endParaRPr>
          </a:p>
        </p:txBody>
      </p:sp>
      <p:sp>
        <p:nvSpPr>
          <p:cNvPr id="10" name="TextBox 9">
            <a:extLst>
              <a:ext uri="{FF2B5EF4-FFF2-40B4-BE49-F238E27FC236}">
                <a16:creationId xmlns:a16="http://schemas.microsoft.com/office/drawing/2014/main" id="{BD25B173-3171-4469-A6EA-89C2C9AD73E8}"/>
              </a:ext>
            </a:extLst>
          </p:cNvPr>
          <p:cNvSpPr txBox="1"/>
          <p:nvPr/>
        </p:nvSpPr>
        <p:spPr>
          <a:xfrm>
            <a:off x="135462" y="0"/>
            <a:ext cx="2677709" cy="523220"/>
          </a:xfrm>
          <a:prstGeom prst="rect">
            <a:avLst/>
          </a:prstGeom>
          <a:noFill/>
        </p:spPr>
        <p:txBody>
          <a:bodyPr wrap="square" rtlCol="0">
            <a:spAutoFit/>
          </a:bodyPr>
          <a:lstStyle/>
          <a:p>
            <a:r>
              <a:rPr lang="en-US" sz="2800" i="1" dirty="0">
                <a:solidFill>
                  <a:schemeClr val="bg2">
                    <a:lumMod val="25000"/>
                    <a:lumOff val="75000"/>
                  </a:schemeClr>
                </a:solidFill>
                <a:latin typeface="Candara" panose="020E0502030303020204" pitchFamily="34" charset="0"/>
              </a:rPr>
              <a:t>Variant Calling</a:t>
            </a:r>
          </a:p>
        </p:txBody>
      </p:sp>
      <p:pic>
        <p:nvPicPr>
          <p:cNvPr id="12" name="Picture 11">
            <a:extLst>
              <a:ext uri="{FF2B5EF4-FFF2-40B4-BE49-F238E27FC236}">
                <a16:creationId xmlns:a16="http://schemas.microsoft.com/office/drawing/2014/main" id="{AE4A387C-BE91-45CD-9459-3C2B1087B8C2}"/>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70000" contrast="-70000"/>
                    </a14:imgEffect>
                  </a14:imgLayer>
                </a14:imgProps>
              </a:ext>
              <a:ext uri="{28A0092B-C50C-407E-A947-70E740481C1C}">
                <a14:useLocalDpi xmlns:a14="http://schemas.microsoft.com/office/drawing/2010/main" val="0"/>
              </a:ext>
            </a:extLst>
          </a:blip>
          <a:srcRect l="10105" t="11559" r="10704" b="11742"/>
          <a:stretch/>
        </p:blipFill>
        <p:spPr>
          <a:xfrm>
            <a:off x="1099065" y="809039"/>
            <a:ext cx="1178478" cy="1141387"/>
          </a:xfrm>
          <a:prstGeom prst="rect">
            <a:avLst/>
          </a:prstGeom>
        </p:spPr>
      </p:pic>
    </p:spTree>
    <p:extLst>
      <p:ext uri="{BB962C8B-B14F-4D97-AF65-F5344CB8AC3E}">
        <p14:creationId xmlns:p14="http://schemas.microsoft.com/office/powerpoint/2010/main" val="166792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marriotthawaii.com/images/islands_smaller.png">
            <a:extLst>
              <a:ext uri="{FF2B5EF4-FFF2-40B4-BE49-F238E27FC236}">
                <a16:creationId xmlns:a16="http://schemas.microsoft.com/office/drawing/2014/main" id="{8FC028CC-AF0C-3FBB-4817-15D3465A4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97059">
            <a:off x="3214229" y="1526120"/>
            <a:ext cx="8406359" cy="380576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80B58B57-5E51-4AE3-9931-82D9694A2158}"/>
              </a:ext>
            </a:extLst>
          </p:cNvPr>
          <p:cNvSpPr/>
          <p:nvPr/>
        </p:nvSpPr>
        <p:spPr>
          <a:xfrm flipH="1">
            <a:off x="7443638" y="4563241"/>
            <a:ext cx="363268" cy="1764329"/>
          </a:xfrm>
          <a:prstGeom prst="rightBrace">
            <a:avLst>
              <a:gd name="adj1" fmla="val 4031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75000"/>
                </a:prstClr>
              </a:solidFill>
              <a:effectLst/>
              <a:uLnTx/>
              <a:uFillTx/>
              <a:latin typeface="Candara" panose="020E0502030303020204" pitchFamily="34" charset="0"/>
              <a:ea typeface="+mn-ea"/>
              <a:cs typeface="+mn-cs"/>
            </a:endParaRPr>
          </a:p>
        </p:txBody>
      </p:sp>
      <p:sp>
        <p:nvSpPr>
          <p:cNvPr id="221" name="Title 1">
            <a:extLst>
              <a:ext uri="{FF2B5EF4-FFF2-40B4-BE49-F238E27FC236}">
                <a16:creationId xmlns:a16="http://schemas.microsoft.com/office/drawing/2014/main" id="{98CAAFE4-BC55-4BDD-9CC9-A6E734F2CD41}"/>
              </a:ext>
            </a:extLst>
          </p:cNvPr>
          <p:cNvSpPr>
            <a:spLocks noGrp="1"/>
          </p:cNvSpPr>
          <p:nvPr>
            <p:ph type="title"/>
          </p:nvPr>
        </p:nvSpPr>
        <p:spPr>
          <a:xfrm>
            <a:off x="274320" y="274320"/>
            <a:ext cx="10353762" cy="970450"/>
          </a:xfrm>
        </p:spPr>
        <p:txBody>
          <a:bodyPr/>
          <a:lstStyle/>
          <a:p>
            <a:pPr algn="l"/>
            <a:r>
              <a:rPr lang="en-US" dirty="0">
                <a:solidFill>
                  <a:schemeClr val="tx1">
                    <a:lumMod val="75000"/>
                  </a:schemeClr>
                </a:solidFill>
                <a:latin typeface="Candara" panose="020E0502030303020204" pitchFamily="34" charset="0"/>
              </a:rPr>
              <a:t>Pool-</a:t>
            </a:r>
            <a:r>
              <a:rPr lang="en-US" dirty="0" err="1">
                <a:solidFill>
                  <a:schemeClr val="tx1">
                    <a:lumMod val="75000"/>
                  </a:schemeClr>
                </a:solidFill>
                <a:latin typeface="Candara" panose="020E0502030303020204" pitchFamily="34" charset="0"/>
              </a:rPr>
              <a:t>seq</a:t>
            </a:r>
            <a:endParaRPr lang="en-US" dirty="0">
              <a:solidFill>
                <a:schemeClr val="tx1">
                  <a:lumMod val="75000"/>
                </a:schemeClr>
              </a:solidFill>
              <a:latin typeface="Candara" panose="020E0502030303020204" pitchFamily="34" charset="0"/>
            </a:endParaRPr>
          </a:p>
        </p:txBody>
      </p:sp>
      <p:grpSp>
        <p:nvGrpSpPr>
          <p:cNvPr id="222" name="Group 221">
            <a:extLst>
              <a:ext uri="{FF2B5EF4-FFF2-40B4-BE49-F238E27FC236}">
                <a16:creationId xmlns:a16="http://schemas.microsoft.com/office/drawing/2014/main" id="{8B92DDCD-1AF7-4A67-A66B-2409E0722421}"/>
              </a:ext>
            </a:extLst>
          </p:cNvPr>
          <p:cNvGrpSpPr/>
          <p:nvPr/>
        </p:nvGrpSpPr>
        <p:grpSpPr>
          <a:xfrm>
            <a:off x="3719319" y="2703760"/>
            <a:ext cx="605062" cy="646331"/>
            <a:chOff x="3658169" y="5184506"/>
            <a:chExt cx="710010" cy="1077133"/>
          </a:xfrm>
        </p:grpSpPr>
        <p:pic>
          <p:nvPicPr>
            <p:cNvPr id="223" name="Picture 2" descr="Image result for microcentrifuge tube pool">
              <a:extLst>
                <a:ext uri="{FF2B5EF4-FFF2-40B4-BE49-F238E27FC236}">
                  <a16:creationId xmlns:a16="http://schemas.microsoft.com/office/drawing/2014/main" id="{34FD2D64-4802-433F-B0E5-7CB085E630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69" y="5184506"/>
              <a:ext cx="642789" cy="1077133"/>
            </a:xfrm>
            <a:prstGeom prst="rect">
              <a:avLst/>
            </a:prstGeom>
            <a:noFill/>
            <a:extLst>
              <a:ext uri="{909E8E84-426E-40DD-AFC4-6F175D3DCCD1}">
                <a14:hiddenFill xmlns:a14="http://schemas.microsoft.com/office/drawing/2010/main">
                  <a:solidFill>
                    <a:srgbClr val="FFFFFF"/>
                  </a:solidFill>
                </a14:hiddenFill>
              </a:ext>
            </a:extLst>
          </p:spPr>
        </p:pic>
        <p:sp>
          <p:nvSpPr>
            <p:cNvPr id="224" name="TextBox 223">
              <a:extLst>
                <a:ext uri="{FF2B5EF4-FFF2-40B4-BE49-F238E27FC236}">
                  <a16:creationId xmlns:a16="http://schemas.microsoft.com/office/drawing/2014/main" id="{9D98D16F-C434-46BD-80AD-ACC98ED59840}"/>
                </a:ext>
              </a:extLst>
            </p:cNvPr>
            <p:cNvSpPr txBox="1"/>
            <p:nvPr/>
          </p:nvSpPr>
          <p:spPr>
            <a:xfrm>
              <a:off x="3957579" y="5382885"/>
              <a:ext cx="410600" cy="61550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ADADA">
                    <a:lumMod val="25000"/>
                  </a:srgbClr>
                </a:solidFill>
                <a:effectLst/>
                <a:uLnTx/>
                <a:uFillTx/>
                <a:latin typeface="Candara" panose="020E0502030303020204" pitchFamily="34" charset="0"/>
                <a:ea typeface="+mn-ea"/>
                <a:cs typeface="+mn-cs"/>
              </a:endParaRPr>
            </a:p>
          </p:txBody>
        </p:sp>
      </p:grpSp>
      <p:sp>
        <p:nvSpPr>
          <p:cNvPr id="225" name="Right Brace 224">
            <a:extLst>
              <a:ext uri="{FF2B5EF4-FFF2-40B4-BE49-F238E27FC236}">
                <a16:creationId xmlns:a16="http://schemas.microsoft.com/office/drawing/2014/main" id="{BED3B14C-A7BA-4435-AC8F-89F8133F2494}"/>
              </a:ext>
            </a:extLst>
          </p:cNvPr>
          <p:cNvSpPr/>
          <p:nvPr/>
        </p:nvSpPr>
        <p:spPr>
          <a:xfrm>
            <a:off x="10980604" y="1143197"/>
            <a:ext cx="259166" cy="1728896"/>
          </a:xfrm>
          <a:prstGeom prst="rightBrace">
            <a:avLst>
              <a:gd name="adj1" fmla="val 4031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75000"/>
                </a:prstClr>
              </a:solidFill>
              <a:effectLst/>
              <a:uLnTx/>
              <a:uFillTx/>
              <a:latin typeface="Candara" panose="020E0502030303020204" pitchFamily="34" charset="0"/>
              <a:ea typeface="+mn-ea"/>
              <a:cs typeface="+mn-cs"/>
            </a:endParaRPr>
          </a:p>
        </p:txBody>
      </p:sp>
      <p:grpSp>
        <p:nvGrpSpPr>
          <p:cNvPr id="226" name="Group 225">
            <a:extLst>
              <a:ext uri="{FF2B5EF4-FFF2-40B4-BE49-F238E27FC236}">
                <a16:creationId xmlns:a16="http://schemas.microsoft.com/office/drawing/2014/main" id="{A4028FE8-EE74-4192-9A0D-680D43A20517}"/>
              </a:ext>
            </a:extLst>
          </p:cNvPr>
          <p:cNvGrpSpPr/>
          <p:nvPr/>
        </p:nvGrpSpPr>
        <p:grpSpPr>
          <a:xfrm>
            <a:off x="6798670" y="5259034"/>
            <a:ext cx="605062" cy="646331"/>
            <a:chOff x="3658169" y="5184506"/>
            <a:chExt cx="710010" cy="1077133"/>
          </a:xfrm>
        </p:grpSpPr>
        <p:pic>
          <p:nvPicPr>
            <p:cNvPr id="227" name="Picture 2" descr="Image result for microcentrifuge tube pool">
              <a:extLst>
                <a:ext uri="{FF2B5EF4-FFF2-40B4-BE49-F238E27FC236}">
                  <a16:creationId xmlns:a16="http://schemas.microsoft.com/office/drawing/2014/main" id="{2AEA335A-D3C8-4850-AB01-5744CC4FD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69" y="5184506"/>
              <a:ext cx="642789" cy="1077133"/>
            </a:xfrm>
            <a:prstGeom prst="rect">
              <a:avLst/>
            </a:prstGeom>
            <a:noFill/>
            <a:extLst>
              <a:ext uri="{909E8E84-426E-40DD-AFC4-6F175D3DCCD1}">
                <a14:hiddenFill xmlns:a14="http://schemas.microsoft.com/office/drawing/2010/main">
                  <a:solidFill>
                    <a:srgbClr val="FFFFFF"/>
                  </a:solidFill>
                </a14:hiddenFill>
              </a:ext>
            </a:extLst>
          </p:spPr>
        </p:pic>
        <p:sp>
          <p:nvSpPr>
            <p:cNvPr id="228" name="TextBox 227">
              <a:extLst>
                <a:ext uri="{FF2B5EF4-FFF2-40B4-BE49-F238E27FC236}">
                  <a16:creationId xmlns:a16="http://schemas.microsoft.com/office/drawing/2014/main" id="{4CB070DE-CB69-45BA-94DE-F59980FFB953}"/>
                </a:ext>
              </a:extLst>
            </p:cNvPr>
            <p:cNvSpPr txBox="1"/>
            <p:nvPr/>
          </p:nvSpPr>
          <p:spPr>
            <a:xfrm>
              <a:off x="3957579" y="5382885"/>
              <a:ext cx="410600" cy="61550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ADADA">
                    <a:lumMod val="25000"/>
                  </a:srgbClr>
                </a:solidFill>
                <a:effectLst/>
                <a:uLnTx/>
                <a:uFillTx/>
                <a:latin typeface="Candara" panose="020E0502030303020204" pitchFamily="34" charset="0"/>
                <a:ea typeface="+mn-ea"/>
                <a:cs typeface="+mn-cs"/>
              </a:endParaRPr>
            </a:p>
          </p:txBody>
        </p:sp>
      </p:grpSp>
      <p:grpSp>
        <p:nvGrpSpPr>
          <p:cNvPr id="229" name="Group 228">
            <a:extLst>
              <a:ext uri="{FF2B5EF4-FFF2-40B4-BE49-F238E27FC236}">
                <a16:creationId xmlns:a16="http://schemas.microsoft.com/office/drawing/2014/main" id="{8D962BFC-1DD6-44DC-AC7E-057670BCE16F}"/>
              </a:ext>
            </a:extLst>
          </p:cNvPr>
          <p:cNvGrpSpPr/>
          <p:nvPr/>
        </p:nvGrpSpPr>
        <p:grpSpPr>
          <a:xfrm>
            <a:off x="11183365" y="1614536"/>
            <a:ext cx="605062" cy="646331"/>
            <a:chOff x="3658169" y="5184506"/>
            <a:chExt cx="710010" cy="1077133"/>
          </a:xfrm>
        </p:grpSpPr>
        <p:pic>
          <p:nvPicPr>
            <p:cNvPr id="230" name="Picture 2" descr="Image result for microcentrifuge tube pool">
              <a:extLst>
                <a:ext uri="{FF2B5EF4-FFF2-40B4-BE49-F238E27FC236}">
                  <a16:creationId xmlns:a16="http://schemas.microsoft.com/office/drawing/2014/main" id="{B12A7015-AC1D-412F-8C23-4C91BB47D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69" y="5184506"/>
              <a:ext cx="642789" cy="1077133"/>
            </a:xfrm>
            <a:prstGeom prst="rect">
              <a:avLst/>
            </a:prstGeom>
            <a:noFill/>
            <a:extLst>
              <a:ext uri="{909E8E84-426E-40DD-AFC4-6F175D3DCCD1}">
                <a14:hiddenFill xmlns:a14="http://schemas.microsoft.com/office/drawing/2010/main">
                  <a:solidFill>
                    <a:srgbClr val="FFFFFF"/>
                  </a:solidFill>
                </a14:hiddenFill>
              </a:ext>
            </a:extLst>
          </p:spPr>
        </p:pic>
        <p:sp>
          <p:nvSpPr>
            <p:cNvPr id="231" name="TextBox 230">
              <a:extLst>
                <a:ext uri="{FF2B5EF4-FFF2-40B4-BE49-F238E27FC236}">
                  <a16:creationId xmlns:a16="http://schemas.microsoft.com/office/drawing/2014/main" id="{61618C9B-4291-436B-9301-92631049B947}"/>
                </a:ext>
              </a:extLst>
            </p:cNvPr>
            <p:cNvSpPr txBox="1"/>
            <p:nvPr/>
          </p:nvSpPr>
          <p:spPr>
            <a:xfrm>
              <a:off x="3957579" y="5382885"/>
              <a:ext cx="410600" cy="61550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95000"/>
                    <a:lumOff val="5000"/>
                  </a:prstClr>
                </a:solidFill>
                <a:effectLst/>
                <a:uLnTx/>
                <a:uFillTx/>
                <a:latin typeface="Candara" panose="020E0502030303020204" pitchFamily="34" charset="0"/>
                <a:ea typeface="+mn-ea"/>
                <a:cs typeface="+mn-cs"/>
              </a:endParaRPr>
            </a:p>
          </p:txBody>
        </p:sp>
      </p:grpSp>
      <p:sp>
        <p:nvSpPr>
          <p:cNvPr id="232" name="Right Brace 231">
            <a:extLst>
              <a:ext uri="{FF2B5EF4-FFF2-40B4-BE49-F238E27FC236}">
                <a16:creationId xmlns:a16="http://schemas.microsoft.com/office/drawing/2014/main" id="{8C2399F5-13E9-4776-A20E-86A82FBB9910}"/>
              </a:ext>
            </a:extLst>
          </p:cNvPr>
          <p:cNvSpPr/>
          <p:nvPr/>
        </p:nvSpPr>
        <p:spPr>
          <a:xfrm flipH="1">
            <a:off x="4368893" y="2048370"/>
            <a:ext cx="363268" cy="1764329"/>
          </a:xfrm>
          <a:prstGeom prst="rightBrace">
            <a:avLst>
              <a:gd name="adj1" fmla="val 4031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75000"/>
                </a:prstClr>
              </a:solidFill>
              <a:effectLst/>
              <a:uLnTx/>
              <a:uFillTx/>
              <a:latin typeface="Candara" panose="020E0502030303020204" pitchFamily="34" charset="0"/>
              <a:ea typeface="+mn-ea"/>
              <a:cs typeface="+mn-cs"/>
            </a:endParaRPr>
          </a:p>
        </p:txBody>
      </p:sp>
      <p:sp>
        <p:nvSpPr>
          <p:cNvPr id="233" name="TextBox 232">
            <a:extLst>
              <a:ext uri="{FF2B5EF4-FFF2-40B4-BE49-F238E27FC236}">
                <a16:creationId xmlns:a16="http://schemas.microsoft.com/office/drawing/2014/main" id="{83099C4F-F166-4AE8-82A5-2D6343175FC0}"/>
              </a:ext>
            </a:extLst>
          </p:cNvPr>
          <p:cNvSpPr txBox="1"/>
          <p:nvPr/>
        </p:nvSpPr>
        <p:spPr>
          <a:xfrm>
            <a:off x="3268337" y="3364638"/>
            <a:ext cx="11433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rPr>
              <a:t>O</a:t>
            </a:r>
            <a:r>
              <a:rPr kumimoji="0" lang="haw-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rPr>
              <a:t>ʻahu</a:t>
            </a:r>
            <a:endParaRPr kumimoji="0" lang="en-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endParaRPr>
          </a:p>
        </p:txBody>
      </p:sp>
      <p:sp>
        <p:nvSpPr>
          <p:cNvPr id="234" name="TextBox 233">
            <a:extLst>
              <a:ext uri="{FF2B5EF4-FFF2-40B4-BE49-F238E27FC236}">
                <a16:creationId xmlns:a16="http://schemas.microsoft.com/office/drawing/2014/main" id="{8208CB17-9C34-4A7E-9C85-60852D540222}"/>
              </a:ext>
            </a:extLst>
          </p:cNvPr>
          <p:cNvSpPr txBox="1"/>
          <p:nvPr/>
        </p:nvSpPr>
        <p:spPr>
          <a:xfrm>
            <a:off x="6067703" y="5946172"/>
            <a:ext cx="143584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rPr>
              <a:t>H</a:t>
            </a:r>
            <a:r>
              <a:rPr kumimoji="0" lang="haw-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rPr>
              <a:t>awaiʻi</a:t>
            </a:r>
            <a:endParaRPr kumimoji="0" lang="en-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endParaRPr>
          </a:p>
        </p:txBody>
      </p:sp>
      <p:sp>
        <p:nvSpPr>
          <p:cNvPr id="235" name="TextBox 234">
            <a:extLst>
              <a:ext uri="{FF2B5EF4-FFF2-40B4-BE49-F238E27FC236}">
                <a16:creationId xmlns:a16="http://schemas.microsoft.com/office/drawing/2014/main" id="{882A7923-CE74-4AE9-9A81-BE85EFEC2016}"/>
              </a:ext>
            </a:extLst>
          </p:cNvPr>
          <p:cNvSpPr txBox="1"/>
          <p:nvPr/>
        </p:nvSpPr>
        <p:spPr>
          <a:xfrm>
            <a:off x="11194250" y="2242095"/>
            <a:ext cx="11433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rPr>
              <a:t>M</a:t>
            </a:r>
            <a:r>
              <a:rPr kumimoji="0" lang="haw-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rPr>
              <a:t>aui</a:t>
            </a:r>
            <a:endParaRPr kumimoji="0" lang="en-US" sz="2400" b="0" i="0" u="none" strike="noStrike" kern="1200" cap="none" spc="0" normalizeH="0" baseline="0" noProof="0" dirty="0">
              <a:ln>
                <a:noFill/>
              </a:ln>
              <a:solidFill>
                <a:prstClr val="white">
                  <a:lumMod val="75000"/>
                </a:prstClr>
              </a:solidFill>
              <a:effectLst/>
              <a:uLnTx/>
              <a:uFillTx/>
              <a:latin typeface="Candara" panose="020E0502030303020204" pitchFamily="34" charset="0"/>
              <a:ea typeface="+mn-ea"/>
              <a:cs typeface="+mn-cs"/>
            </a:endParaRPr>
          </a:p>
        </p:txBody>
      </p:sp>
      <p:pic>
        <p:nvPicPr>
          <p:cNvPr id="3" name="Picture 2">
            <a:extLst>
              <a:ext uri="{FF2B5EF4-FFF2-40B4-BE49-F238E27FC236}">
                <a16:creationId xmlns:a16="http://schemas.microsoft.com/office/drawing/2014/main" id="{BEAA84E6-673A-A7BF-D5AF-1965B4CCEB6E}"/>
              </a:ext>
            </a:extLst>
          </p:cNvPr>
          <p:cNvPicPr>
            <a:picLocks noChangeAspect="1"/>
          </p:cNvPicPr>
          <p:nvPr/>
        </p:nvPicPr>
        <p:blipFill>
          <a:blip r:embed="rId5">
            <a:extLst>
              <a:ext uri="{BEBA8EAE-BF5A-486C-A8C5-ECC9F3942E4B}">
                <a14:imgProps xmlns:a14="http://schemas.microsoft.com/office/drawing/2010/main">
                  <a14:imgLayer r:embed="rId6">
                    <a14:imgEffect>
                      <a14:saturation sat="49000"/>
                    </a14:imgEffect>
                    <a14:imgEffect>
                      <a14:brightnessContrast bright="40000" contrast="100000"/>
                    </a14:imgEffect>
                  </a14:imgLayer>
                </a14:imgProps>
              </a:ext>
            </a:extLst>
          </a:blip>
          <a:stretch>
            <a:fillRect/>
          </a:stretch>
        </p:blipFill>
        <p:spPr>
          <a:xfrm>
            <a:off x="4619618" y="2310427"/>
            <a:ext cx="2072820" cy="1493649"/>
          </a:xfrm>
          <a:prstGeom prst="rect">
            <a:avLst/>
          </a:prstGeom>
        </p:spPr>
      </p:pic>
      <p:pic>
        <p:nvPicPr>
          <p:cNvPr id="4" name="Picture 3">
            <a:extLst>
              <a:ext uri="{FF2B5EF4-FFF2-40B4-BE49-F238E27FC236}">
                <a16:creationId xmlns:a16="http://schemas.microsoft.com/office/drawing/2014/main" id="{6D9665E5-BAAB-A36C-E6EA-CD2F88E838CB}"/>
              </a:ext>
            </a:extLst>
          </p:cNvPr>
          <p:cNvPicPr>
            <a:picLocks noChangeAspect="1"/>
          </p:cNvPicPr>
          <p:nvPr/>
        </p:nvPicPr>
        <p:blipFill>
          <a:blip r:embed="rId5">
            <a:extLst>
              <a:ext uri="{BEBA8EAE-BF5A-486C-A8C5-ECC9F3942E4B}">
                <a14:imgProps xmlns:a14="http://schemas.microsoft.com/office/drawing/2010/main">
                  <a14:imgLayer r:embed="rId6">
                    <a14:imgEffect>
                      <a14:saturation sat="49000"/>
                    </a14:imgEffect>
                    <a14:imgEffect>
                      <a14:brightnessContrast bright="40000" contrast="100000"/>
                    </a14:imgEffect>
                  </a14:imgLayer>
                </a14:imgProps>
              </a:ext>
            </a:extLst>
          </a:blip>
          <a:stretch>
            <a:fillRect/>
          </a:stretch>
        </p:blipFill>
        <p:spPr>
          <a:xfrm>
            <a:off x="7663399" y="4737529"/>
            <a:ext cx="2072820" cy="1493649"/>
          </a:xfrm>
          <a:prstGeom prst="rect">
            <a:avLst/>
          </a:prstGeom>
        </p:spPr>
      </p:pic>
      <p:pic>
        <p:nvPicPr>
          <p:cNvPr id="5" name="Picture 4">
            <a:extLst>
              <a:ext uri="{FF2B5EF4-FFF2-40B4-BE49-F238E27FC236}">
                <a16:creationId xmlns:a16="http://schemas.microsoft.com/office/drawing/2014/main" id="{0CFF2769-A1D5-8267-B72D-17C15AEB6DF9}"/>
              </a:ext>
            </a:extLst>
          </p:cNvPr>
          <p:cNvPicPr>
            <a:picLocks noChangeAspect="1"/>
          </p:cNvPicPr>
          <p:nvPr/>
        </p:nvPicPr>
        <p:blipFill>
          <a:blip r:embed="rId5">
            <a:extLst>
              <a:ext uri="{BEBA8EAE-BF5A-486C-A8C5-ECC9F3942E4B}">
                <a14:imgProps xmlns:a14="http://schemas.microsoft.com/office/drawing/2010/main">
                  <a14:imgLayer r:embed="rId6">
                    <a14:imgEffect>
                      <a14:saturation sat="49000"/>
                    </a14:imgEffect>
                    <a14:imgEffect>
                      <a14:brightnessContrast bright="40000" contrast="100000"/>
                    </a14:imgEffect>
                  </a14:imgLayer>
                </a14:imgProps>
              </a:ext>
            </a:extLst>
          </a:blip>
          <a:stretch>
            <a:fillRect/>
          </a:stretch>
        </p:blipFill>
        <p:spPr>
          <a:xfrm>
            <a:off x="8960867" y="1244770"/>
            <a:ext cx="2072820" cy="1493649"/>
          </a:xfrm>
          <a:prstGeom prst="rect">
            <a:avLst/>
          </a:prstGeom>
        </p:spPr>
      </p:pic>
      <p:sp>
        <p:nvSpPr>
          <p:cNvPr id="6" name="Content Placeholder 2">
            <a:extLst>
              <a:ext uri="{FF2B5EF4-FFF2-40B4-BE49-F238E27FC236}">
                <a16:creationId xmlns:a16="http://schemas.microsoft.com/office/drawing/2014/main" id="{DAF9724E-1694-4E3C-BC75-308D4C345CF2}"/>
              </a:ext>
            </a:extLst>
          </p:cNvPr>
          <p:cNvSpPr>
            <a:spLocks noGrp="1"/>
          </p:cNvSpPr>
          <p:nvPr>
            <p:ph idx="1"/>
          </p:nvPr>
        </p:nvSpPr>
        <p:spPr>
          <a:xfrm>
            <a:off x="190435" y="4332151"/>
            <a:ext cx="5557663" cy="2460250"/>
          </a:xfrm>
        </p:spPr>
        <p:txBody>
          <a:bodyPr>
            <a:normAutofit/>
          </a:bodyPr>
          <a:lstStyle/>
          <a:p>
            <a:pPr marL="36900" indent="0">
              <a:buNone/>
            </a:pPr>
            <a:r>
              <a:rPr lang="haw-US" sz="2800" dirty="0">
                <a:solidFill>
                  <a:srgbClr val="C7C7C7"/>
                </a:solidFill>
                <a:latin typeface="Candara" panose="020E0502030303020204" pitchFamily="34" charset="0"/>
              </a:rPr>
              <a:t>Cost effective for </a:t>
            </a:r>
            <a:r>
              <a:rPr lang="haw-US" sz="2800" b="1" i="1" u="sng" dirty="0">
                <a:solidFill>
                  <a:srgbClr val="C7C7C7"/>
                </a:solidFill>
                <a:latin typeface="Candara" panose="020E0502030303020204" pitchFamily="34" charset="0"/>
              </a:rPr>
              <a:t>p</a:t>
            </a:r>
            <a:r>
              <a:rPr lang="en-US" sz="2800" b="1" i="1" u="sng" dirty="0" err="1">
                <a:solidFill>
                  <a:srgbClr val="C7C7C7"/>
                </a:solidFill>
                <a:latin typeface="Candara" panose="020E0502030303020204" pitchFamily="34" charset="0"/>
              </a:rPr>
              <a:t>opulation</a:t>
            </a:r>
            <a:r>
              <a:rPr lang="en-US" sz="2800" b="1" dirty="0">
                <a:solidFill>
                  <a:srgbClr val="C7C7C7"/>
                </a:solidFill>
                <a:latin typeface="Candara" panose="020E0502030303020204" pitchFamily="34" charset="0"/>
              </a:rPr>
              <a:t> </a:t>
            </a:r>
            <a:r>
              <a:rPr lang="haw-US" sz="2800" dirty="0">
                <a:solidFill>
                  <a:srgbClr val="C7C7C7"/>
                </a:solidFill>
                <a:latin typeface="Candara" panose="020E0502030303020204" pitchFamily="34" charset="0"/>
              </a:rPr>
              <a:t>vs </a:t>
            </a:r>
            <a:r>
              <a:rPr lang="en-US" sz="2800" b="1" i="1" u="sng" dirty="0">
                <a:solidFill>
                  <a:srgbClr val="C7C7C7"/>
                </a:solidFill>
                <a:latin typeface="Candara" panose="020E0502030303020204" pitchFamily="34" charset="0"/>
              </a:rPr>
              <a:t>individual</a:t>
            </a:r>
            <a:r>
              <a:rPr lang="en-US" sz="2800" dirty="0">
                <a:solidFill>
                  <a:srgbClr val="C7C7C7"/>
                </a:solidFill>
                <a:latin typeface="Candara" panose="020E0502030303020204" pitchFamily="34" charset="0"/>
              </a:rPr>
              <a:t>-level data</a:t>
            </a:r>
          </a:p>
          <a:p>
            <a:endParaRPr lang="en-US" dirty="0">
              <a:solidFill>
                <a:srgbClr val="C7C7C7"/>
              </a:solidFill>
              <a:latin typeface="Candara" panose="020E0502030303020204" pitchFamily="34" charset="0"/>
            </a:endParaRPr>
          </a:p>
          <a:p>
            <a:endParaRPr lang="en-US" dirty="0">
              <a:solidFill>
                <a:srgbClr val="C7C7C7"/>
              </a:solidFill>
              <a:latin typeface="Candara" panose="020E0502030303020204" pitchFamily="34" charset="0"/>
            </a:endParaRPr>
          </a:p>
          <a:p>
            <a:endParaRPr lang="en-US" dirty="0">
              <a:solidFill>
                <a:srgbClr val="C7C7C7"/>
              </a:solidFill>
              <a:latin typeface="Candara" panose="020E0502030303020204" pitchFamily="34" charset="0"/>
            </a:endParaRPr>
          </a:p>
          <a:p>
            <a:endParaRPr lang="en-US" dirty="0">
              <a:solidFill>
                <a:srgbClr val="C7C7C7"/>
              </a:solidFill>
              <a:latin typeface="Candara" panose="020E0502030303020204" pitchFamily="34" charset="0"/>
            </a:endParaRPr>
          </a:p>
        </p:txBody>
      </p:sp>
    </p:spTree>
    <p:extLst>
      <p:ext uri="{BB962C8B-B14F-4D97-AF65-F5344CB8AC3E}">
        <p14:creationId xmlns:p14="http://schemas.microsoft.com/office/powerpoint/2010/main" val="155758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marriotthawaii.com/images/islands_smaller.png">
            <a:extLst>
              <a:ext uri="{FF2B5EF4-FFF2-40B4-BE49-F238E27FC236}">
                <a16:creationId xmlns:a16="http://schemas.microsoft.com/office/drawing/2014/main" id="{93997712-984F-B3AF-2DF9-602312BE9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97059">
            <a:off x="3214229" y="1526120"/>
            <a:ext cx="8406359" cy="3805760"/>
          </a:xfrm>
          <a:prstGeom prst="rect">
            <a:avLst/>
          </a:prstGeom>
          <a:noFill/>
          <a:extLst>
            <a:ext uri="{909E8E84-426E-40DD-AFC4-6F175D3DCCD1}">
              <a14:hiddenFill xmlns:a14="http://schemas.microsoft.com/office/drawing/2010/main">
                <a:solidFill>
                  <a:srgbClr val="FFFFFF"/>
                </a:solidFill>
              </a14:hiddenFill>
            </a:ext>
          </a:extLst>
        </p:spPr>
      </p:pic>
      <p:sp>
        <p:nvSpPr>
          <p:cNvPr id="221" name="Title 1">
            <a:extLst>
              <a:ext uri="{FF2B5EF4-FFF2-40B4-BE49-F238E27FC236}">
                <a16:creationId xmlns:a16="http://schemas.microsoft.com/office/drawing/2014/main" id="{98CAAFE4-BC55-4BDD-9CC9-A6E734F2CD41}"/>
              </a:ext>
            </a:extLst>
          </p:cNvPr>
          <p:cNvSpPr>
            <a:spLocks noGrp="1"/>
          </p:cNvSpPr>
          <p:nvPr>
            <p:ph type="title"/>
          </p:nvPr>
        </p:nvSpPr>
        <p:spPr>
          <a:xfrm>
            <a:off x="274320" y="274320"/>
            <a:ext cx="10353762" cy="970450"/>
          </a:xfrm>
        </p:spPr>
        <p:txBody>
          <a:bodyPr/>
          <a:lstStyle/>
          <a:p>
            <a:pPr algn="l"/>
            <a:r>
              <a:rPr lang="en-US" dirty="0">
                <a:solidFill>
                  <a:srgbClr val="C7C7C7"/>
                </a:solidFill>
                <a:latin typeface="Candara" panose="020E0502030303020204" pitchFamily="34" charset="0"/>
              </a:rPr>
              <a:t>Pool-</a:t>
            </a:r>
            <a:r>
              <a:rPr lang="en-US" dirty="0" err="1">
                <a:solidFill>
                  <a:srgbClr val="C7C7C7"/>
                </a:solidFill>
                <a:latin typeface="Candara" panose="020E0502030303020204" pitchFamily="34" charset="0"/>
              </a:rPr>
              <a:t>seq</a:t>
            </a:r>
            <a:endParaRPr lang="en-US" dirty="0">
              <a:solidFill>
                <a:srgbClr val="C7C7C7"/>
              </a:solidFill>
              <a:latin typeface="Candara" panose="020E0502030303020204" pitchFamily="34" charset="0"/>
            </a:endParaRPr>
          </a:p>
        </p:txBody>
      </p:sp>
      <p:sp>
        <p:nvSpPr>
          <p:cNvPr id="233" name="Content Placeholder 2">
            <a:extLst>
              <a:ext uri="{FF2B5EF4-FFF2-40B4-BE49-F238E27FC236}">
                <a16:creationId xmlns:a16="http://schemas.microsoft.com/office/drawing/2014/main" id="{4B0E39B0-AFBC-4ED5-8C2C-6892A3E55DB3}"/>
              </a:ext>
            </a:extLst>
          </p:cNvPr>
          <p:cNvSpPr>
            <a:spLocks noGrp="1"/>
          </p:cNvSpPr>
          <p:nvPr>
            <p:ph idx="1"/>
          </p:nvPr>
        </p:nvSpPr>
        <p:spPr>
          <a:xfrm>
            <a:off x="190435" y="4332151"/>
            <a:ext cx="5557663" cy="2460250"/>
          </a:xfrm>
        </p:spPr>
        <p:txBody>
          <a:bodyPr>
            <a:normAutofit/>
          </a:bodyPr>
          <a:lstStyle/>
          <a:p>
            <a:pPr marL="36900" indent="0">
              <a:buNone/>
            </a:pPr>
            <a:r>
              <a:rPr lang="haw-US" sz="2800" dirty="0">
                <a:solidFill>
                  <a:srgbClr val="C7C7C7"/>
                </a:solidFill>
                <a:latin typeface="Candara" panose="020E0502030303020204" pitchFamily="34" charset="0"/>
              </a:rPr>
              <a:t>Cost effective for </a:t>
            </a:r>
            <a:r>
              <a:rPr lang="haw-US" sz="2800" b="1" i="1" u="sng" dirty="0">
                <a:solidFill>
                  <a:srgbClr val="C7C7C7"/>
                </a:solidFill>
                <a:latin typeface="Candara" panose="020E0502030303020204" pitchFamily="34" charset="0"/>
              </a:rPr>
              <a:t>p</a:t>
            </a:r>
            <a:r>
              <a:rPr lang="en-US" sz="2800" b="1" i="1" u="sng" dirty="0" err="1">
                <a:solidFill>
                  <a:srgbClr val="C7C7C7"/>
                </a:solidFill>
                <a:latin typeface="Candara" panose="020E0502030303020204" pitchFamily="34" charset="0"/>
              </a:rPr>
              <a:t>opulation</a:t>
            </a:r>
            <a:r>
              <a:rPr lang="en-US" sz="2800" b="1" dirty="0">
                <a:solidFill>
                  <a:srgbClr val="C7C7C7"/>
                </a:solidFill>
                <a:latin typeface="Candara" panose="020E0502030303020204" pitchFamily="34" charset="0"/>
              </a:rPr>
              <a:t> </a:t>
            </a:r>
            <a:r>
              <a:rPr lang="haw-US" sz="2800" dirty="0">
                <a:solidFill>
                  <a:srgbClr val="C7C7C7"/>
                </a:solidFill>
                <a:latin typeface="Candara" panose="020E0502030303020204" pitchFamily="34" charset="0"/>
              </a:rPr>
              <a:t>vs </a:t>
            </a:r>
            <a:r>
              <a:rPr lang="en-US" sz="2800" b="1" i="1" u="sng" dirty="0">
                <a:solidFill>
                  <a:srgbClr val="C7C7C7"/>
                </a:solidFill>
                <a:latin typeface="Candara" panose="020E0502030303020204" pitchFamily="34" charset="0"/>
              </a:rPr>
              <a:t>individual</a:t>
            </a:r>
            <a:r>
              <a:rPr lang="en-US" sz="2800" dirty="0">
                <a:solidFill>
                  <a:srgbClr val="C7C7C7"/>
                </a:solidFill>
                <a:latin typeface="Candara" panose="020E0502030303020204" pitchFamily="34" charset="0"/>
              </a:rPr>
              <a:t>-level data</a:t>
            </a:r>
          </a:p>
          <a:p>
            <a:endParaRPr lang="en-US" dirty="0">
              <a:solidFill>
                <a:srgbClr val="C7C7C7"/>
              </a:solidFill>
              <a:latin typeface="Candara" panose="020E0502030303020204" pitchFamily="34" charset="0"/>
            </a:endParaRPr>
          </a:p>
          <a:p>
            <a:endParaRPr lang="en-US" dirty="0">
              <a:solidFill>
                <a:srgbClr val="C7C7C7"/>
              </a:solidFill>
              <a:latin typeface="Candara" panose="020E0502030303020204" pitchFamily="34" charset="0"/>
            </a:endParaRPr>
          </a:p>
          <a:p>
            <a:endParaRPr lang="en-US" dirty="0">
              <a:solidFill>
                <a:srgbClr val="C7C7C7"/>
              </a:solidFill>
              <a:latin typeface="Candara" panose="020E0502030303020204" pitchFamily="34" charset="0"/>
            </a:endParaRPr>
          </a:p>
          <a:p>
            <a:endParaRPr lang="en-US" dirty="0">
              <a:solidFill>
                <a:srgbClr val="C7C7C7"/>
              </a:solidFill>
              <a:latin typeface="Candara" panose="020E0502030303020204" pitchFamily="34" charset="0"/>
            </a:endParaRPr>
          </a:p>
        </p:txBody>
      </p:sp>
      <p:sp>
        <p:nvSpPr>
          <p:cNvPr id="3" name="Right Brace 2">
            <a:extLst>
              <a:ext uri="{FF2B5EF4-FFF2-40B4-BE49-F238E27FC236}">
                <a16:creationId xmlns:a16="http://schemas.microsoft.com/office/drawing/2014/main" id="{CA4CBA7B-952A-74F0-29D7-C58F31538F3C}"/>
              </a:ext>
            </a:extLst>
          </p:cNvPr>
          <p:cNvSpPr/>
          <p:nvPr/>
        </p:nvSpPr>
        <p:spPr>
          <a:xfrm flipH="1">
            <a:off x="7443638" y="4563241"/>
            <a:ext cx="363268" cy="1764329"/>
          </a:xfrm>
          <a:prstGeom prst="rightBrace">
            <a:avLst>
              <a:gd name="adj1" fmla="val 4031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7C7C7"/>
              </a:solidFill>
              <a:effectLst/>
              <a:uLnTx/>
              <a:uFillTx/>
              <a:latin typeface="Candara" panose="020E0502030303020204" pitchFamily="34" charset="0"/>
              <a:ea typeface="+mn-ea"/>
              <a:cs typeface="+mn-cs"/>
            </a:endParaRPr>
          </a:p>
        </p:txBody>
      </p:sp>
      <p:grpSp>
        <p:nvGrpSpPr>
          <p:cNvPr id="265" name="Group 264">
            <a:extLst>
              <a:ext uri="{FF2B5EF4-FFF2-40B4-BE49-F238E27FC236}">
                <a16:creationId xmlns:a16="http://schemas.microsoft.com/office/drawing/2014/main" id="{F8DDE8F1-E81D-D7FC-5B61-50C4A1C48FD8}"/>
              </a:ext>
            </a:extLst>
          </p:cNvPr>
          <p:cNvGrpSpPr/>
          <p:nvPr/>
        </p:nvGrpSpPr>
        <p:grpSpPr>
          <a:xfrm>
            <a:off x="3719319" y="2703760"/>
            <a:ext cx="605062" cy="646331"/>
            <a:chOff x="3658169" y="5184506"/>
            <a:chExt cx="710010" cy="1077133"/>
          </a:xfrm>
        </p:grpSpPr>
        <p:pic>
          <p:nvPicPr>
            <p:cNvPr id="266" name="Picture 2" descr="Image result for microcentrifuge tube pool">
              <a:extLst>
                <a:ext uri="{FF2B5EF4-FFF2-40B4-BE49-F238E27FC236}">
                  <a16:creationId xmlns:a16="http://schemas.microsoft.com/office/drawing/2014/main" id="{4B8A4A61-E458-8F39-6370-5406C7FDC0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69" y="5184506"/>
              <a:ext cx="642789" cy="1077133"/>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a:extLst>
                <a:ext uri="{FF2B5EF4-FFF2-40B4-BE49-F238E27FC236}">
                  <a16:creationId xmlns:a16="http://schemas.microsoft.com/office/drawing/2014/main" id="{84E72B2F-A6F6-4453-A82D-D88E8F0F3B0F}"/>
                </a:ext>
              </a:extLst>
            </p:cNvPr>
            <p:cNvSpPr txBox="1"/>
            <p:nvPr/>
          </p:nvSpPr>
          <p:spPr>
            <a:xfrm>
              <a:off x="3957579" y="5382885"/>
              <a:ext cx="410600" cy="61550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endParaRPr>
            </a:p>
          </p:txBody>
        </p:sp>
      </p:grpSp>
      <p:sp>
        <p:nvSpPr>
          <p:cNvPr id="268" name="Right Brace 267">
            <a:extLst>
              <a:ext uri="{FF2B5EF4-FFF2-40B4-BE49-F238E27FC236}">
                <a16:creationId xmlns:a16="http://schemas.microsoft.com/office/drawing/2014/main" id="{274106C3-6E2C-C572-ECA3-DFE286BD9D3F}"/>
              </a:ext>
            </a:extLst>
          </p:cNvPr>
          <p:cNvSpPr/>
          <p:nvPr/>
        </p:nvSpPr>
        <p:spPr>
          <a:xfrm>
            <a:off x="10980604" y="1143197"/>
            <a:ext cx="259166" cy="1728896"/>
          </a:xfrm>
          <a:prstGeom prst="rightBrace">
            <a:avLst>
              <a:gd name="adj1" fmla="val 4031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7C7C7"/>
              </a:solidFill>
              <a:effectLst/>
              <a:uLnTx/>
              <a:uFillTx/>
              <a:latin typeface="Candara" panose="020E0502030303020204" pitchFamily="34" charset="0"/>
              <a:ea typeface="+mn-ea"/>
              <a:cs typeface="+mn-cs"/>
            </a:endParaRPr>
          </a:p>
        </p:txBody>
      </p:sp>
      <p:grpSp>
        <p:nvGrpSpPr>
          <p:cNvPr id="269" name="Group 268">
            <a:extLst>
              <a:ext uri="{FF2B5EF4-FFF2-40B4-BE49-F238E27FC236}">
                <a16:creationId xmlns:a16="http://schemas.microsoft.com/office/drawing/2014/main" id="{B44B88BF-379C-98C4-BC73-D4E4FEA07E43}"/>
              </a:ext>
            </a:extLst>
          </p:cNvPr>
          <p:cNvGrpSpPr/>
          <p:nvPr/>
        </p:nvGrpSpPr>
        <p:grpSpPr>
          <a:xfrm>
            <a:off x="6798670" y="5259034"/>
            <a:ext cx="605062" cy="646331"/>
            <a:chOff x="3658169" y="5184506"/>
            <a:chExt cx="710010" cy="1077133"/>
          </a:xfrm>
        </p:grpSpPr>
        <p:pic>
          <p:nvPicPr>
            <p:cNvPr id="270" name="Picture 2" descr="Image result for microcentrifuge tube pool">
              <a:extLst>
                <a:ext uri="{FF2B5EF4-FFF2-40B4-BE49-F238E27FC236}">
                  <a16:creationId xmlns:a16="http://schemas.microsoft.com/office/drawing/2014/main" id="{A0D2843F-EB0B-8510-C30E-139BF0B41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69" y="5184506"/>
              <a:ext cx="642789" cy="1077133"/>
            </a:xfrm>
            <a:prstGeom prst="rect">
              <a:avLst/>
            </a:prstGeom>
            <a:noFill/>
            <a:extLst>
              <a:ext uri="{909E8E84-426E-40DD-AFC4-6F175D3DCCD1}">
                <a14:hiddenFill xmlns:a14="http://schemas.microsoft.com/office/drawing/2010/main">
                  <a:solidFill>
                    <a:srgbClr val="FFFFFF"/>
                  </a:solidFill>
                </a14:hiddenFill>
              </a:ext>
            </a:extLst>
          </p:spPr>
        </p:pic>
        <p:sp>
          <p:nvSpPr>
            <p:cNvPr id="271" name="TextBox 270">
              <a:extLst>
                <a:ext uri="{FF2B5EF4-FFF2-40B4-BE49-F238E27FC236}">
                  <a16:creationId xmlns:a16="http://schemas.microsoft.com/office/drawing/2014/main" id="{12D144D5-7811-C9D2-0284-C99345AD7C18}"/>
                </a:ext>
              </a:extLst>
            </p:cNvPr>
            <p:cNvSpPr txBox="1"/>
            <p:nvPr/>
          </p:nvSpPr>
          <p:spPr>
            <a:xfrm>
              <a:off x="3957579" y="5382885"/>
              <a:ext cx="410600" cy="61550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endParaRPr>
            </a:p>
          </p:txBody>
        </p:sp>
      </p:grpSp>
      <p:grpSp>
        <p:nvGrpSpPr>
          <p:cNvPr id="272" name="Group 271">
            <a:extLst>
              <a:ext uri="{FF2B5EF4-FFF2-40B4-BE49-F238E27FC236}">
                <a16:creationId xmlns:a16="http://schemas.microsoft.com/office/drawing/2014/main" id="{C9E33BAD-D6AE-FBBC-6706-8389EDE7EC28}"/>
              </a:ext>
            </a:extLst>
          </p:cNvPr>
          <p:cNvGrpSpPr/>
          <p:nvPr/>
        </p:nvGrpSpPr>
        <p:grpSpPr>
          <a:xfrm>
            <a:off x="11183365" y="1614536"/>
            <a:ext cx="605062" cy="646331"/>
            <a:chOff x="3658169" y="5184506"/>
            <a:chExt cx="710010" cy="1077133"/>
          </a:xfrm>
        </p:grpSpPr>
        <p:pic>
          <p:nvPicPr>
            <p:cNvPr id="273" name="Picture 2" descr="Image result for microcentrifuge tube pool">
              <a:extLst>
                <a:ext uri="{FF2B5EF4-FFF2-40B4-BE49-F238E27FC236}">
                  <a16:creationId xmlns:a16="http://schemas.microsoft.com/office/drawing/2014/main" id="{F9BFF6C0-AC29-57F5-53D0-A64EF6821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69" y="5184506"/>
              <a:ext cx="642789" cy="1077133"/>
            </a:xfrm>
            <a:prstGeom prst="rect">
              <a:avLst/>
            </a:prstGeom>
            <a:noFill/>
            <a:extLst>
              <a:ext uri="{909E8E84-426E-40DD-AFC4-6F175D3DCCD1}">
                <a14:hiddenFill xmlns:a14="http://schemas.microsoft.com/office/drawing/2010/main">
                  <a:solidFill>
                    <a:srgbClr val="FFFFFF"/>
                  </a:solidFill>
                </a14:hiddenFill>
              </a:ext>
            </a:extLst>
          </p:spPr>
        </p:pic>
        <p:sp>
          <p:nvSpPr>
            <p:cNvPr id="274" name="TextBox 273">
              <a:extLst>
                <a:ext uri="{FF2B5EF4-FFF2-40B4-BE49-F238E27FC236}">
                  <a16:creationId xmlns:a16="http://schemas.microsoft.com/office/drawing/2014/main" id="{29A85BED-E9D7-3276-3632-DC61DC44399F}"/>
                </a:ext>
              </a:extLst>
            </p:cNvPr>
            <p:cNvSpPr txBox="1"/>
            <p:nvPr/>
          </p:nvSpPr>
          <p:spPr>
            <a:xfrm>
              <a:off x="3957579" y="5382885"/>
              <a:ext cx="410600" cy="61550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endParaRPr>
            </a:p>
          </p:txBody>
        </p:sp>
      </p:grpSp>
      <p:sp>
        <p:nvSpPr>
          <p:cNvPr id="275" name="Right Brace 274">
            <a:extLst>
              <a:ext uri="{FF2B5EF4-FFF2-40B4-BE49-F238E27FC236}">
                <a16:creationId xmlns:a16="http://schemas.microsoft.com/office/drawing/2014/main" id="{B790E2A2-45C7-56BA-AE09-0CF7915FAFB8}"/>
              </a:ext>
            </a:extLst>
          </p:cNvPr>
          <p:cNvSpPr/>
          <p:nvPr/>
        </p:nvSpPr>
        <p:spPr>
          <a:xfrm flipH="1">
            <a:off x="4368893" y="2048370"/>
            <a:ext cx="363268" cy="1764329"/>
          </a:xfrm>
          <a:prstGeom prst="rightBrace">
            <a:avLst>
              <a:gd name="adj1" fmla="val 40312"/>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7C7C7"/>
              </a:solidFill>
              <a:effectLst/>
              <a:uLnTx/>
              <a:uFillTx/>
              <a:latin typeface="Candara" panose="020E0502030303020204" pitchFamily="34" charset="0"/>
              <a:ea typeface="+mn-ea"/>
              <a:cs typeface="+mn-cs"/>
            </a:endParaRPr>
          </a:p>
        </p:txBody>
      </p:sp>
      <p:sp>
        <p:nvSpPr>
          <p:cNvPr id="276" name="TextBox 275">
            <a:extLst>
              <a:ext uri="{FF2B5EF4-FFF2-40B4-BE49-F238E27FC236}">
                <a16:creationId xmlns:a16="http://schemas.microsoft.com/office/drawing/2014/main" id="{ED3C89FF-901B-07FB-F75C-1E851D831ECB}"/>
              </a:ext>
            </a:extLst>
          </p:cNvPr>
          <p:cNvSpPr txBox="1"/>
          <p:nvPr/>
        </p:nvSpPr>
        <p:spPr>
          <a:xfrm>
            <a:off x="3268337" y="3364638"/>
            <a:ext cx="11433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rPr>
              <a:t>O</a:t>
            </a:r>
            <a:r>
              <a:rPr kumimoji="0" lang="haw-US" sz="24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rPr>
              <a:t>ʻahu</a:t>
            </a:r>
            <a:endParaRPr kumimoji="0" lang="en-US" sz="24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endParaRPr>
          </a:p>
        </p:txBody>
      </p:sp>
      <p:sp>
        <p:nvSpPr>
          <p:cNvPr id="277" name="TextBox 276">
            <a:extLst>
              <a:ext uri="{FF2B5EF4-FFF2-40B4-BE49-F238E27FC236}">
                <a16:creationId xmlns:a16="http://schemas.microsoft.com/office/drawing/2014/main" id="{DF0D5335-F9C9-1099-CCB2-DFE6D33FB248}"/>
              </a:ext>
            </a:extLst>
          </p:cNvPr>
          <p:cNvSpPr txBox="1"/>
          <p:nvPr/>
        </p:nvSpPr>
        <p:spPr>
          <a:xfrm>
            <a:off x="6067703" y="5946172"/>
            <a:ext cx="143584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rPr>
              <a:t>H</a:t>
            </a:r>
            <a:r>
              <a:rPr kumimoji="0" lang="haw-US" sz="24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rPr>
              <a:t>awaiʻi</a:t>
            </a:r>
            <a:endParaRPr kumimoji="0" lang="en-US" sz="24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endParaRPr>
          </a:p>
        </p:txBody>
      </p:sp>
      <p:sp>
        <p:nvSpPr>
          <p:cNvPr id="278" name="TextBox 277">
            <a:extLst>
              <a:ext uri="{FF2B5EF4-FFF2-40B4-BE49-F238E27FC236}">
                <a16:creationId xmlns:a16="http://schemas.microsoft.com/office/drawing/2014/main" id="{676FF6E0-6BC3-2ED8-318C-0DAA528D5C1E}"/>
              </a:ext>
            </a:extLst>
          </p:cNvPr>
          <p:cNvSpPr txBox="1"/>
          <p:nvPr/>
        </p:nvSpPr>
        <p:spPr>
          <a:xfrm>
            <a:off x="11194250" y="2242095"/>
            <a:ext cx="11433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rPr>
              <a:t>M</a:t>
            </a:r>
            <a:r>
              <a:rPr kumimoji="0" lang="haw-US" sz="24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rPr>
              <a:t>aui</a:t>
            </a:r>
            <a:endParaRPr kumimoji="0" lang="en-US" sz="2400" b="0" i="0" u="none" strike="noStrike" kern="1200" cap="none" spc="0" normalizeH="0" baseline="0" noProof="0" dirty="0">
              <a:ln>
                <a:noFill/>
              </a:ln>
              <a:solidFill>
                <a:srgbClr val="C7C7C7"/>
              </a:solidFill>
              <a:effectLst/>
              <a:uLnTx/>
              <a:uFillTx/>
              <a:latin typeface="Candara" panose="020E0502030303020204" pitchFamily="34" charset="0"/>
              <a:ea typeface="+mn-ea"/>
              <a:cs typeface="+mn-cs"/>
            </a:endParaRPr>
          </a:p>
        </p:txBody>
      </p:sp>
      <p:pic>
        <p:nvPicPr>
          <p:cNvPr id="6" name="Picture 5">
            <a:extLst>
              <a:ext uri="{FF2B5EF4-FFF2-40B4-BE49-F238E27FC236}">
                <a16:creationId xmlns:a16="http://schemas.microsoft.com/office/drawing/2014/main" id="{AD42AD50-5DE9-7568-D340-E5B9C49B5078}"/>
              </a:ext>
            </a:extLst>
          </p:cNvPr>
          <p:cNvPicPr>
            <a:picLocks noChangeAspect="1"/>
          </p:cNvPicPr>
          <p:nvPr/>
        </p:nvPicPr>
        <p:blipFill>
          <a:blip r:embed="rId5">
            <a:extLst>
              <a:ext uri="{BEBA8EAE-BF5A-486C-A8C5-ECC9F3942E4B}">
                <a14:imgProps xmlns:a14="http://schemas.microsoft.com/office/drawing/2010/main">
                  <a14:imgLayer r:embed="rId6">
                    <a14:imgEffect>
                      <a14:saturation sat="49000"/>
                    </a14:imgEffect>
                    <a14:imgEffect>
                      <a14:brightnessContrast bright="40000" contrast="100000"/>
                    </a14:imgEffect>
                  </a14:imgLayer>
                </a14:imgProps>
              </a:ext>
            </a:extLst>
          </a:blip>
          <a:stretch>
            <a:fillRect/>
          </a:stretch>
        </p:blipFill>
        <p:spPr>
          <a:xfrm>
            <a:off x="4619618" y="2310427"/>
            <a:ext cx="2072820" cy="1493649"/>
          </a:xfrm>
          <a:prstGeom prst="rect">
            <a:avLst/>
          </a:prstGeom>
        </p:spPr>
      </p:pic>
      <p:pic>
        <p:nvPicPr>
          <p:cNvPr id="8" name="Picture 7">
            <a:extLst>
              <a:ext uri="{FF2B5EF4-FFF2-40B4-BE49-F238E27FC236}">
                <a16:creationId xmlns:a16="http://schemas.microsoft.com/office/drawing/2014/main" id="{6C5B8641-FACA-F2FF-EA53-071A0EDD1C6A}"/>
              </a:ext>
            </a:extLst>
          </p:cNvPr>
          <p:cNvPicPr>
            <a:picLocks noChangeAspect="1"/>
          </p:cNvPicPr>
          <p:nvPr/>
        </p:nvPicPr>
        <p:blipFill>
          <a:blip r:embed="rId5">
            <a:extLst>
              <a:ext uri="{BEBA8EAE-BF5A-486C-A8C5-ECC9F3942E4B}">
                <a14:imgProps xmlns:a14="http://schemas.microsoft.com/office/drawing/2010/main">
                  <a14:imgLayer r:embed="rId6">
                    <a14:imgEffect>
                      <a14:saturation sat="49000"/>
                    </a14:imgEffect>
                    <a14:imgEffect>
                      <a14:brightnessContrast bright="40000" contrast="100000"/>
                    </a14:imgEffect>
                  </a14:imgLayer>
                </a14:imgProps>
              </a:ext>
            </a:extLst>
          </a:blip>
          <a:stretch>
            <a:fillRect/>
          </a:stretch>
        </p:blipFill>
        <p:spPr>
          <a:xfrm>
            <a:off x="7663399" y="4737529"/>
            <a:ext cx="2072820" cy="1493649"/>
          </a:xfrm>
          <a:prstGeom prst="rect">
            <a:avLst/>
          </a:prstGeom>
        </p:spPr>
      </p:pic>
      <p:pic>
        <p:nvPicPr>
          <p:cNvPr id="15" name="Picture 14">
            <a:extLst>
              <a:ext uri="{FF2B5EF4-FFF2-40B4-BE49-F238E27FC236}">
                <a16:creationId xmlns:a16="http://schemas.microsoft.com/office/drawing/2014/main" id="{65CE8269-11CE-8D91-F702-B81883825DA6}"/>
              </a:ext>
            </a:extLst>
          </p:cNvPr>
          <p:cNvPicPr>
            <a:picLocks noChangeAspect="1"/>
          </p:cNvPicPr>
          <p:nvPr/>
        </p:nvPicPr>
        <p:blipFill>
          <a:blip r:embed="rId5">
            <a:extLst>
              <a:ext uri="{BEBA8EAE-BF5A-486C-A8C5-ECC9F3942E4B}">
                <a14:imgProps xmlns:a14="http://schemas.microsoft.com/office/drawing/2010/main">
                  <a14:imgLayer r:embed="rId6">
                    <a14:imgEffect>
                      <a14:saturation sat="49000"/>
                    </a14:imgEffect>
                    <a14:imgEffect>
                      <a14:brightnessContrast bright="40000" contrast="100000"/>
                    </a14:imgEffect>
                  </a14:imgLayer>
                </a14:imgProps>
              </a:ext>
            </a:extLst>
          </a:blip>
          <a:stretch>
            <a:fillRect/>
          </a:stretch>
        </p:blipFill>
        <p:spPr>
          <a:xfrm>
            <a:off x="8960867" y="1244770"/>
            <a:ext cx="2072820" cy="1493649"/>
          </a:xfrm>
          <a:prstGeom prst="rect">
            <a:avLst/>
          </a:prstGeom>
        </p:spPr>
      </p:pic>
    </p:spTree>
    <p:extLst>
      <p:ext uri="{BB962C8B-B14F-4D97-AF65-F5344CB8AC3E}">
        <p14:creationId xmlns:p14="http://schemas.microsoft.com/office/powerpoint/2010/main" val="2584084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9A6133C-CFCB-19FB-B2EA-3CCB2F4E52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1989" y="1041595"/>
            <a:ext cx="3881576" cy="4430852"/>
          </a:xfrm>
          <a:prstGeom prst="rect">
            <a:avLst/>
          </a:prstGeom>
        </p:spPr>
      </p:pic>
      <p:grpSp>
        <p:nvGrpSpPr>
          <p:cNvPr id="15" name="Group 14">
            <a:extLst>
              <a:ext uri="{FF2B5EF4-FFF2-40B4-BE49-F238E27FC236}">
                <a16:creationId xmlns:a16="http://schemas.microsoft.com/office/drawing/2014/main" id="{2854C452-2CF7-4FC0-4C80-CC70E79513D6}"/>
              </a:ext>
            </a:extLst>
          </p:cNvPr>
          <p:cNvGrpSpPr/>
          <p:nvPr/>
        </p:nvGrpSpPr>
        <p:grpSpPr>
          <a:xfrm>
            <a:off x="420279" y="1881205"/>
            <a:ext cx="2072986" cy="2548744"/>
            <a:chOff x="606969" y="1976835"/>
            <a:chExt cx="2072986" cy="2548744"/>
          </a:xfrm>
        </p:grpSpPr>
        <p:sp>
          <p:nvSpPr>
            <p:cNvPr id="5" name="Rectangle: Rounded Corners 4">
              <a:extLst>
                <a:ext uri="{FF2B5EF4-FFF2-40B4-BE49-F238E27FC236}">
                  <a16:creationId xmlns:a16="http://schemas.microsoft.com/office/drawing/2014/main" id="{4D04B564-7521-5DF9-3B77-4225E5424A55}"/>
                </a:ext>
              </a:extLst>
            </p:cNvPr>
            <p:cNvSpPr/>
            <p:nvPr/>
          </p:nvSpPr>
          <p:spPr>
            <a:xfrm>
              <a:off x="680496" y="1976835"/>
              <a:ext cx="1999459" cy="2548744"/>
            </a:xfrm>
            <a:prstGeom prst="roundRect">
              <a:avLst/>
            </a:prstGeom>
            <a:solidFill>
              <a:srgbClr val="5133A5">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ndara Light"/>
                <a:ea typeface="+mn-ea"/>
                <a:cs typeface="+mn-cs"/>
              </a:endParaRPr>
            </a:p>
          </p:txBody>
        </p:sp>
        <p:pic>
          <p:nvPicPr>
            <p:cNvPr id="6" name="Graphic 5" descr="Document">
              <a:extLst>
                <a:ext uri="{FF2B5EF4-FFF2-40B4-BE49-F238E27FC236}">
                  <a16:creationId xmlns:a16="http://schemas.microsoft.com/office/drawing/2014/main" id="{8D231538-02A3-10DA-2A0A-6B874A7BDD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81" y="2667105"/>
              <a:ext cx="1731074" cy="1731074"/>
            </a:xfrm>
            <a:prstGeom prst="rect">
              <a:avLst/>
            </a:prstGeom>
          </p:spPr>
        </p:pic>
        <p:sp>
          <p:nvSpPr>
            <p:cNvPr id="7" name="TextBox 6">
              <a:extLst>
                <a:ext uri="{FF2B5EF4-FFF2-40B4-BE49-F238E27FC236}">
                  <a16:creationId xmlns:a16="http://schemas.microsoft.com/office/drawing/2014/main" id="{CF8BAC25-7757-6236-D338-25C6354B2FA4}"/>
                </a:ext>
              </a:extLst>
            </p:cNvPr>
            <p:cNvSpPr txBox="1"/>
            <p:nvPr/>
          </p:nvSpPr>
          <p:spPr>
            <a:xfrm>
              <a:off x="606969" y="2143885"/>
              <a:ext cx="207298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Input</a:t>
              </a:r>
            </a:p>
          </p:txBody>
        </p:sp>
      </p:grpSp>
      <p:pic>
        <p:nvPicPr>
          <p:cNvPr id="9" name="Picture 8">
            <a:extLst>
              <a:ext uri="{FF2B5EF4-FFF2-40B4-BE49-F238E27FC236}">
                <a16:creationId xmlns:a16="http://schemas.microsoft.com/office/drawing/2014/main" id="{50583037-B595-3021-B524-6FE970AFA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5019" y="289083"/>
            <a:ext cx="2628900" cy="1713166"/>
          </a:xfrm>
          <a:prstGeom prst="rect">
            <a:avLst/>
          </a:prstGeom>
        </p:spPr>
      </p:pic>
      <p:pic>
        <p:nvPicPr>
          <p:cNvPr id="10" name="Picture 9" descr="A screenshot of a computer&#10;&#10;Description generated with very high confidence">
            <a:extLst>
              <a:ext uri="{FF2B5EF4-FFF2-40B4-BE49-F238E27FC236}">
                <a16:creationId xmlns:a16="http://schemas.microsoft.com/office/drawing/2014/main" id="{2CDCB8DB-C819-5C09-4ECD-65316FC6EE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0447" y="4500257"/>
            <a:ext cx="2633472" cy="1944381"/>
          </a:xfrm>
          <a:prstGeom prst="rect">
            <a:avLst/>
          </a:prstGeom>
        </p:spPr>
      </p:pic>
      <p:pic>
        <p:nvPicPr>
          <p:cNvPr id="11" name="Picture 10" descr="A close up of text on a white background&#10;&#10;Description generated with high confidence">
            <a:extLst>
              <a:ext uri="{FF2B5EF4-FFF2-40B4-BE49-F238E27FC236}">
                <a16:creationId xmlns:a16="http://schemas.microsoft.com/office/drawing/2014/main" id="{29D7B387-F7DF-5444-B895-EE03DE7C49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0447" y="2298814"/>
            <a:ext cx="2633472" cy="1904878"/>
          </a:xfrm>
          <a:prstGeom prst="rect">
            <a:avLst/>
          </a:prstGeom>
        </p:spPr>
      </p:pic>
      <p:cxnSp>
        <p:nvCxnSpPr>
          <p:cNvPr id="16" name="Straight Arrow Connector 15">
            <a:extLst>
              <a:ext uri="{FF2B5EF4-FFF2-40B4-BE49-F238E27FC236}">
                <a16:creationId xmlns:a16="http://schemas.microsoft.com/office/drawing/2014/main" id="{21061051-4173-C2ED-AD74-9B5DD8DDF704}"/>
              </a:ext>
            </a:extLst>
          </p:cNvPr>
          <p:cNvCxnSpPr>
            <a:cxnSpLocks/>
          </p:cNvCxnSpPr>
          <p:nvPr/>
        </p:nvCxnSpPr>
        <p:spPr>
          <a:xfrm flipV="1">
            <a:off x="2550538" y="3251253"/>
            <a:ext cx="877135" cy="5768"/>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44A481-C523-5A6B-FCD8-96203B911E23}"/>
              </a:ext>
            </a:extLst>
          </p:cNvPr>
          <p:cNvCxnSpPr>
            <a:cxnSpLocks/>
          </p:cNvCxnSpPr>
          <p:nvPr/>
        </p:nvCxnSpPr>
        <p:spPr>
          <a:xfrm flipV="1">
            <a:off x="7667297" y="3292766"/>
            <a:ext cx="877135" cy="5768"/>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39D8E5-3049-C366-08BF-F61F0BA01753}"/>
              </a:ext>
            </a:extLst>
          </p:cNvPr>
          <p:cNvCxnSpPr>
            <a:cxnSpLocks/>
          </p:cNvCxnSpPr>
          <p:nvPr/>
        </p:nvCxnSpPr>
        <p:spPr>
          <a:xfrm>
            <a:off x="7597881" y="4012020"/>
            <a:ext cx="914400" cy="914400"/>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F7DBFFE-EC89-ADFD-CFC8-87AE2EEE545A}"/>
              </a:ext>
            </a:extLst>
          </p:cNvPr>
          <p:cNvCxnSpPr>
            <a:cxnSpLocks/>
          </p:cNvCxnSpPr>
          <p:nvPr/>
        </p:nvCxnSpPr>
        <p:spPr>
          <a:xfrm flipV="1">
            <a:off x="7667296" y="1540705"/>
            <a:ext cx="914400" cy="914400"/>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032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9A6133C-CFCB-19FB-B2EA-3CCB2F4E52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1989" y="1041595"/>
            <a:ext cx="3881576" cy="4430852"/>
          </a:xfrm>
          <a:prstGeom prst="rect">
            <a:avLst/>
          </a:prstGeom>
        </p:spPr>
      </p:pic>
      <p:grpSp>
        <p:nvGrpSpPr>
          <p:cNvPr id="15" name="Group 14">
            <a:extLst>
              <a:ext uri="{FF2B5EF4-FFF2-40B4-BE49-F238E27FC236}">
                <a16:creationId xmlns:a16="http://schemas.microsoft.com/office/drawing/2014/main" id="{2854C452-2CF7-4FC0-4C80-CC70E79513D6}"/>
              </a:ext>
            </a:extLst>
          </p:cNvPr>
          <p:cNvGrpSpPr/>
          <p:nvPr/>
        </p:nvGrpSpPr>
        <p:grpSpPr>
          <a:xfrm>
            <a:off x="420279" y="1881205"/>
            <a:ext cx="2072986" cy="2548744"/>
            <a:chOff x="606969" y="1976835"/>
            <a:chExt cx="2072986" cy="2548744"/>
          </a:xfrm>
        </p:grpSpPr>
        <p:sp>
          <p:nvSpPr>
            <p:cNvPr id="5" name="Rectangle: Rounded Corners 4">
              <a:extLst>
                <a:ext uri="{FF2B5EF4-FFF2-40B4-BE49-F238E27FC236}">
                  <a16:creationId xmlns:a16="http://schemas.microsoft.com/office/drawing/2014/main" id="{4D04B564-7521-5DF9-3B77-4225E5424A55}"/>
                </a:ext>
              </a:extLst>
            </p:cNvPr>
            <p:cNvSpPr/>
            <p:nvPr/>
          </p:nvSpPr>
          <p:spPr>
            <a:xfrm>
              <a:off x="680496" y="1976835"/>
              <a:ext cx="1999459" cy="2548744"/>
            </a:xfrm>
            <a:prstGeom prst="roundRect">
              <a:avLst/>
            </a:prstGeom>
            <a:solidFill>
              <a:srgbClr val="5133A5">
                <a:alpha val="21961"/>
              </a:srgb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ndara Light"/>
                <a:ea typeface="+mn-ea"/>
                <a:cs typeface="+mn-cs"/>
              </a:endParaRPr>
            </a:p>
          </p:txBody>
        </p:sp>
        <p:pic>
          <p:nvPicPr>
            <p:cNvPr id="6" name="Graphic 5" descr="Document">
              <a:extLst>
                <a:ext uri="{FF2B5EF4-FFF2-40B4-BE49-F238E27FC236}">
                  <a16:creationId xmlns:a16="http://schemas.microsoft.com/office/drawing/2014/main" id="{8D231538-02A3-10DA-2A0A-6B874A7BDD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81" y="2667105"/>
              <a:ext cx="1731074" cy="1731074"/>
            </a:xfrm>
            <a:prstGeom prst="rect">
              <a:avLst/>
            </a:prstGeom>
          </p:spPr>
        </p:pic>
        <p:sp>
          <p:nvSpPr>
            <p:cNvPr id="7" name="TextBox 6">
              <a:extLst>
                <a:ext uri="{FF2B5EF4-FFF2-40B4-BE49-F238E27FC236}">
                  <a16:creationId xmlns:a16="http://schemas.microsoft.com/office/drawing/2014/main" id="{CF8BAC25-7757-6236-D338-25C6354B2FA4}"/>
                </a:ext>
              </a:extLst>
            </p:cNvPr>
            <p:cNvSpPr txBox="1"/>
            <p:nvPr/>
          </p:nvSpPr>
          <p:spPr>
            <a:xfrm>
              <a:off x="606969" y="2143885"/>
              <a:ext cx="207298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Input</a:t>
              </a:r>
            </a:p>
          </p:txBody>
        </p:sp>
      </p:grpSp>
      <p:pic>
        <p:nvPicPr>
          <p:cNvPr id="9" name="Picture 8">
            <a:extLst>
              <a:ext uri="{FF2B5EF4-FFF2-40B4-BE49-F238E27FC236}">
                <a16:creationId xmlns:a16="http://schemas.microsoft.com/office/drawing/2014/main" id="{50583037-B595-3021-B524-6FE970AFA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5019" y="289083"/>
            <a:ext cx="2628900" cy="1713166"/>
          </a:xfrm>
          <a:prstGeom prst="rect">
            <a:avLst/>
          </a:prstGeom>
        </p:spPr>
      </p:pic>
      <p:pic>
        <p:nvPicPr>
          <p:cNvPr id="10" name="Picture 9" descr="A screenshot of a computer&#10;&#10;Description generated with very high confidence">
            <a:extLst>
              <a:ext uri="{FF2B5EF4-FFF2-40B4-BE49-F238E27FC236}">
                <a16:creationId xmlns:a16="http://schemas.microsoft.com/office/drawing/2014/main" id="{2CDCB8DB-C819-5C09-4ECD-65316FC6EE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0447" y="4500257"/>
            <a:ext cx="2633472" cy="1944381"/>
          </a:xfrm>
          <a:prstGeom prst="rect">
            <a:avLst/>
          </a:prstGeom>
        </p:spPr>
      </p:pic>
      <p:pic>
        <p:nvPicPr>
          <p:cNvPr id="11" name="Picture 10" descr="A close up of text on a white background&#10;&#10;Description generated with high confidence">
            <a:extLst>
              <a:ext uri="{FF2B5EF4-FFF2-40B4-BE49-F238E27FC236}">
                <a16:creationId xmlns:a16="http://schemas.microsoft.com/office/drawing/2014/main" id="{29D7B387-F7DF-5444-B895-EE03DE7C49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0447" y="2298814"/>
            <a:ext cx="2633472" cy="1904878"/>
          </a:xfrm>
          <a:prstGeom prst="rect">
            <a:avLst/>
          </a:prstGeom>
        </p:spPr>
      </p:pic>
      <p:cxnSp>
        <p:nvCxnSpPr>
          <p:cNvPr id="16" name="Straight Arrow Connector 15">
            <a:extLst>
              <a:ext uri="{FF2B5EF4-FFF2-40B4-BE49-F238E27FC236}">
                <a16:creationId xmlns:a16="http://schemas.microsoft.com/office/drawing/2014/main" id="{21061051-4173-C2ED-AD74-9B5DD8DDF704}"/>
              </a:ext>
            </a:extLst>
          </p:cNvPr>
          <p:cNvCxnSpPr>
            <a:cxnSpLocks/>
          </p:cNvCxnSpPr>
          <p:nvPr/>
        </p:nvCxnSpPr>
        <p:spPr>
          <a:xfrm flipV="1">
            <a:off x="2550538" y="3251253"/>
            <a:ext cx="877135" cy="5768"/>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44A481-C523-5A6B-FCD8-96203B911E23}"/>
              </a:ext>
            </a:extLst>
          </p:cNvPr>
          <p:cNvCxnSpPr>
            <a:cxnSpLocks/>
          </p:cNvCxnSpPr>
          <p:nvPr/>
        </p:nvCxnSpPr>
        <p:spPr>
          <a:xfrm flipV="1">
            <a:off x="7667297" y="3292766"/>
            <a:ext cx="877135" cy="5768"/>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39D8E5-3049-C366-08BF-F61F0BA01753}"/>
              </a:ext>
            </a:extLst>
          </p:cNvPr>
          <p:cNvCxnSpPr>
            <a:cxnSpLocks/>
          </p:cNvCxnSpPr>
          <p:nvPr/>
        </p:nvCxnSpPr>
        <p:spPr>
          <a:xfrm>
            <a:off x="7597881" y="4012020"/>
            <a:ext cx="914400" cy="914400"/>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F7DBFFE-EC89-ADFD-CFC8-87AE2EEE545A}"/>
              </a:ext>
            </a:extLst>
          </p:cNvPr>
          <p:cNvCxnSpPr>
            <a:cxnSpLocks/>
          </p:cNvCxnSpPr>
          <p:nvPr/>
        </p:nvCxnSpPr>
        <p:spPr>
          <a:xfrm flipV="1">
            <a:off x="7667296" y="1540705"/>
            <a:ext cx="914400" cy="914400"/>
          </a:xfrm>
          <a:prstGeom prst="straightConnector1">
            <a:avLst/>
          </a:prstGeom>
          <a:ln w="38100">
            <a:solidFill>
              <a:srgbClr val="CCCCCC"/>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7179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ustom 1">
      <a:majorFont>
        <a:latin typeface="Candara"/>
        <a:ea typeface=""/>
        <a:cs typeface=""/>
      </a:majorFont>
      <a:minorFont>
        <a:latin typeface="Candara Light"/>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245</TotalTime>
  <Words>5053</Words>
  <Application>Microsoft Office PowerPoint</Application>
  <PresentationFormat>Widescreen</PresentationFormat>
  <Paragraphs>644</Paragraphs>
  <Slides>58</Slides>
  <Notes>42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Aptos</vt:lpstr>
      <vt:lpstr>Arial</vt:lpstr>
      <vt:lpstr>Calibri</vt:lpstr>
      <vt:lpstr>Cambria Math</vt:lpstr>
      <vt:lpstr>Candara</vt:lpstr>
      <vt:lpstr>Candara Light</vt:lpstr>
      <vt:lpstr>Consolas</vt:lpstr>
      <vt:lpstr>Ubuntu</vt:lpstr>
      <vt:lpstr>Ubuntu Mono</vt:lpstr>
      <vt:lpstr>Wingdings 2</vt:lpstr>
      <vt:lpstr>Slate</vt:lpstr>
      <vt:lpstr>assessPool: a poolseq pipeline</vt:lpstr>
      <vt:lpstr>Population Genomics</vt:lpstr>
      <vt:lpstr>Reduced representation  genome sequencing</vt:lpstr>
      <vt:lpstr>Reduced representation  genome sequencing</vt:lpstr>
      <vt:lpstr>Pooled sequencing  (pool-seq)</vt:lpstr>
      <vt:lpstr>Pool-seq</vt:lpstr>
      <vt:lpstr>Pool-seq</vt:lpstr>
      <vt:lpstr>PowerPoint Presentation</vt:lpstr>
      <vt:lpstr>PowerPoint Presentation</vt:lpstr>
      <vt:lpstr>assessPool: Pool-seq Pipeline </vt:lpstr>
      <vt:lpstr>assessPool: Pool-seq Pipeline </vt:lpstr>
      <vt:lpstr>assessPool: Pool-seq Pipeline </vt:lpstr>
      <vt:lpstr>Bioinformatic Workflow</vt:lpstr>
      <vt:lpstr>Bioinformatic Workflow</vt:lpstr>
      <vt:lpstr>Bioinformatic Workflow</vt:lpstr>
      <vt:lpstr>PowerPoint Presentation</vt:lpstr>
      <vt:lpstr>Bioinformatic Workflow</vt:lpstr>
      <vt:lpstr>PowerPoint Presentation</vt:lpstr>
      <vt:lpstr>Bioinformatic Workflow</vt:lpstr>
      <vt:lpstr>PowerPoint Presentation</vt:lpstr>
      <vt:lpstr>Bioinformatic Workflow</vt:lpstr>
      <vt:lpstr>Bioinformatic Workflow</vt:lpstr>
      <vt:lpstr>PowerPoint Presentation</vt:lpstr>
      <vt:lpstr>SNP Filtering</vt:lpstr>
      <vt:lpstr>SNP Filtering</vt:lpstr>
      <vt:lpstr>PowerPoint Presentation</vt:lpstr>
      <vt:lpstr>PowerPoint Presentation</vt:lpstr>
      <vt:lpstr>PowerPoint Presentation</vt:lpstr>
      <vt:lpstr>PowerPoint Presentation</vt:lpstr>
      <vt:lpstr>Fixation Index (FST)</vt:lpstr>
      <vt:lpstr>Fixation Index (FST)</vt:lpstr>
      <vt:lpstr>Fixation Index (FST)</vt:lpstr>
      <vt:lpstr>Fixation Index</vt:lpstr>
      <vt:lpstr>Fixation Index</vt:lpstr>
      <vt:lpstr>Fixation Index</vt:lpstr>
      <vt:lpstr>Fixation Index</vt:lpstr>
      <vt:lpstr>Fixation Index</vt:lpstr>
      <vt:lpstr>Fixation Index</vt:lpstr>
      <vt:lpstr>Fixation Index</vt:lpstr>
      <vt:lpstr>Coverage</vt:lpstr>
      <vt:lpstr>Distribution</vt:lpstr>
      <vt:lpstr>Heatmap</vt:lpstr>
      <vt:lpstr>Demo Time!</vt:lpstr>
      <vt:lpstr>Download assessPool</vt:lpstr>
      <vt:lpstr>Example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Population Genomics</dc:title>
  <dc:creator>Evan Barba</dc:creator>
  <cp:lastModifiedBy>Evan Barba</cp:lastModifiedBy>
  <cp:revision>1</cp:revision>
  <dcterms:created xsi:type="dcterms:W3CDTF">2024-05-01T18:07:37Z</dcterms:created>
  <dcterms:modified xsi:type="dcterms:W3CDTF">2024-05-03T08:07:27Z</dcterms:modified>
</cp:coreProperties>
</file>